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58" r:id="rId2"/>
    <p:sldId id="291" r:id="rId3"/>
    <p:sldId id="292" r:id="rId4"/>
    <p:sldId id="29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94" autoAdjust="0"/>
  </p:normalViewPr>
  <p:slideViewPr>
    <p:cSldViewPr snapToGrid="0">
      <p:cViewPr varScale="1">
        <p:scale>
          <a:sx n="76" d="100"/>
          <a:sy n="76" d="100"/>
        </p:scale>
        <p:origin x="72" y="485"/>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0" d="100"/>
          <a:sy n="90" d="100"/>
        </p:scale>
        <p:origin x="302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9DD8AEB-842F-44B7-8B2A-97329628E8C6}" type="datetime1">
              <a:rPr lang="cs-CZ" smtClean="0"/>
              <a:t>15.01.2025</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828588A-5C4E-401A-AECC-B6F63A9DE965}" type="slidenum">
              <a:rPr lang="cs-CZ" smtClean="0"/>
              <a:t>‹#›</a:t>
            </a:fld>
            <a:endParaRPr lang="cs-CZ" dirty="0"/>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69B9FA5-B692-4DCA-A72C-765049F48782}" type="datetime1">
              <a:rPr lang="cs-CZ" smtClean="0"/>
              <a:t>15.01.2025</a:t>
            </a:fld>
            <a:endParaRPr lang="cs-CZ" dirty="0"/>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dirty="0"/>
              <a:t>Kliknutím můžete upravit styl předlohy textů.</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542409-6A04-4DC6-AC3A-D3758287A8F2}" type="slidenum">
              <a:rPr lang="cs-CZ" smtClean="0"/>
              <a:t>‹#›</a:t>
            </a:fld>
            <a:endParaRPr lang="cs-CZ"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77542409-6A04-4DC6-AC3A-D3758287A8F2}" type="slidenum">
              <a:rPr lang="cs-CZ" smtClean="0"/>
              <a:t>1</a:t>
            </a:fld>
            <a:endParaRPr lang="cs-CZ" dirty="0"/>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27539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388041581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3280232"/>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134251278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7446243"/>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2589701353"/>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6FD0FFEB-2298-4F5A-A250-9741B7EE4D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3277578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DC4F75DE-3DEB-49AB-9AA3-A05D4C5AE8A8}"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412477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5" name="Footer Placeholder 4"/>
          <p:cNvSpPr>
            <a:spLocks noGrp="1"/>
          </p:cNvSpPr>
          <p:nvPr>
            <p:ph type="ftr" sz="quarter" idx="11"/>
          </p:nvPr>
        </p:nvSpPr>
        <p:spPr/>
        <p:txBody>
          <a:bodyPr/>
          <a:lstStyle/>
          <a:p>
            <a:pPr rtl="0"/>
            <a:r>
              <a:rPr lang="cs-CZ" dirty="0"/>
              <a:t>Přidejte zápatí.</a:t>
            </a:r>
          </a:p>
        </p:txBody>
      </p:sp>
      <p:sp>
        <p:nvSpPr>
          <p:cNvPr id="6" name="Slide Number Placeholder 5"/>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2904687935"/>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8680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6" name="Footer Placeholder 5"/>
          <p:cNvSpPr>
            <a:spLocks noGrp="1"/>
          </p:cNvSpPr>
          <p:nvPr>
            <p:ph type="ftr" sz="quarter" idx="11"/>
          </p:nvPr>
        </p:nvSpPr>
        <p:spPr/>
        <p:txBody>
          <a:bodyPr/>
          <a:lstStyle/>
          <a:p>
            <a:pPr rtl="0"/>
            <a:r>
              <a:rPr lang="cs-CZ" dirty="0"/>
              <a:t>Přidejte zápatí.</a:t>
            </a:r>
          </a:p>
        </p:txBody>
      </p:sp>
      <p:sp>
        <p:nvSpPr>
          <p:cNvPr id="7" name="Slide Number Placeholder 6"/>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3968402987"/>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rtl="0"/>
            <a:fld id="{758390B9-C5CD-46F0-B966-42FD1DDBAF1A}" type="datetime1">
              <a:rPr lang="cs-CZ" smtClean="0"/>
              <a:t>15.01.2025</a:t>
            </a:fld>
            <a:endParaRPr lang="cs-CZ" dirty="0"/>
          </a:p>
        </p:txBody>
      </p:sp>
      <p:sp>
        <p:nvSpPr>
          <p:cNvPr id="8" name="Footer Placeholder 7"/>
          <p:cNvSpPr>
            <a:spLocks noGrp="1"/>
          </p:cNvSpPr>
          <p:nvPr>
            <p:ph type="ftr" sz="quarter" idx="11"/>
          </p:nvPr>
        </p:nvSpPr>
        <p:spPr/>
        <p:txBody>
          <a:bodyPr/>
          <a:lstStyle/>
          <a:p>
            <a:pPr rtl="0"/>
            <a:r>
              <a:rPr lang="cs-CZ" dirty="0"/>
              <a:t>Přidejte zápatí.</a:t>
            </a:r>
          </a:p>
        </p:txBody>
      </p:sp>
      <p:sp>
        <p:nvSpPr>
          <p:cNvPr id="9" name="Slide Number Placeholder 8"/>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326938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rtl="0"/>
            <a:fld id="{074F86FD-E090-494B-96E6-C531CBD48AD7}" type="datetime1">
              <a:rPr lang="cs-CZ" smtClean="0"/>
              <a:t>15.01.2025</a:t>
            </a:fld>
            <a:endParaRPr lang="cs-CZ" dirty="0"/>
          </a:p>
        </p:txBody>
      </p:sp>
      <p:sp>
        <p:nvSpPr>
          <p:cNvPr id="4" name="Footer Placeholder 3"/>
          <p:cNvSpPr>
            <a:spLocks noGrp="1"/>
          </p:cNvSpPr>
          <p:nvPr>
            <p:ph type="ftr" sz="quarter" idx="11"/>
          </p:nvPr>
        </p:nvSpPr>
        <p:spPr/>
        <p:txBody>
          <a:bodyPr/>
          <a:lstStyle/>
          <a:p>
            <a:pPr rtl="0"/>
            <a:r>
              <a:rPr lang="cs-CZ" dirty="0"/>
              <a:t>Přidejte zápatí.</a:t>
            </a:r>
          </a:p>
        </p:txBody>
      </p:sp>
      <p:sp>
        <p:nvSpPr>
          <p:cNvPr id="5" name="Slide Number Placeholder 4"/>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3186464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3" name="Footer Placeholder 2"/>
          <p:cNvSpPr>
            <a:spLocks noGrp="1"/>
          </p:cNvSpPr>
          <p:nvPr>
            <p:ph type="ftr" sz="quarter" idx="11"/>
          </p:nvPr>
        </p:nvSpPr>
        <p:spPr/>
        <p:txBody>
          <a:bodyPr/>
          <a:lstStyle/>
          <a:p>
            <a:pPr rtl="0"/>
            <a:r>
              <a:rPr lang="cs-CZ" dirty="0"/>
              <a:t>Přidejte zápatí.</a:t>
            </a:r>
          </a:p>
        </p:txBody>
      </p:sp>
      <p:sp>
        <p:nvSpPr>
          <p:cNvPr id="4" name="Slide Number Placeholder 3"/>
          <p:cNvSpPr>
            <a:spLocks noGrp="1"/>
          </p:cNvSpPr>
          <p:nvPr>
            <p:ph type="sldNum" sz="quarter" idx="12"/>
          </p:nvPr>
        </p:nvSpPr>
        <p:spPr/>
        <p:txBody>
          <a:bodyPr/>
          <a:lstStyle/>
          <a:p>
            <a:pPr rtl="0"/>
            <a:fld id="{9CD8D479-8942-46E8-A226-A4E01F7A105C}" type="slidenum">
              <a:rPr lang="cs-CZ" smtClean="0"/>
              <a:pPr rtl="0"/>
              <a:t>‹#›</a:t>
            </a:fld>
            <a:endParaRPr lang="cs-CZ" dirty="0"/>
          </a:p>
        </p:txBody>
      </p:sp>
    </p:spTree>
    <p:extLst>
      <p:ext uri="{BB962C8B-B14F-4D97-AF65-F5344CB8AC3E}">
        <p14:creationId xmlns:p14="http://schemas.microsoft.com/office/powerpoint/2010/main" val="2961271972"/>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rtl="0"/>
            <a:fld id="{AEC5D839-9B5B-48E5-9F74-7819413ACFA5}" type="datetime1">
              <a:rPr lang="cs-CZ" smtClean="0"/>
              <a:t>15.01.2025</a:t>
            </a:fld>
            <a:endParaRPr lang="cs-CZ" dirty="0"/>
          </a:p>
        </p:txBody>
      </p:sp>
      <p:sp>
        <p:nvSpPr>
          <p:cNvPr id="6" name="Footer Placeholder 5"/>
          <p:cNvSpPr>
            <a:spLocks noGrp="1"/>
          </p:cNvSpPr>
          <p:nvPr>
            <p:ph type="ftr" sz="quarter" idx="11"/>
          </p:nvPr>
        </p:nvSpPr>
        <p:spPr/>
        <p:txBody>
          <a:bodyPr/>
          <a:lstStyle/>
          <a:p>
            <a:pPr rtl="0"/>
            <a:r>
              <a:rPr lang="cs-CZ" dirty="0"/>
              <a:t>Přidejte zápatí.</a:t>
            </a:r>
          </a:p>
        </p:txBody>
      </p:sp>
      <p:sp>
        <p:nvSpPr>
          <p:cNvPr id="7" name="Slide Number Placeholder 6"/>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170094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rtl="0"/>
            <a:fld id="{F2599C40-9CAC-442B-9E45-0AEF34B4997D}" type="datetime1">
              <a:rPr lang="cs-CZ" smtClean="0"/>
              <a:t>15.01.2025</a:t>
            </a:fld>
            <a:endParaRPr lang="cs-CZ" dirty="0"/>
          </a:p>
        </p:txBody>
      </p:sp>
      <p:sp>
        <p:nvSpPr>
          <p:cNvPr id="6" name="Footer Placeholder 5"/>
          <p:cNvSpPr>
            <a:spLocks noGrp="1"/>
          </p:cNvSpPr>
          <p:nvPr>
            <p:ph type="ftr" sz="quarter" idx="11"/>
          </p:nvPr>
        </p:nvSpPr>
        <p:spPr/>
        <p:txBody>
          <a:bodyPr/>
          <a:lstStyle/>
          <a:p>
            <a:pPr rtl="0"/>
            <a:r>
              <a:rPr lang="cs-CZ" dirty="0"/>
              <a:t>Přidejte zápatí.</a:t>
            </a:r>
          </a:p>
        </p:txBody>
      </p:sp>
      <p:sp>
        <p:nvSpPr>
          <p:cNvPr id="7" name="Slide Number Placeholder 6"/>
          <p:cNvSpPr>
            <a:spLocks noGrp="1"/>
          </p:cNvSpPr>
          <p:nvPr>
            <p:ph type="sldNum" sz="quarter" idx="12"/>
          </p:nvPr>
        </p:nvSpPr>
        <p:spPr/>
        <p:txBody>
          <a:bodyPr/>
          <a:lstStyle/>
          <a:p>
            <a:pPr rtl="0"/>
            <a:fld id="{9CD8D479-8942-46E8-A226-A4E01F7A105C}" type="slidenum">
              <a:rPr lang="cs-CZ" smtClean="0"/>
              <a:t>‹#›</a:t>
            </a:fld>
            <a:endParaRPr lang="cs-CZ" dirty="0"/>
          </a:p>
        </p:txBody>
      </p:sp>
    </p:spTree>
    <p:extLst>
      <p:ext uri="{BB962C8B-B14F-4D97-AF65-F5344CB8AC3E}">
        <p14:creationId xmlns:p14="http://schemas.microsoft.com/office/powerpoint/2010/main" val="2273054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78EC3F2B-7E2D-4B12-9FC0-797A331B58F1}" type="datetime1">
              <a:rPr lang="cs-CZ" smtClean="0"/>
              <a:t>15.01.2025</a:t>
            </a:fld>
            <a:endParaRPr lang="cs-CZ"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cs-CZ" dirty="0"/>
              <a:t>Přidejte zápatí.</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9CD8D479-8942-46E8-A226-A4E01F7A105C}" type="slidenum">
              <a:rPr lang="cs-CZ" smtClean="0"/>
              <a:pPr rtl="0"/>
              <a:t>‹#›</a:t>
            </a:fld>
            <a:endParaRPr lang="cs-CZ" dirty="0"/>
          </a:p>
        </p:txBody>
      </p:sp>
      <p:sp>
        <p:nvSpPr>
          <p:cNvPr id="8" name="Obdélník 7">
            <a:extLst>
              <a:ext uri="{FF2B5EF4-FFF2-40B4-BE49-F238E27FC236}">
                <a16:creationId xmlns:a16="http://schemas.microsoft.com/office/drawing/2014/main" id="{CCA512AD-249A-0776-1B65-2C21612E753B}"/>
              </a:ext>
            </a:extLst>
          </p:cNvPr>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dirty="0"/>
          </a:p>
        </p:txBody>
      </p:sp>
    </p:spTree>
    <p:extLst>
      <p:ext uri="{BB962C8B-B14F-4D97-AF65-F5344CB8AC3E}">
        <p14:creationId xmlns:p14="http://schemas.microsoft.com/office/powerpoint/2010/main" val="2103137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0315" y="3710292"/>
            <a:ext cx="10195761" cy="2201371"/>
          </a:xfrm>
        </p:spPr>
        <p:txBody>
          <a:bodyPr rtlCol="0" anchor="b">
            <a:normAutofit fontScale="90000"/>
          </a:bodyPr>
          <a:lstStyle/>
          <a:p>
            <a:pPr algn="ctr">
              <a:spcAft>
                <a:spcPts val="800"/>
              </a:spcAft>
            </a:pPr>
            <a:br>
              <a:rPr lang="cs-CZ" sz="4400" b="1" u="sng" dirty="0">
                <a:effectLst/>
              </a:rPr>
            </a:br>
            <a:br>
              <a:rPr lang="cs-CZ" sz="4400" b="1" u="sng" dirty="0">
                <a:effectLst/>
              </a:rPr>
            </a:br>
            <a:br>
              <a:rPr lang="cs-CZ" sz="4400" b="1" u="sng" dirty="0">
                <a:effectLst/>
              </a:rPr>
            </a:br>
            <a:br>
              <a:rPr lang="cs-CZ" sz="4400" b="1" u="sng" dirty="0">
                <a:effectLst/>
              </a:rPr>
            </a:br>
            <a:r>
              <a:rPr lang="en-GB" sz="4400" b="1" u="sng" dirty="0">
                <a:effectLst/>
              </a:rPr>
              <a:t>MODULE 1  </a:t>
            </a:r>
            <a:br>
              <a:rPr lang="cs-CZ" sz="4400" b="1" u="sng" dirty="0">
                <a:effectLst/>
              </a:rPr>
            </a:br>
            <a:r>
              <a:rPr lang="en-GB" sz="5400" b="1" u="sng" dirty="0">
                <a:effectLst/>
              </a:rPr>
              <a:t>HUMAN AND NATURE</a:t>
            </a:r>
            <a:br>
              <a:rPr lang="en-GB" sz="5400" b="1" dirty="0">
                <a:effectLst/>
              </a:rPr>
            </a:br>
            <a:br>
              <a:rPr lang="en-GB" sz="5400" b="1" dirty="0">
                <a:effectLst/>
              </a:rPr>
            </a:br>
            <a:r>
              <a:rPr lang="en-GB" sz="5400" b="1" dirty="0">
                <a:effectLst/>
              </a:rPr>
              <a:t> </a:t>
            </a:r>
            <a:r>
              <a:rPr lang="en-US" sz="5400" b="1" dirty="0">
                <a:effectLst/>
              </a:rPr>
              <a:t>The roles of producers and consumers on the natural balance </a:t>
            </a:r>
            <a:br>
              <a:rPr lang="en-US" sz="5400" b="1" dirty="0">
                <a:effectLst/>
              </a:rPr>
            </a:br>
            <a:r>
              <a:rPr lang="en-US" sz="5400" i="1" dirty="0">
                <a:effectLst/>
              </a:rPr>
              <a:t>FRANCE</a:t>
            </a:r>
            <a:r>
              <a:rPr lang="en-US" sz="5400" b="1" dirty="0">
                <a:effectLst/>
              </a:rPr>
              <a:t> </a:t>
            </a:r>
            <a:endParaRPr lang="cs-CZ" dirty="0">
              <a:effectLst/>
            </a:endParaRPr>
          </a:p>
        </p:txBody>
      </p:sp>
      <p:pic>
        <p:nvPicPr>
          <p:cNvPr id="3" name="image5.png" descr="A close-up of a number&#10;&#10;Description automatically generated">
            <a:extLst>
              <a:ext uri="{FF2B5EF4-FFF2-40B4-BE49-F238E27FC236}">
                <a16:creationId xmlns:a16="http://schemas.microsoft.com/office/drawing/2014/main" id="{6E9B0444-64F2-6502-918C-8E6F550C8013}"/>
              </a:ext>
            </a:extLst>
          </p:cNvPr>
          <p:cNvPicPr/>
          <p:nvPr/>
        </p:nvPicPr>
        <p:blipFill>
          <a:blip r:embed="rId3"/>
          <a:srcRect/>
          <a:stretch>
            <a:fillRect/>
          </a:stretch>
        </p:blipFill>
        <p:spPr>
          <a:xfrm>
            <a:off x="2723271" y="408174"/>
            <a:ext cx="5760720" cy="1076325"/>
          </a:xfrm>
          <a:prstGeom prst="rect">
            <a:avLst/>
          </a:prstGeom>
          <a:ln/>
        </p:spPr>
      </p:pic>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4" name="Straight Connector 13">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17"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18" name="Isosceles Triangle 17">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19"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20"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21"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22" name="Isosceles Triangle 21">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23" name="Isosceles Triangle 22">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grpSp>
      <p:sp>
        <p:nvSpPr>
          <p:cNvPr id="25" name="ZoneTexte 24">
            <a:extLst>
              <a:ext uri="{FF2B5EF4-FFF2-40B4-BE49-F238E27FC236}">
                <a16:creationId xmlns:a16="http://schemas.microsoft.com/office/drawing/2014/main" id="{060E0652-A99B-FCD1-7EAE-B6A66A61A92C}"/>
              </a:ext>
            </a:extLst>
          </p:cNvPr>
          <p:cNvSpPr txBox="1"/>
          <p:nvPr/>
        </p:nvSpPr>
        <p:spPr>
          <a:xfrm>
            <a:off x="326358" y="525058"/>
            <a:ext cx="9132601" cy="1720664"/>
          </a:xfrm>
          <a:prstGeom prst="rect">
            <a:avLst/>
          </a:prstGeom>
          <a:noFill/>
        </p:spPr>
        <p:txBody>
          <a:bodyPr wrap="square">
            <a:spAutoFit/>
          </a:bodyPr>
          <a:lstStyle/>
          <a:p>
            <a:pPr algn="just">
              <a:lnSpc>
                <a:spcPct val="107000"/>
              </a:lnSpc>
              <a:spcAft>
                <a:spcPts val="800"/>
              </a:spcAft>
            </a:pPr>
            <a:r>
              <a:rPr lang="en-GB" sz="2500" dirty="0">
                <a:effectLst/>
                <a:latin typeface="Calibri" panose="020F0502020204030204" pitchFamily="34" charset="0"/>
                <a:ea typeface="Calibri" panose="020F0502020204030204" pitchFamily="34" charset="0"/>
                <a:cs typeface="Calibri" panose="020F0502020204030204" pitchFamily="34" charset="0"/>
              </a:rPr>
              <a:t>Snowshoe hare (</a:t>
            </a:r>
            <a:r>
              <a:rPr lang="en-GB" sz="2500" i="1" dirty="0">
                <a:effectLst/>
                <a:latin typeface="Calibri" panose="020F0502020204030204" pitchFamily="34" charset="0"/>
                <a:ea typeface="Calibri" panose="020F0502020204030204" pitchFamily="34" charset="0"/>
                <a:cs typeface="Calibri" panose="020F0502020204030204" pitchFamily="34" charset="0"/>
              </a:rPr>
              <a:t>Lepus americanus</a:t>
            </a:r>
            <a:r>
              <a:rPr lang="en-GB" sz="2500" dirty="0">
                <a:effectLst/>
                <a:latin typeface="Calibri" panose="020F0502020204030204" pitchFamily="34" charset="0"/>
                <a:ea typeface="Calibri" panose="020F0502020204030204" pitchFamily="34" charset="0"/>
                <a:cs typeface="Calibri" panose="020F0502020204030204" pitchFamily="34" charset="0"/>
              </a:rPr>
              <a:t>) are the primary food for the Canadian lynx (</a:t>
            </a:r>
            <a:r>
              <a:rPr lang="en-GB" sz="2500" i="1" dirty="0">
                <a:effectLst/>
                <a:latin typeface="Calibri" panose="020F0502020204030204" pitchFamily="34" charset="0"/>
                <a:ea typeface="Calibri" panose="020F0502020204030204" pitchFamily="34" charset="0"/>
                <a:cs typeface="Calibri" panose="020F0502020204030204" pitchFamily="34" charset="0"/>
              </a:rPr>
              <a:t>Lynx canadensis</a:t>
            </a:r>
            <a:r>
              <a:rPr lang="en-GB" sz="2500" dirty="0">
                <a:effectLst/>
                <a:latin typeface="Calibri" panose="020F0502020204030204" pitchFamily="34" charset="0"/>
                <a:ea typeface="Calibri" panose="020F0502020204030204" pitchFamily="34" charset="0"/>
                <a:cs typeface="Calibri" panose="020F0502020204030204" pitchFamily="34" charset="0"/>
              </a:rPr>
              <a:t>) in the Northern boreal forests of North America. When hare is abundant, Lynx will eat hare about two every three days almost to the complete exclusion of other foods.</a:t>
            </a:r>
            <a:endParaRPr lang="fr-FR" sz="25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7" name="Image 26">
            <a:extLst>
              <a:ext uri="{FF2B5EF4-FFF2-40B4-BE49-F238E27FC236}">
                <a16:creationId xmlns:a16="http://schemas.microsoft.com/office/drawing/2014/main" id="{49B395DA-2AF9-1CEB-80DC-155470EE8A0C}"/>
              </a:ext>
            </a:extLst>
          </p:cNvPr>
          <p:cNvPicPr>
            <a:picLocks noChangeAspect="1"/>
          </p:cNvPicPr>
          <p:nvPr/>
        </p:nvPicPr>
        <p:blipFill>
          <a:blip r:embed="rId2"/>
          <a:stretch>
            <a:fillRect/>
          </a:stretch>
        </p:blipFill>
        <p:spPr>
          <a:xfrm>
            <a:off x="1232842" y="2395883"/>
            <a:ext cx="7640116" cy="3639058"/>
          </a:xfrm>
          <a:prstGeom prst="rect">
            <a:avLst/>
          </a:prstGeom>
        </p:spPr>
      </p:pic>
    </p:spTree>
    <p:extLst>
      <p:ext uri="{BB962C8B-B14F-4D97-AF65-F5344CB8AC3E}">
        <p14:creationId xmlns:p14="http://schemas.microsoft.com/office/powerpoint/2010/main" val="3681408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B04A34CA-AA9F-6C9A-547D-096C1705C906}"/>
              </a:ext>
            </a:extLst>
          </p:cNvPr>
          <p:cNvPicPr>
            <a:picLocks noChangeAspect="1"/>
          </p:cNvPicPr>
          <p:nvPr/>
        </p:nvPicPr>
        <p:blipFill>
          <a:blip r:embed="rId2"/>
          <a:stretch>
            <a:fillRect/>
          </a:stretch>
        </p:blipFill>
        <p:spPr>
          <a:xfrm>
            <a:off x="1489926" y="951676"/>
            <a:ext cx="6001588" cy="5906324"/>
          </a:xfrm>
          <a:prstGeom prst="rect">
            <a:avLst/>
          </a:prstGeom>
        </p:spPr>
      </p:pic>
      <p:sp>
        <p:nvSpPr>
          <p:cNvPr id="5" name="ZoneTexte 4">
            <a:extLst>
              <a:ext uri="{FF2B5EF4-FFF2-40B4-BE49-F238E27FC236}">
                <a16:creationId xmlns:a16="http://schemas.microsoft.com/office/drawing/2014/main" id="{20AE0A57-916E-BC64-04D4-478C96C72D8E}"/>
              </a:ext>
            </a:extLst>
          </p:cNvPr>
          <p:cNvSpPr txBox="1"/>
          <p:nvPr/>
        </p:nvSpPr>
        <p:spPr>
          <a:xfrm>
            <a:off x="16726" y="0"/>
            <a:ext cx="9496175" cy="897362"/>
          </a:xfrm>
          <a:prstGeom prst="rect">
            <a:avLst/>
          </a:prstGeom>
          <a:noFill/>
        </p:spPr>
        <p:txBody>
          <a:bodyPr wrap="square">
            <a:spAutoFit/>
          </a:bodyPr>
          <a:lstStyle/>
          <a:p>
            <a:pPr algn="just">
              <a:lnSpc>
                <a:spcPct val="107000"/>
              </a:lnSpc>
              <a:spcAft>
                <a:spcPts val="800"/>
              </a:spcAft>
            </a:pPr>
            <a:r>
              <a:rPr lang="en-GB" sz="2500" b="1" dirty="0">
                <a:effectLst/>
                <a:latin typeface="Calibri" panose="020F0502020204030204" pitchFamily="34" charset="0"/>
                <a:ea typeface="Calibri" panose="020F0502020204030204" pitchFamily="34" charset="0"/>
                <a:cs typeface="Calibri" panose="020F0502020204030204" pitchFamily="34" charset="0"/>
              </a:rPr>
              <a:t>Study the case of the lynx and the Canadian hare to show that nature has a delicate balance  </a:t>
            </a:r>
            <a:endParaRPr lang="fr-FR"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8163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4">
            <a:extLst>
              <a:ext uri="{FF2B5EF4-FFF2-40B4-BE49-F238E27FC236}">
                <a16:creationId xmlns:a16="http://schemas.microsoft.com/office/drawing/2014/main" id="{2A971664-289A-2BE0-14B5-40AA6E26F9F9}"/>
              </a:ext>
            </a:extLst>
          </p:cNvPr>
          <p:cNvSpPr>
            <a:spLocks noGrp="1"/>
          </p:cNvSpPr>
          <p:nvPr>
            <p:ph type="dt" sz="half" idx="10"/>
          </p:nvPr>
        </p:nvSpPr>
        <p:spPr/>
        <p:txBody>
          <a:bodyPr/>
          <a:lstStyle/>
          <a:p>
            <a:pPr rtl="0"/>
            <a:fld id="{78EC3F2B-7E2D-4B12-9FC0-797A331B58F1}" type="datetime1">
              <a:rPr lang="cs-CZ" smtClean="0"/>
              <a:t>15.01.2025</a:t>
            </a:fld>
            <a:endParaRPr lang="cs-CZ" dirty="0"/>
          </a:p>
        </p:txBody>
      </p:sp>
      <p:sp>
        <p:nvSpPr>
          <p:cNvPr id="6" name="Zástupný symbol pro zápatí 5">
            <a:extLst>
              <a:ext uri="{FF2B5EF4-FFF2-40B4-BE49-F238E27FC236}">
                <a16:creationId xmlns:a16="http://schemas.microsoft.com/office/drawing/2014/main" id="{2FA4BAF5-F4AA-C968-4A03-484EE3AF5195}"/>
              </a:ext>
            </a:extLst>
          </p:cNvPr>
          <p:cNvSpPr>
            <a:spLocks noGrp="1"/>
          </p:cNvSpPr>
          <p:nvPr>
            <p:ph type="ftr" sz="quarter" idx="11"/>
          </p:nvPr>
        </p:nvSpPr>
        <p:spPr/>
        <p:txBody>
          <a:bodyPr/>
          <a:lstStyle/>
          <a:p>
            <a:pPr rtl="0"/>
            <a:r>
              <a:rPr lang="cs-CZ"/>
              <a:t>Přidejte zápatí.</a:t>
            </a:r>
            <a:endParaRPr lang="cs-CZ" dirty="0"/>
          </a:p>
        </p:txBody>
      </p:sp>
      <p:sp>
        <p:nvSpPr>
          <p:cNvPr id="7" name="Zástupný symbol pro číslo snímku 6">
            <a:extLst>
              <a:ext uri="{FF2B5EF4-FFF2-40B4-BE49-F238E27FC236}">
                <a16:creationId xmlns:a16="http://schemas.microsoft.com/office/drawing/2014/main" id="{EC22A817-CB74-60BF-FDF7-1350250E8DE9}"/>
              </a:ext>
            </a:extLst>
          </p:cNvPr>
          <p:cNvSpPr>
            <a:spLocks noGrp="1"/>
          </p:cNvSpPr>
          <p:nvPr>
            <p:ph type="sldNum" sz="quarter" idx="12"/>
          </p:nvPr>
        </p:nvSpPr>
        <p:spPr/>
        <p:txBody>
          <a:bodyPr/>
          <a:lstStyle/>
          <a:p>
            <a:pPr rtl="0"/>
            <a:fld id="{9CD8D479-8942-46E8-A226-A4E01F7A105C}" type="slidenum">
              <a:rPr lang="cs-CZ" smtClean="0"/>
              <a:pPr rtl="0"/>
              <a:t>4</a:t>
            </a:fld>
            <a:endParaRPr lang="cs-CZ" dirty="0"/>
          </a:p>
        </p:txBody>
      </p:sp>
      <p:sp>
        <p:nvSpPr>
          <p:cNvPr id="11" name="TextovéPole 10">
            <a:extLst>
              <a:ext uri="{FF2B5EF4-FFF2-40B4-BE49-F238E27FC236}">
                <a16:creationId xmlns:a16="http://schemas.microsoft.com/office/drawing/2014/main" id="{417084FC-9956-4C53-D44B-78032D1E0466}"/>
              </a:ext>
            </a:extLst>
          </p:cNvPr>
          <p:cNvSpPr txBox="1"/>
          <p:nvPr/>
        </p:nvSpPr>
        <p:spPr>
          <a:xfrm>
            <a:off x="585537" y="2606114"/>
            <a:ext cx="8688465" cy="1200329"/>
          </a:xfrm>
          <a:prstGeom prst="rect">
            <a:avLst/>
          </a:prstGeom>
          <a:noFill/>
        </p:spPr>
        <p:txBody>
          <a:bodyPr wrap="square">
            <a:spAutoFit/>
          </a:bodyPr>
          <a:lstStyle/>
          <a:p>
            <a:r>
              <a:rPr lang="fr-FR" sz="1800" i="1" dirty="0">
                <a:effectLst/>
                <a:latin typeface="Calibri" panose="020F0502020204030204" pitchFamily="34" charset="0"/>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cs-CZ" dirty="0"/>
          </a:p>
        </p:txBody>
      </p:sp>
    </p:spTree>
    <p:extLst>
      <p:ext uri="{BB962C8B-B14F-4D97-AF65-F5344CB8AC3E}">
        <p14:creationId xmlns:p14="http://schemas.microsoft.com/office/powerpoint/2010/main" val="361141555"/>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1390</TotalTime>
  <Words>152</Words>
  <Application>Microsoft Office PowerPoint</Application>
  <PresentationFormat>Širokoúhlá obrazovka</PresentationFormat>
  <Paragraphs>8</Paragraphs>
  <Slides>4</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vt:i4>
      </vt:variant>
    </vt:vector>
  </HeadingPairs>
  <TitlesOfParts>
    <vt:vector size="10" baseType="lpstr">
      <vt:lpstr>Arial</vt:lpstr>
      <vt:lpstr>Calibri</vt:lpstr>
      <vt:lpstr>Corbel</vt:lpstr>
      <vt:lpstr>Trebuchet MS</vt:lpstr>
      <vt:lpstr>Wingdings 3</vt:lpstr>
      <vt:lpstr>Fazeta</vt:lpstr>
      <vt:lpstr>    MODULE 1   HUMAN AND NATURE   The roles of producers and consumers on the natural balance  FRANCE </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HUMAN AND NATURE</dc:title>
  <dc:creator>Hájek Lubomír</dc:creator>
  <cp:lastModifiedBy>Hájek Lubomír</cp:lastModifiedBy>
  <cp:revision>11</cp:revision>
  <dcterms:created xsi:type="dcterms:W3CDTF">2022-10-04T12:50:16Z</dcterms:created>
  <dcterms:modified xsi:type="dcterms:W3CDTF">2025-01-15T15:22:26Z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