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8" r:id="rId2"/>
    <p:sldId id="279" r:id="rId3"/>
    <p:sldId id="292" r:id="rId4"/>
    <p:sldId id="280" r:id="rId5"/>
    <p:sldId id="283" r:id="rId6"/>
    <p:sldId id="288" r:id="rId7"/>
    <p:sldId id="289" r:id="rId8"/>
    <p:sldId id="290" r:id="rId9"/>
    <p:sldId id="291" r:id="rId10"/>
    <p:sldId id="29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4" autoAdjust="0"/>
  </p:normalViewPr>
  <p:slideViewPr>
    <p:cSldViewPr snapToGrid="0">
      <p:cViewPr varScale="1">
        <p:scale>
          <a:sx n="95" d="100"/>
          <a:sy n="95" d="100"/>
        </p:scale>
        <p:origin x="206"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9DD8AEB-842F-44B7-8B2A-97329628E8C6}" type="datetime1">
              <a:rPr lang="cs-CZ" smtClean="0"/>
              <a:t>15.01.2025</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cs-CZ" smtClean="0"/>
              <a:t>‹#›</a:t>
            </a:fld>
            <a:endParaRPr lang="cs-CZ"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69B9FA5-B692-4DCA-A72C-765049F48782}" type="datetime1">
              <a:rPr lang="cs-CZ" smtClean="0"/>
              <a:t>15.01.2025</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cs-CZ" smtClean="0"/>
              <a:t>‹#›</a:t>
            </a:fld>
            <a:endParaRPr lang="cs-CZ"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77542409-6A04-4DC6-AC3A-D3758287A8F2}" type="slidenum">
              <a:rPr lang="cs-CZ" smtClean="0"/>
              <a:t>1</a:t>
            </a:fld>
            <a:endParaRPr lang="cs-CZ"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753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a:t>
            </a:fld>
            <a:endParaRPr lang="cs-CZ" dirty="0"/>
          </a:p>
        </p:txBody>
      </p:sp>
    </p:spTree>
    <p:extLst>
      <p:ext uri="{BB962C8B-B14F-4D97-AF65-F5344CB8AC3E}">
        <p14:creationId xmlns:p14="http://schemas.microsoft.com/office/powerpoint/2010/main" val="388041581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a:t>
            </a:fld>
            <a:endParaRPr lang="cs-CZ"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28023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a:t>
            </a:fld>
            <a:endParaRPr lang="cs-CZ" dirty="0"/>
          </a:p>
        </p:txBody>
      </p:sp>
    </p:spTree>
    <p:extLst>
      <p:ext uri="{BB962C8B-B14F-4D97-AF65-F5344CB8AC3E}">
        <p14:creationId xmlns:p14="http://schemas.microsoft.com/office/powerpoint/2010/main" val="134251278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a:t>
            </a:fld>
            <a:endParaRPr lang="cs-CZ"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744624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a:t>
            </a:fld>
            <a:endParaRPr lang="cs-CZ" dirty="0"/>
          </a:p>
        </p:txBody>
      </p:sp>
    </p:spTree>
    <p:extLst>
      <p:ext uri="{BB962C8B-B14F-4D97-AF65-F5344CB8AC3E}">
        <p14:creationId xmlns:p14="http://schemas.microsoft.com/office/powerpoint/2010/main" val="258970135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6FD0FFEB-2298-4F5A-A250-9741B7EE4DF1}"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t>‹#›</a:t>
            </a:fld>
            <a:endParaRPr lang="cs-CZ" dirty="0"/>
          </a:p>
        </p:txBody>
      </p:sp>
    </p:spTree>
    <p:extLst>
      <p:ext uri="{BB962C8B-B14F-4D97-AF65-F5344CB8AC3E}">
        <p14:creationId xmlns:p14="http://schemas.microsoft.com/office/powerpoint/2010/main" val="3277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DC4F75DE-3DEB-49AB-9AA3-A05D4C5AE8A8}"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t>‹#›</a:t>
            </a:fld>
            <a:endParaRPr lang="cs-CZ" dirty="0"/>
          </a:p>
        </p:txBody>
      </p:sp>
    </p:spTree>
    <p:extLst>
      <p:ext uri="{BB962C8B-B14F-4D97-AF65-F5344CB8AC3E}">
        <p14:creationId xmlns:p14="http://schemas.microsoft.com/office/powerpoint/2010/main" val="41247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5" name="Footer Placeholder 4"/>
          <p:cNvSpPr>
            <a:spLocks noGrp="1"/>
          </p:cNvSpPr>
          <p:nvPr>
            <p:ph type="ftr" sz="quarter" idx="11"/>
          </p:nvPr>
        </p:nvSpPr>
        <p:spPr/>
        <p:txBody>
          <a:bodyPr/>
          <a:lstStyle/>
          <a:p>
            <a:pPr rtl="0"/>
            <a:r>
              <a:rPr lang="cs-CZ" dirty="0"/>
              <a:t>Přidejte zápatí.</a:t>
            </a:r>
          </a:p>
        </p:txBody>
      </p:sp>
      <p:sp>
        <p:nvSpPr>
          <p:cNvPr id="6" name="Slide Number Placeholder 5"/>
          <p:cNvSpPr>
            <a:spLocks noGrp="1"/>
          </p:cNvSpPr>
          <p:nvPr>
            <p:ph type="sldNum" sz="quarter" idx="12"/>
          </p:nvPr>
        </p:nvSpPr>
        <p:spPr/>
        <p:txBody>
          <a:bodyPr/>
          <a:lstStyle/>
          <a:p>
            <a:pPr rtl="0"/>
            <a:fld id="{9CD8D479-8942-46E8-A226-A4E01F7A105C}" type="slidenum">
              <a:rPr lang="cs-CZ" smtClean="0"/>
              <a:pPr rtl="0"/>
              <a:t>‹#›</a:t>
            </a:fld>
            <a:endParaRPr lang="cs-CZ" dirty="0"/>
          </a:p>
        </p:txBody>
      </p:sp>
    </p:spTree>
    <p:extLst>
      <p:ext uri="{BB962C8B-B14F-4D97-AF65-F5344CB8AC3E}">
        <p14:creationId xmlns:p14="http://schemas.microsoft.com/office/powerpoint/2010/main" val="290468793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680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6" name="Footer Placeholder 5"/>
          <p:cNvSpPr>
            <a:spLocks noGrp="1"/>
          </p:cNvSpPr>
          <p:nvPr>
            <p:ph type="ftr" sz="quarter" idx="11"/>
          </p:nvPr>
        </p:nvSpPr>
        <p:spPr/>
        <p:txBody>
          <a:bodyPr/>
          <a:lstStyle/>
          <a:p>
            <a:pPr rtl="0"/>
            <a:r>
              <a:rPr lang="cs-CZ" dirty="0"/>
              <a:t>Přidejte zápatí.</a:t>
            </a:r>
          </a:p>
        </p:txBody>
      </p:sp>
      <p:sp>
        <p:nvSpPr>
          <p:cNvPr id="7" name="Slide Number Placeholder 6"/>
          <p:cNvSpPr>
            <a:spLocks noGrp="1"/>
          </p:cNvSpPr>
          <p:nvPr>
            <p:ph type="sldNum" sz="quarter" idx="12"/>
          </p:nvPr>
        </p:nvSpPr>
        <p:spPr/>
        <p:txBody>
          <a:bodyPr/>
          <a:lstStyle/>
          <a:p>
            <a:pPr rtl="0"/>
            <a:fld id="{9CD8D479-8942-46E8-A226-A4E01F7A105C}" type="slidenum">
              <a:rPr lang="cs-CZ" smtClean="0"/>
              <a:pPr rtl="0"/>
              <a:t>‹#›</a:t>
            </a:fld>
            <a:endParaRPr lang="cs-CZ" dirty="0"/>
          </a:p>
        </p:txBody>
      </p:sp>
    </p:spTree>
    <p:extLst>
      <p:ext uri="{BB962C8B-B14F-4D97-AF65-F5344CB8AC3E}">
        <p14:creationId xmlns:p14="http://schemas.microsoft.com/office/powerpoint/2010/main" val="396840298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rtl="0"/>
            <a:fld id="{758390B9-C5CD-46F0-B966-42FD1DDBAF1A}" type="datetime1">
              <a:rPr lang="cs-CZ" smtClean="0"/>
              <a:t>15.01.2025</a:t>
            </a:fld>
            <a:endParaRPr lang="cs-CZ" dirty="0"/>
          </a:p>
        </p:txBody>
      </p:sp>
      <p:sp>
        <p:nvSpPr>
          <p:cNvPr id="8" name="Footer Placeholder 7"/>
          <p:cNvSpPr>
            <a:spLocks noGrp="1"/>
          </p:cNvSpPr>
          <p:nvPr>
            <p:ph type="ftr" sz="quarter" idx="11"/>
          </p:nvPr>
        </p:nvSpPr>
        <p:spPr/>
        <p:txBody>
          <a:bodyPr/>
          <a:lstStyle/>
          <a:p>
            <a:pPr rtl="0"/>
            <a:r>
              <a:rPr lang="cs-CZ" dirty="0"/>
              <a:t>Přidejte zápatí.</a:t>
            </a:r>
          </a:p>
        </p:txBody>
      </p:sp>
      <p:sp>
        <p:nvSpPr>
          <p:cNvPr id="9" name="Slide Number Placeholder 8"/>
          <p:cNvSpPr>
            <a:spLocks noGrp="1"/>
          </p:cNvSpPr>
          <p:nvPr>
            <p:ph type="sldNum" sz="quarter" idx="12"/>
          </p:nvPr>
        </p:nvSpPr>
        <p:spPr/>
        <p:txBody>
          <a:bodyPr/>
          <a:lstStyle/>
          <a:p>
            <a:pPr rtl="0"/>
            <a:fld id="{9CD8D479-8942-46E8-A226-A4E01F7A105C}" type="slidenum">
              <a:rPr lang="cs-CZ" smtClean="0"/>
              <a:t>‹#›</a:t>
            </a:fld>
            <a:endParaRPr lang="cs-CZ" dirty="0"/>
          </a:p>
        </p:txBody>
      </p:sp>
    </p:spTree>
    <p:extLst>
      <p:ext uri="{BB962C8B-B14F-4D97-AF65-F5344CB8AC3E}">
        <p14:creationId xmlns:p14="http://schemas.microsoft.com/office/powerpoint/2010/main" val="326938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rtl="0"/>
            <a:fld id="{074F86FD-E090-494B-96E6-C531CBD48AD7}" type="datetime1">
              <a:rPr lang="cs-CZ" smtClean="0"/>
              <a:t>15.01.2025</a:t>
            </a:fld>
            <a:endParaRPr lang="cs-CZ" dirty="0"/>
          </a:p>
        </p:txBody>
      </p:sp>
      <p:sp>
        <p:nvSpPr>
          <p:cNvPr id="4" name="Footer Placeholder 3"/>
          <p:cNvSpPr>
            <a:spLocks noGrp="1"/>
          </p:cNvSpPr>
          <p:nvPr>
            <p:ph type="ftr" sz="quarter" idx="11"/>
          </p:nvPr>
        </p:nvSpPr>
        <p:spPr/>
        <p:txBody>
          <a:bodyPr/>
          <a:lstStyle/>
          <a:p>
            <a:pPr rtl="0"/>
            <a:r>
              <a:rPr lang="cs-CZ" dirty="0"/>
              <a:t>Přidejte zápatí.</a:t>
            </a:r>
          </a:p>
        </p:txBody>
      </p:sp>
      <p:sp>
        <p:nvSpPr>
          <p:cNvPr id="5" name="Slide Number Placeholder 4"/>
          <p:cNvSpPr>
            <a:spLocks noGrp="1"/>
          </p:cNvSpPr>
          <p:nvPr>
            <p:ph type="sldNum" sz="quarter" idx="12"/>
          </p:nvPr>
        </p:nvSpPr>
        <p:spPr/>
        <p:txBody>
          <a:bodyPr/>
          <a:lstStyle/>
          <a:p>
            <a:pPr rtl="0"/>
            <a:fld id="{9CD8D479-8942-46E8-A226-A4E01F7A105C}" type="slidenum">
              <a:rPr lang="cs-CZ" smtClean="0"/>
              <a:t>‹#›</a:t>
            </a:fld>
            <a:endParaRPr lang="cs-CZ" dirty="0"/>
          </a:p>
        </p:txBody>
      </p:sp>
    </p:spTree>
    <p:extLst>
      <p:ext uri="{BB962C8B-B14F-4D97-AF65-F5344CB8AC3E}">
        <p14:creationId xmlns:p14="http://schemas.microsoft.com/office/powerpoint/2010/main" val="31864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3" name="Footer Placeholder 2"/>
          <p:cNvSpPr>
            <a:spLocks noGrp="1"/>
          </p:cNvSpPr>
          <p:nvPr>
            <p:ph type="ftr" sz="quarter" idx="11"/>
          </p:nvPr>
        </p:nvSpPr>
        <p:spPr/>
        <p:txBody>
          <a:bodyPr/>
          <a:lstStyle/>
          <a:p>
            <a:pPr rtl="0"/>
            <a:r>
              <a:rPr lang="cs-CZ" dirty="0"/>
              <a:t>Přidejte zápatí.</a:t>
            </a:r>
          </a:p>
        </p:txBody>
      </p:sp>
      <p:sp>
        <p:nvSpPr>
          <p:cNvPr id="4" name="Slide Number Placeholder 3"/>
          <p:cNvSpPr>
            <a:spLocks noGrp="1"/>
          </p:cNvSpPr>
          <p:nvPr>
            <p:ph type="sldNum" sz="quarter" idx="12"/>
          </p:nvPr>
        </p:nvSpPr>
        <p:spPr/>
        <p:txBody>
          <a:bodyPr/>
          <a:lstStyle/>
          <a:p>
            <a:pPr rtl="0"/>
            <a:fld id="{9CD8D479-8942-46E8-A226-A4E01F7A105C}" type="slidenum">
              <a:rPr lang="cs-CZ" smtClean="0"/>
              <a:pPr rtl="0"/>
              <a:t>‹#›</a:t>
            </a:fld>
            <a:endParaRPr lang="cs-CZ" dirty="0"/>
          </a:p>
        </p:txBody>
      </p:sp>
    </p:spTree>
    <p:extLst>
      <p:ext uri="{BB962C8B-B14F-4D97-AF65-F5344CB8AC3E}">
        <p14:creationId xmlns:p14="http://schemas.microsoft.com/office/powerpoint/2010/main" val="296127197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rtl="0"/>
            <a:fld id="{AEC5D839-9B5B-48E5-9F74-7819413ACFA5}" type="datetime1">
              <a:rPr lang="cs-CZ" smtClean="0"/>
              <a:t>15.01.2025</a:t>
            </a:fld>
            <a:endParaRPr lang="cs-CZ" dirty="0"/>
          </a:p>
        </p:txBody>
      </p:sp>
      <p:sp>
        <p:nvSpPr>
          <p:cNvPr id="6" name="Footer Placeholder 5"/>
          <p:cNvSpPr>
            <a:spLocks noGrp="1"/>
          </p:cNvSpPr>
          <p:nvPr>
            <p:ph type="ftr" sz="quarter" idx="11"/>
          </p:nvPr>
        </p:nvSpPr>
        <p:spPr/>
        <p:txBody>
          <a:bodyPr/>
          <a:lstStyle/>
          <a:p>
            <a:pPr rtl="0"/>
            <a:r>
              <a:rPr lang="cs-CZ" dirty="0"/>
              <a:t>Přidejte zápatí.</a:t>
            </a:r>
          </a:p>
        </p:txBody>
      </p:sp>
      <p:sp>
        <p:nvSpPr>
          <p:cNvPr id="7" name="Slide Number Placeholder 6"/>
          <p:cNvSpPr>
            <a:spLocks noGrp="1"/>
          </p:cNvSpPr>
          <p:nvPr>
            <p:ph type="sldNum" sz="quarter" idx="12"/>
          </p:nvPr>
        </p:nvSpPr>
        <p:spPr/>
        <p:txBody>
          <a:bodyPr/>
          <a:lstStyle/>
          <a:p>
            <a:pPr rtl="0"/>
            <a:fld id="{9CD8D479-8942-46E8-A226-A4E01F7A105C}" type="slidenum">
              <a:rPr lang="cs-CZ" smtClean="0"/>
              <a:t>‹#›</a:t>
            </a:fld>
            <a:endParaRPr lang="cs-CZ" dirty="0"/>
          </a:p>
        </p:txBody>
      </p:sp>
    </p:spTree>
    <p:extLst>
      <p:ext uri="{BB962C8B-B14F-4D97-AF65-F5344CB8AC3E}">
        <p14:creationId xmlns:p14="http://schemas.microsoft.com/office/powerpoint/2010/main" val="170094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rtl="0"/>
            <a:fld id="{F2599C40-9CAC-442B-9E45-0AEF34B4997D}" type="datetime1">
              <a:rPr lang="cs-CZ" smtClean="0"/>
              <a:t>15.01.2025</a:t>
            </a:fld>
            <a:endParaRPr lang="cs-CZ" dirty="0"/>
          </a:p>
        </p:txBody>
      </p:sp>
      <p:sp>
        <p:nvSpPr>
          <p:cNvPr id="6" name="Footer Placeholder 5"/>
          <p:cNvSpPr>
            <a:spLocks noGrp="1"/>
          </p:cNvSpPr>
          <p:nvPr>
            <p:ph type="ftr" sz="quarter" idx="11"/>
          </p:nvPr>
        </p:nvSpPr>
        <p:spPr/>
        <p:txBody>
          <a:bodyPr/>
          <a:lstStyle/>
          <a:p>
            <a:pPr rtl="0"/>
            <a:r>
              <a:rPr lang="cs-CZ" dirty="0"/>
              <a:t>Přidejte zápatí.</a:t>
            </a:r>
          </a:p>
        </p:txBody>
      </p:sp>
      <p:sp>
        <p:nvSpPr>
          <p:cNvPr id="7" name="Slide Number Placeholder 6"/>
          <p:cNvSpPr>
            <a:spLocks noGrp="1"/>
          </p:cNvSpPr>
          <p:nvPr>
            <p:ph type="sldNum" sz="quarter" idx="12"/>
          </p:nvPr>
        </p:nvSpPr>
        <p:spPr/>
        <p:txBody>
          <a:bodyPr/>
          <a:lstStyle/>
          <a:p>
            <a:pPr rtl="0"/>
            <a:fld id="{9CD8D479-8942-46E8-A226-A4E01F7A105C}" type="slidenum">
              <a:rPr lang="cs-CZ" smtClean="0"/>
              <a:t>‹#›</a:t>
            </a:fld>
            <a:endParaRPr lang="cs-CZ" dirty="0"/>
          </a:p>
        </p:txBody>
      </p:sp>
    </p:spTree>
    <p:extLst>
      <p:ext uri="{BB962C8B-B14F-4D97-AF65-F5344CB8AC3E}">
        <p14:creationId xmlns:p14="http://schemas.microsoft.com/office/powerpoint/2010/main" val="227305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78EC3F2B-7E2D-4B12-9FC0-797A331B58F1}" type="datetime1">
              <a:rPr lang="cs-CZ" smtClean="0"/>
              <a:t>15.01.2025</a:t>
            </a:fld>
            <a:endParaRPr lang="cs-CZ"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cs-CZ" dirty="0"/>
              <a:t>Přidejte zápatí.</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9CD8D479-8942-46E8-A226-A4E01F7A105C}" type="slidenum">
              <a:rPr lang="cs-CZ" smtClean="0"/>
              <a:pPr rtl="0"/>
              <a:t>‹#›</a:t>
            </a:fld>
            <a:endParaRPr lang="cs-CZ" dirty="0"/>
          </a:p>
        </p:txBody>
      </p:sp>
      <p:sp>
        <p:nvSpPr>
          <p:cNvPr id="8" name="Obdélník 7">
            <a:extLst>
              <a:ext uri="{FF2B5EF4-FFF2-40B4-BE49-F238E27FC236}">
                <a16:creationId xmlns:a16="http://schemas.microsoft.com/office/drawing/2014/main" id="{CCA512AD-249A-0776-1B65-2C21612E753B}"/>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2103137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6253" y="3870713"/>
            <a:ext cx="10195761" cy="2201371"/>
          </a:xfrm>
        </p:spPr>
        <p:txBody>
          <a:bodyPr rtlCol="0" anchor="b">
            <a:normAutofit fontScale="90000"/>
          </a:bodyPr>
          <a:lstStyle/>
          <a:p>
            <a:pPr algn="ctr">
              <a:spcAft>
                <a:spcPts val="800"/>
              </a:spcAft>
            </a:pPr>
            <a:br>
              <a:rPr lang="cs-CZ" sz="4400" b="1" u="sng" dirty="0">
                <a:effectLst/>
              </a:rPr>
            </a:br>
            <a:br>
              <a:rPr lang="cs-CZ" sz="4400" b="1" u="sng" dirty="0">
                <a:effectLst/>
              </a:rPr>
            </a:br>
            <a:r>
              <a:rPr lang="en-GB" sz="4400" b="1" u="sng" dirty="0">
                <a:effectLst/>
              </a:rPr>
              <a:t>MODULE 1  </a:t>
            </a:r>
            <a:br>
              <a:rPr lang="cs-CZ" sz="4400" b="1" u="sng" dirty="0">
                <a:effectLst/>
              </a:rPr>
            </a:br>
            <a:r>
              <a:rPr lang="en-GB" sz="5400" b="1" u="sng" dirty="0">
                <a:effectLst/>
              </a:rPr>
              <a:t>HUMAN AND NATURE</a:t>
            </a:r>
            <a:br>
              <a:rPr lang="en-GB" sz="5400" b="1" dirty="0">
                <a:effectLst/>
              </a:rPr>
            </a:br>
            <a:br>
              <a:rPr lang="en-GB" sz="5400" b="1" dirty="0">
                <a:effectLst/>
              </a:rPr>
            </a:br>
            <a:r>
              <a:rPr lang="en-GB" sz="5400" b="1" dirty="0">
                <a:effectLst/>
              </a:rPr>
              <a:t> </a:t>
            </a:r>
            <a:r>
              <a:rPr lang="en-US" sz="5400" b="1" dirty="0">
                <a:effectLst/>
              </a:rPr>
              <a:t>The roles of producers and consumers on the natural balance </a:t>
            </a:r>
            <a:br>
              <a:rPr lang="en-US" sz="5400" b="1" dirty="0">
                <a:effectLst/>
              </a:rPr>
            </a:br>
            <a:r>
              <a:rPr lang="en-US" sz="5400" i="1" dirty="0">
                <a:effectLst/>
              </a:rPr>
              <a:t>FRANCE</a:t>
            </a:r>
            <a:r>
              <a:rPr lang="en-US" sz="5400" b="1" dirty="0">
                <a:effectLst/>
              </a:rPr>
              <a:t> </a:t>
            </a:r>
            <a:endParaRPr lang="cs-CZ" dirty="0">
              <a:effectLst/>
            </a:endParaRPr>
          </a:p>
        </p:txBody>
      </p:sp>
      <p:pic>
        <p:nvPicPr>
          <p:cNvPr id="3" name="image5.png" descr="A close-up of a number&#10;&#10;Description automatically generated">
            <a:extLst>
              <a:ext uri="{FF2B5EF4-FFF2-40B4-BE49-F238E27FC236}">
                <a16:creationId xmlns:a16="http://schemas.microsoft.com/office/drawing/2014/main" id="{5DBFEC18-5351-1745-8D97-4EF41C46F23D}"/>
              </a:ext>
            </a:extLst>
          </p:cNvPr>
          <p:cNvPicPr/>
          <p:nvPr/>
        </p:nvPicPr>
        <p:blipFill>
          <a:blip r:embed="rId3"/>
          <a:srcRect/>
          <a:stretch>
            <a:fillRect/>
          </a:stretch>
        </p:blipFill>
        <p:spPr>
          <a:xfrm>
            <a:off x="1758461" y="338764"/>
            <a:ext cx="6581837" cy="1399600"/>
          </a:xfrm>
          <a:prstGeom prst="rect">
            <a:avLst/>
          </a:prstGeom>
          <a:ln/>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a:extLst>
              <a:ext uri="{FF2B5EF4-FFF2-40B4-BE49-F238E27FC236}">
                <a16:creationId xmlns:a16="http://schemas.microsoft.com/office/drawing/2014/main" id="{DD1E013A-8196-1A6D-8E0E-D0714BC70125}"/>
              </a:ext>
            </a:extLst>
          </p:cNvPr>
          <p:cNvSpPr>
            <a:spLocks noGrp="1"/>
          </p:cNvSpPr>
          <p:nvPr>
            <p:ph type="dt" sz="half" idx="10"/>
          </p:nvPr>
        </p:nvSpPr>
        <p:spPr/>
        <p:txBody>
          <a:bodyPr/>
          <a:lstStyle/>
          <a:p>
            <a:pPr rtl="0"/>
            <a:fld id="{78EC3F2B-7E2D-4B12-9FC0-797A331B58F1}" type="datetime1">
              <a:rPr lang="cs-CZ" smtClean="0"/>
              <a:t>15.01.2025</a:t>
            </a:fld>
            <a:endParaRPr lang="cs-CZ" dirty="0"/>
          </a:p>
        </p:txBody>
      </p:sp>
      <p:sp>
        <p:nvSpPr>
          <p:cNvPr id="6" name="Zástupný symbol pro zápatí 5">
            <a:extLst>
              <a:ext uri="{FF2B5EF4-FFF2-40B4-BE49-F238E27FC236}">
                <a16:creationId xmlns:a16="http://schemas.microsoft.com/office/drawing/2014/main" id="{318EBBFA-43BA-E7A8-D4B5-3FCB44383E4B}"/>
              </a:ext>
            </a:extLst>
          </p:cNvPr>
          <p:cNvSpPr>
            <a:spLocks noGrp="1"/>
          </p:cNvSpPr>
          <p:nvPr>
            <p:ph type="ftr" sz="quarter" idx="11"/>
          </p:nvPr>
        </p:nvSpPr>
        <p:spPr/>
        <p:txBody>
          <a:bodyPr/>
          <a:lstStyle/>
          <a:p>
            <a:pPr rtl="0"/>
            <a:r>
              <a:rPr lang="cs-CZ"/>
              <a:t>Přidejte zápatí.</a:t>
            </a:r>
            <a:endParaRPr lang="cs-CZ" dirty="0"/>
          </a:p>
        </p:txBody>
      </p:sp>
      <p:sp>
        <p:nvSpPr>
          <p:cNvPr id="7" name="Zástupný symbol pro číslo snímku 6">
            <a:extLst>
              <a:ext uri="{FF2B5EF4-FFF2-40B4-BE49-F238E27FC236}">
                <a16:creationId xmlns:a16="http://schemas.microsoft.com/office/drawing/2014/main" id="{1A474633-57E5-A48B-7134-525CDDE397F6}"/>
              </a:ext>
            </a:extLst>
          </p:cNvPr>
          <p:cNvSpPr>
            <a:spLocks noGrp="1"/>
          </p:cNvSpPr>
          <p:nvPr>
            <p:ph type="sldNum" sz="quarter" idx="12"/>
          </p:nvPr>
        </p:nvSpPr>
        <p:spPr/>
        <p:txBody>
          <a:bodyPr/>
          <a:lstStyle/>
          <a:p>
            <a:pPr rtl="0"/>
            <a:fld id="{9CD8D479-8942-46E8-A226-A4E01F7A105C}" type="slidenum">
              <a:rPr lang="cs-CZ" smtClean="0"/>
              <a:pPr rtl="0"/>
              <a:t>10</a:t>
            </a:fld>
            <a:endParaRPr lang="cs-CZ" dirty="0"/>
          </a:p>
        </p:txBody>
      </p:sp>
      <p:sp>
        <p:nvSpPr>
          <p:cNvPr id="9" name="TextovéPole 8">
            <a:extLst>
              <a:ext uri="{FF2B5EF4-FFF2-40B4-BE49-F238E27FC236}">
                <a16:creationId xmlns:a16="http://schemas.microsoft.com/office/drawing/2014/main" id="{DB99295C-C607-B8BC-84D1-A3499602D826}"/>
              </a:ext>
            </a:extLst>
          </p:cNvPr>
          <p:cNvSpPr txBox="1"/>
          <p:nvPr/>
        </p:nvSpPr>
        <p:spPr>
          <a:xfrm>
            <a:off x="1163053" y="3429000"/>
            <a:ext cx="7660105" cy="1200329"/>
          </a:xfrm>
          <a:prstGeom prst="rect">
            <a:avLst/>
          </a:prstGeom>
          <a:noFill/>
        </p:spPr>
        <p:txBody>
          <a:bodyPr wrap="square">
            <a:spAutoFit/>
          </a:bodyPr>
          <a:lstStyle/>
          <a:p>
            <a:r>
              <a:rPr lang="fr-FR" sz="1800" i="1" dirty="0">
                <a:effectLst/>
                <a:latin typeface="Calibri" panose="020F0502020204030204" pitchFamily="34" charset="0"/>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cs-CZ" dirty="0"/>
          </a:p>
        </p:txBody>
      </p:sp>
    </p:spTree>
    <p:extLst>
      <p:ext uri="{BB962C8B-B14F-4D97-AF65-F5344CB8AC3E}">
        <p14:creationId xmlns:p14="http://schemas.microsoft.com/office/powerpoint/2010/main" val="104879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2B272667-13A0-DDD0-7BBF-FBD50D5B38BD}"/>
              </a:ext>
            </a:extLst>
          </p:cNvPr>
          <p:cNvSpPr txBox="1"/>
          <p:nvPr/>
        </p:nvSpPr>
        <p:spPr>
          <a:xfrm>
            <a:off x="449580" y="505249"/>
            <a:ext cx="8481060" cy="5221814"/>
          </a:xfrm>
          <a:prstGeom prst="rect">
            <a:avLst/>
          </a:prstGeom>
          <a:noFill/>
        </p:spPr>
        <p:txBody>
          <a:bodyPr wrap="square">
            <a:spAutoFit/>
          </a:bodyPr>
          <a:lstStyle/>
          <a:p>
            <a:pPr marL="270510" algn="just">
              <a:lnSpc>
                <a:spcPct val="107000"/>
              </a:lnSpc>
              <a:spcAft>
                <a:spcPts val="800"/>
              </a:spcAft>
            </a:pPr>
            <a:r>
              <a:rPr lang="en-GB" sz="3200" b="1"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What is an ecosystem?</a:t>
            </a:r>
            <a:endParaRPr lang="fr-FR" sz="3200"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The area or place where an organism lives in an ecosystem.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It is a community of organisms that live together in a particular habitat.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It is a community of organisms that eat other living things.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27710" indent="-45720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Is all the members of one species that live in an area of an ecosystem.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319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circle(in)">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circle(in)">
                                      <p:cBhvr>
                                        <p:cTn id="12" dur="20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circle(in)">
                                      <p:cBhvr>
                                        <p:cTn id="17" dur="20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circle(in)">
                                      <p:cBhvr>
                                        <p:cTn id="22" dur="20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circle(in)">
                                      <p:cBhvr>
                                        <p:cTn id="27"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A5FD7-944D-A423-817B-A481FB2B8B80}"/>
              </a:ext>
            </a:extLst>
          </p:cNvPr>
          <p:cNvSpPr>
            <a:spLocks noGrp="1"/>
          </p:cNvSpPr>
          <p:nvPr>
            <p:ph type="title"/>
          </p:nvPr>
        </p:nvSpPr>
        <p:spPr>
          <a:xfrm>
            <a:off x="677334" y="609600"/>
            <a:ext cx="8934026" cy="1320800"/>
          </a:xfrm>
        </p:spPr>
        <p:txBody>
          <a:bodyPr>
            <a:normAutofit/>
          </a:bodyPr>
          <a:lstStyle/>
          <a:p>
            <a:r>
              <a:rPr kumimoji="0" lang="en-GB" altLang="fr-FR" sz="3600" b="1" i="0" u="sng" strike="noStrike" cap="none" normalizeH="0" baseline="0" dirty="0">
                <a:ln>
                  <a:noFill/>
                </a:ln>
                <a:solidFill>
                  <a:srgbClr val="92D050"/>
                </a:solidFill>
                <a:effectLst/>
                <a:latin typeface="Calibri" panose="020F0502020204030204" pitchFamily="34" charset="0"/>
                <a:ea typeface="Calibri" panose="020F0502020204030204" pitchFamily="34" charset="0"/>
                <a:cs typeface="Calibri" panose="020F0502020204030204" pitchFamily="34" charset="0"/>
              </a:rPr>
              <a:t>Link the name of the components of an ecosystem with its definition:</a:t>
            </a:r>
            <a:endParaRPr lang="fr-FR" u="sng" dirty="0">
              <a:solidFill>
                <a:srgbClr val="92D050"/>
              </a:solidFill>
            </a:endParaRPr>
          </a:p>
        </p:txBody>
      </p:sp>
      <p:graphicFrame>
        <p:nvGraphicFramePr>
          <p:cNvPr id="9" name="Espace réservé du contenu 8">
            <a:extLst>
              <a:ext uri="{FF2B5EF4-FFF2-40B4-BE49-F238E27FC236}">
                <a16:creationId xmlns:a16="http://schemas.microsoft.com/office/drawing/2014/main" id="{8D4D9FFA-61E7-A4F7-1301-4D9B5717E21F}"/>
              </a:ext>
            </a:extLst>
          </p:cNvPr>
          <p:cNvGraphicFramePr>
            <a:graphicFrameLocks noGrp="1"/>
          </p:cNvGraphicFramePr>
          <p:nvPr>
            <p:ph idx="1"/>
            <p:extLst>
              <p:ext uri="{D42A27DB-BD31-4B8C-83A1-F6EECF244321}">
                <p14:modId xmlns:p14="http://schemas.microsoft.com/office/powerpoint/2010/main" val="642419823"/>
              </p:ext>
            </p:extLst>
          </p:nvPr>
        </p:nvGraphicFramePr>
        <p:xfrm>
          <a:off x="677334" y="2504756"/>
          <a:ext cx="9726506" cy="2711496"/>
        </p:xfrm>
        <a:graphic>
          <a:graphicData uri="http://schemas.openxmlformats.org/drawingml/2006/table">
            <a:tbl>
              <a:tblPr firstRow="1" firstCol="1" bandRow="1">
                <a:tableStyleId>{3B4B98B0-60AC-42C2-AFA5-B58CD77FA1E5}</a:tableStyleId>
              </a:tblPr>
              <a:tblGrid>
                <a:gridCol w="3620708">
                  <a:extLst>
                    <a:ext uri="{9D8B030D-6E8A-4147-A177-3AD203B41FA5}">
                      <a16:colId xmlns:a16="http://schemas.microsoft.com/office/drawing/2014/main" val="1757447165"/>
                    </a:ext>
                  </a:extLst>
                </a:gridCol>
                <a:gridCol w="6105798">
                  <a:extLst>
                    <a:ext uri="{9D8B030D-6E8A-4147-A177-3AD203B41FA5}">
                      <a16:colId xmlns:a16="http://schemas.microsoft.com/office/drawing/2014/main" val="432828220"/>
                    </a:ext>
                  </a:extLst>
                </a:gridCol>
              </a:tblGrid>
              <a:tr h="652326">
                <a:tc rowSpan="2">
                  <a:txBody>
                    <a:bodyPr/>
                    <a:lstStyle/>
                    <a:p>
                      <a:pPr marR="1776730" algn="r">
                        <a:lnSpc>
                          <a:spcPct val="107000"/>
                        </a:lnSpc>
                        <a:spcAft>
                          <a:spcPts val="800"/>
                        </a:spcAft>
                      </a:pPr>
                      <a:r>
                        <a:rPr lang="en-GB" sz="2500" dirty="0">
                          <a:effectLst/>
                        </a:rPr>
                        <a:t>Biotope □</a:t>
                      </a:r>
                      <a:endParaRPr lang="fr-FR" sz="2500" dirty="0">
                        <a:effectLst/>
                      </a:endParaRPr>
                    </a:p>
                    <a:p>
                      <a:pPr marR="1776730" algn="r">
                        <a:lnSpc>
                          <a:spcPct val="107000"/>
                        </a:lnSpc>
                        <a:spcAft>
                          <a:spcPts val="800"/>
                        </a:spcAft>
                      </a:pPr>
                      <a:r>
                        <a:rPr lang="en-GB" sz="2500" dirty="0">
                          <a:effectLst/>
                        </a:rPr>
                        <a:t> </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just">
                        <a:lnSpc>
                          <a:spcPct val="107000"/>
                        </a:lnSpc>
                        <a:spcAft>
                          <a:spcPts val="800"/>
                        </a:spcAft>
                      </a:pPr>
                      <a:r>
                        <a:rPr lang="en-GB" sz="2500" b="0" dirty="0">
                          <a:effectLst/>
                        </a:rPr>
                        <a:t>□ abiotic factor (non-living factor)</a:t>
                      </a:r>
                      <a:endParaRPr lang="fr-FR"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05866607"/>
                  </a:ext>
                </a:extLst>
              </a:tr>
              <a:tr h="754518">
                <a:tc vMerge="1">
                  <a:txBody>
                    <a:bodyPr/>
                    <a:lstStyle/>
                    <a:p>
                      <a:endParaRPr lang="fr-FR"/>
                    </a:p>
                  </a:txBody>
                  <a:tcPr/>
                </a:tc>
                <a:tc>
                  <a:txBody>
                    <a:bodyPr/>
                    <a:lstStyle/>
                    <a:p>
                      <a:pPr algn="just">
                        <a:lnSpc>
                          <a:spcPct val="107000"/>
                        </a:lnSpc>
                        <a:spcAft>
                          <a:spcPts val="800"/>
                        </a:spcAft>
                      </a:pPr>
                      <a:r>
                        <a:rPr lang="en-GB" sz="2500" dirty="0">
                          <a:effectLst/>
                        </a:rPr>
                        <a:t>□ living beings</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07712371"/>
                  </a:ext>
                </a:extLst>
              </a:tr>
              <a:tr h="652326">
                <a:tc rowSpan="2">
                  <a:txBody>
                    <a:bodyPr/>
                    <a:lstStyle/>
                    <a:p>
                      <a:pPr marR="1776730" algn="r">
                        <a:lnSpc>
                          <a:spcPct val="107000"/>
                        </a:lnSpc>
                        <a:spcAft>
                          <a:spcPts val="800"/>
                        </a:spcAft>
                      </a:pPr>
                      <a:r>
                        <a:rPr lang="en-GB" sz="2500">
                          <a:effectLst/>
                        </a:rPr>
                        <a:t>Biocenosis □</a:t>
                      </a:r>
                      <a:endParaRPr lang="fr-FR"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just">
                        <a:lnSpc>
                          <a:spcPct val="107000"/>
                        </a:lnSpc>
                        <a:spcAft>
                          <a:spcPts val="800"/>
                        </a:spcAft>
                      </a:pPr>
                      <a:r>
                        <a:rPr lang="en-GB" sz="2500" dirty="0">
                          <a:effectLst/>
                        </a:rPr>
                        <a:t>□ wheather</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7609779"/>
                  </a:ext>
                </a:extLst>
              </a:tr>
              <a:tr h="652326">
                <a:tc vMerge="1">
                  <a:txBody>
                    <a:bodyPr/>
                    <a:lstStyle/>
                    <a:p>
                      <a:endParaRPr lang="fr-FR"/>
                    </a:p>
                  </a:txBody>
                  <a:tcPr/>
                </a:tc>
                <a:tc>
                  <a:txBody>
                    <a:bodyPr/>
                    <a:lstStyle/>
                    <a:p>
                      <a:pPr algn="just">
                        <a:lnSpc>
                          <a:spcPct val="107000"/>
                        </a:lnSpc>
                        <a:spcAft>
                          <a:spcPts val="800"/>
                        </a:spcAft>
                      </a:pPr>
                      <a:r>
                        <a:rPr lang="en-GB" sz="2500" dirty="0">
                          <a:effectLst/>
                        </a:rPr>
                        <a:t>□ some species</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81798584"/>
                  </a:ext>
                </a:extLst>
              </a:tr>
            </a:tbl>
          </a:graphicData>
        </a:graphic>
      </p:graphicFrame>
    </p:spTree>
    <p:extLst>
      <p:ext uri="{BB962C8B-B14F-4D97-AF65-F5344CB8AC3E}">
        <p14:creationId xmlns:p14="http://schemas.microsoft.com/office/powerpoint/2010/main" val="6017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0318B03-86B7-E034-4FA2-CB267720225C}"/>
              </a:ext>
            </a:extLst>
          </p:cNvPr>
          <p:cNvSpPr txBox="1"/>
          <p:nvPr/>
        </p:nvSpPr>
        <p:spPr>
          <a:xfrm>
            <a:off x="449580" y="505249"/>
            <a:ext cx="8481060" cy="3640997"/>
          </a:xfrm>
          <a:prstGeom prst="rect">
            <a:avLst/>
          </a:prstGeom>
          <a:noFill/>
        </p:spPr>
        <p:txBody>
          <a:bodyPr wrap="square">
            <a:spAutoFit/>
          </a:bodyPr>
          <a:lstStyle/>
          <a:p>
            <a:pPr marL="270510" algn="just">
              <a:lnSpc>
                <a:spcPct val="107000"/>
              </a:lnSpc>
              <a:spcAft>
                <a:spcPts val="800"/>
              </a:spcAft>
            </a:pPr>
            <a:r>
              <a:rPr lang="en-US" sz="3200" b="1"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Organisms that can produce their own matter with mineral matter are called:</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Biocenosis</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Producers</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Consumers</a:t>
            </a:r>
          </a:p>
          <a:p>
            <a:pPr marL="727710" indent="-457200" algn="just">
              <a:lnSpc>
                <a:spcPct val="107000"/>
              </a:lnSpc>
              <a:spcAft>
                <a:spcPts val="800"/>
              </a:spcAf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Decomposers</a:t>
            </a:r>
          </a:p>
        </p:txBody>
      </p:sp>
    </p:spTree>
    <p:extLst>
      <p:ext uri="{BB962C8B-B14F-4D97-AF65-F5344CB8AC3E}">
        <p14:creationId xmlns:p14="http://schemas.microsoft.com/office/powerpoint/2010/main" val="3159689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BEED3B-1597-437F-F0D2-B1E81DF28416}"/>
              </a:ext>
            </a:extLst>
          </p:cNvPr>
          <p:cNvSpPr txBox="1"/>
          <p:nvPr/>
        </p:nvSpPr>
        <p:spPr>
          <a:xfrm>
            <a:off x="0" y="599440"/>
            <a:ext cx="9072880" cy="3640997"/>
          </a:xfrm>
          <a:prstGeom prst="rect">
            <a:avLst/>
          </a:prstGeom>
          <a:noFill/>
        </p:spPr>
        <p:txBody>
          <a:bodyPr wrap="square">
            <a:spAutoFit/>
          </a:bodyPr>
          <a:lstStyle/>
          <a:p>
            <a:pPr marL="270510" algn="just">
              <a:lnSpc>
                <a:spcPct val="107000"/>
              </a:lnSpc>
              <a:spcAft>
                <a:spcPts val="800"/>
              </a:spcAft>
            </a:pPr>
            <a:r>
              <a:rPr lang="en-GB" sz="3200" b="1"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Organisms that can produce their own matter with organic matter (living matter) are called:</a:t>
            </a:r>
            <a:endParaRPr lang="fr-FR" sz="3200"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Biocenosis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Producers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Consumers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784860" indent="-51435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Decomposers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551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re 1">
            <a:extLst>
              <a:ext uri="{FF2B5EF4-FFF2-40B4-BE49-F238E27FC236}">
                <a16:creationId xmlns:a16="http://schemas.microsoft.com/office/drawing/2014/main" id="{562A2B8B-4961-C397-F490-1BCEB963F388}"/>
              </a:ext>
            </a:extLst>
          </p:cNvPr>
          <p:cNvSpPr>
            <a:spLocks noGrp="1"/>
          </p:cNvSpPr>
          <p:nvPr>
            <p:ph type="title"/>
          </p:nvPr>
        </p:nvSpPr>
        <p:spPr>
          <a:xfrm>
            <a:off x="677334" y="609599"/>
            <a:ext cx="8596668" cy="1549731"/>
          </a:xfrm>
        </p:spPr>
        <p:txBody>
          <a:bodyPr vert="horz" lIns="91440" tIns="45720" rIns="91440" bIns="45720" rtlCol="0" anchor="t">
            <a:noAutofit/>
          </a:bodyPr>
          <a:lstStyle/>
          <a:p>
            <a:pPr algn="just">
              <a:lnSpc>
                <a:spcPct val="90000"/>
              </a:lnSpc>
            </a:pPr>
            <a:r>
              <a:rPr lang="en-US" sz="2000" b="1" u="sng" dirty="0">
                <a:effectLst/>
              </a:rPr>
              <a:t>In the African savannah, some species of ants live in the spines of acacia trees where they defend the trees against herbivores, especially elephants. If the ants are removed, the tree is quickly defoliated and die. If the ants are transplanted to another tree, that tree is avoided by the elephants. This case is an example of:</a:t>
            </a:r>
            <a:br>
              <a:rPr lang="en-US" sz="2000" u="sng" dirty="0">
                <a:effectLst/>
              </a:rPr>
            </a:br>
            <a:endParaRPr lang="en-US" sz="2000" u="sng" dirty="0"/>
          </a:p>
        </p:txBody>
      </p:sp>
      <p:sp>
        <p:nvSpPr>
          <p:cNvPr id="3" name="Espace réservé du contenu 2">
            <a:extLst>
              <a:ext uri="{FF2B5EF4-FFF2-40B4-BE49-F238E27FC236}">
                <a16:creationId xmlns:a16="http://schemas.microsoft.com/office/drawing/2014/main" id="{0E15D97C-37E3-63B0-CE47-DFF8242CE717}"/>
              </a:ext>
            </a:extLst>
          </p:cNvPr>
          <p:cNvSpPr>
            <a:spLocks noGrp="1"/>
          </p:cNvSpPr>
          <p:nvPr>
            <p:ph sz="half" idx="1"/>
          </p:nvPr>
        </p:nvSpPr>
        <p:spPr>
          <a:xfrm>
            <a:off x="677334" y="2160589"/>
            <a:ext cx="3957349" cy="3880773"/>
          </a:xfrm>
        </p:spPr>
        <p:txBody>
          <a:bodyPr vert="horz" lIns="91440" tIns="45720" rIns="91440" bIns="45720" rtlCol="0">
            <a:normAutofit/>
          </a:bodyPr>
          <a:lstStyle/>
          <a:p>
            <a:pPr marL="22225">
              <a:buFont typeface="+mj-lt"/>
              <a:buAutoNum type="arabicPeriod"/>
            </a:pPr>
            <a:r>
              <a:rPr lang="en-US" sz="3200" dirty="0">
                <a:effectLst/>
              </a:rPr>
              <a:t>Predation</a:t>
            </a:r>
          </a:p>
          <a:p>
            <a:pPr marL="22225">
              <a:buFont typeface="+mj-lt"/>
              <a:buAutoNum type="arabicPeriod"/>
            </a:pPr>
            <a:r>
              <a:rPr lang="en-US" sz="3200" dirty="0">
                <a:effectLst/>
              </a:rPr>
              <a:t>Competition</a:t>
            </a:r>
          </a:p>
          <a:p>
            <a:pPr marL="22225">
              <a:buFont typeface="+mj-lt"/>
              <a:buAutoNum type="arabicPeriod"/>
            </a:pPr>
            <a:r>
              <a:rPr lang="en-US" sz="3200" dirty="0">
                <a:effectLst/>
              </a:rPr>
              <a:t>Parasitism</a:t>
            </a:r>
          </a:p>
          <a:p>
            <a:pPr marL="22225">
              <a:buFont typeface="+mj-lt"/>
              <a:buAutoNum type="arabicPeriod"/>
            </a:pPr>
            <a:r>
              <a:rPr lang="en-US" sz="3200" dirty="0">
                <a:effectLst/>
              </a:rPr>
              <a:t>Mutualism</a:t>
            </a:r>
          </a:p>
          <a:p>
            <a:pPr>
              <a:buFont typeface="+mj-lt"/>
              <a:buAutoNum type="arabicPeriod"/>
            </a:pPr>
            <a:r>
              <a:rPr lang="en-US" sz="3200" dirty="0">
                <a:effectLst/>
              </a:rPr>
              <a:t>Commensalism</a:t>
            </a:r>
            <a:endParaRPr lang="en-US" sz="3200" dirty="0"/>
          </a:p>
        </p:txBody>
      </p:sp>
      <p:pic>
        <p:nvPicPr>
          <p:cNvPr id="9" name="Espace réservé du contenu 8">
            <a:extLst>
              <a:ext uri="{FF2B5EF4-FFF2-40B4-BE49-F238E27FC236}">
                <a16:creationId xmlns:a16="http://schemas.microsoft.com/office/drawing/2014/main" id="{74658B29-D993-B811-A8DA-167AA004D1FD}"/>
              </a:ext>
            </a:extLst>
          </p:cNvPr>
          <p:cNvPicPr>
            <a:picLocks noGrp="1" noChangeAspect="1"/>
          </p:cNvPicPr>
          <p:nvPr>
            <p:ph sz="half" idx="2"/>
          </p:nvPr>
        </p:nvPicPr>
        <p:blipFill rotWithShape="1">
          <a:blip r:embed="rId2"/>
          <a:srcRect r="2138" b="2"/>
          <a:stretch/>
        </p:blipFill>
        <p:spPr>
          <a:xfrm>
            <a:off x="4857451" y="2159331"/>
            <a:ext cx="4415050" cy="3882362"/>
          </a:xfrm>
          <a:prstGeom prst="rect">
            <a:avLst/>
          </a:prstGeom>
        </p:spPr>
      </p:pic>
    </p:spTree>
    <p:extLst>
      <p:ext uri="{BB962C8B-B14F-4D97-AF65-F5344CB8AC3E}">
        <p14:creationId xmlns:p14="http://schemas.microsoft.com/office/powerpoint/2010/main" val="6103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re 1">
            <a:extLst>
              <a:ext uri="{FF2B5EF4-FFF2-40B4-BE49-F238E27FC236}">
                <a16:creationId xmlns:a16="http://schemas.microsoft.com/office/drawing/2014/main" id="{72428EE6-203D-60BF-9C25-BFF46EE48015}"/>
              </a:ext>
            </a:extLst>
          </p:cNvPr>
          <p:cNvSpPr>
            <a:spLocks noGrp="1"/>
          </p:cNvSpPr>
          <p:nvPr>
            <p:ph type="title"/>
          </p:nvPr>
        </p:nvSpPr>
        <p:spPr>
          <a:xfrm>
            <a:off x="677334" y="609600"/>
            <a:ext cx="8596668" cy="1320800"/>
          </a:xfrm>
        </p:spPr>
        <p:txBody>
          <a:bodyPr vert="horz" lIns="91440" tIns="45720" rIns="91440" bIns="45720" rtlCol="0" anchor="t">
            <a:normAutofit/>
          </a:bodyPr>
          <a:lstStyle/>
          <a:p>
            <a:pPr marL="21590" algn="just">
              <a:lnSpc>
                <a:spcPct val="90000"/>
              </a:lnSpc>
              <a:spcAft>
                <a:spcPts val="800"/>
              </a:spcAft>
            </a:pPr>
            <a:r>
              <a:rPr lang="en-US" sz="3200" b="1" u="sng" dirty="0">
                <a:effectLst/>
              </a:rPr>
              <a:t>The opposite picture showing a lioness and a hyena fighting for prey is an example of:</a:t>
            </a:r>
            <a:endParaRPr lang="en-US" sz="3200" u="sng" dirty="0"/>
          </a:p>
        </p:txBody>
      </p:sp>
      <p:pic>
        <p:nvPicPr>
          <p:cNvPr id="8" name="Espace réservé du contenu 7">
            <a:extLst>
              <a:ext uri="{FF2B5EF4-FFF2-40B4-BE49-F238E27FC236}">
                <a16:creationId xmlns:a16="http://schemas.microsoft.com/office/drawing/2014/main" id="{AAF956D5-EA8C-FD27-2D16-633DBBF13C4E}"/>
              </a:ext>
            </a:extLst>
          </p:cNvPr>
          <p:cNvPicPr>
            <a:picLocks noGrp="1" noChangeAspect="1"/>
          </p:cNvPicPr>
          <p:nvPr>
            <p:ph sz="half" idx="2"/>
          </p:nvPr>
        </p:nvPicPr>
        <p:blipFill>
          <a:blip r:embed="rId2"/>
          <a:stretch>
            <a:fillRect/>
          </a:stretch>
        </p:blipFill>
        <p:spPr>
          <a:xfrm>
            <a:off x="817474" y="2159331"/>
            <a:ext cx="5283289" cy="3103931"/>
          </a:xfrm>
          <a:prstGeom prst="rect">
            <a:avLst/>
          </a:prstGeom>
        </p:spPr>
      </p:pic>
      <p:sp>
        <p:nvSpPr>
          <p:cNvPr id="3" name="Espace réservé du contenu 2">
            <a:extLst>
              <a:ext uri="{FF2B5EF4-FFF2-40B4-BE49-F238E27FC236}">
                <a16:creationId xmlns:a16="http://schemas.microsoft.com/office/drawing/2014/main" id="{993CE15A-0BCC-DD0B-7A63-07FB95A4B1D7}"/>
              </a:ext>
            </a:extLst>
          </p:cNvPr>
          <p:cNvSpPr>
            <a:spLocks noGrp="1"/>
          </p:cNvSpPr>
          <p:nvPr>
            <p:ph sz="half" idx="1"/>
          </p:nvPr>
        </p:nvSpPr>
        <p:spPr>
          <a:xfrm>
            <a:off x="6416039" y="2160589"/>
            <a:ext cx="3647109" cy="3880773"/>
          </a:xfrm>
        </p:spPr>
        <p:txBody>
          <a:bodyPr vert="horz" lIns="91440" tIns="45720" rIns="91440" bIns="45720" rtlCol="0">
            <a:normAutofit/>
          </a:bodyPr>
          <a:lstStyle/>
          <a:p>
            <a:pPr marL="742950" indent="-742950">
              <a:buFont typeface="+mj-lt"/>
              <a:buAutoNum type="arabicPeriod"/>
            </a:pPr>
            <a:r>
              <a:rPr lang="en-US" sz="3200" dirty="0">
                <a:effectLst/>
              </a:rPr>
              <a:t>Predation</a:t>
            </a:r>
            <a:endParaRPr lang="en-US" sz="3200" dirty="0"/>
          </a:p>
          <a:p>
            <a:pPr marL="742950" indent="-742950">
              <a:buFont typeface="+mj-lt"/>
              <a:buAutoNum type="arabicPeriod"/>
            </a:pPr>
            <a:r>
              <a:rPr lang="en-US" sz="3200" dirty="0">
                <a:effectLst/>
              </a:rPr>
              <a:t>Competition</a:t>
            </a:r>
            <a:endParaRPr lang="en-US" sz="3200" dirty="0"/>
          </a:p>
          <a:p>
            <a:pPr marL="742950" indent="-742950">
              <a:buFont typeface="+mj-lt"/>
              <a:buAutoNum type="arabicPeriod"/>
            </a:pPr>
            <a:r>
              <a:rPr lang="en-US" sz="3200" dirty="0">
                <a:effectLst/>
              </a:rPr>
              <a:t>Parasitism</a:t>
            </a:r>
            <a:endParaRPr lang="en-US" sz="3200" dirty="0"/>
          </a:p>
          <a:p>
            <a:pPr marL="742950" indent="-742950">
              <a:buFont typeface="+mj-lt"/>
              <a:buAutoNum type="arabicPeriod"/>
            </a:pPr>
            <a:r>
              <a:rPr lang="en-US" sz="3200" dirty="0">
                <a:effectLst/>
              </a:rPr>
              <a:t>Mutualism</a:t>
            </a:r>
            <a:endParaRPr lang="en-US" sz="3200" dirty="0"/>
          </a:p>
          <a:p>
            <a:pPr marL="742950" indent="-742950">
              <a:buFont typeface="+mj-lt"/>
              <a:buAutoNum type="arabicPeriod"/>
            </a:pPr>
            <a:r>
              <a:rPr lang="en-US" sz="3200" dirty="0">
                <a:effectLst/>
              </a:rPr>
              <a:t>Commensalism</a:t>
            </a:r>
            <a:endParaRPr lang="en-US" sz="3200" dirty="0"/>
          </a:p>
        </p:txBody>
      </p:sp>
    </p:spTree>
    <p:extLst>
      <p:ext uri="{BB962C8B-B14F-4D97-AF65-F5344CB8AC3E}">
        <p14:creationId xmlns:p14="http://schemas.microsoft.com/office/powerpoint/2010/main" val="18696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re 1">
            <a:extLst>
              <a:ext uri="{FF2B5EF4-FFF2-40B4-BE49-F238E27FC236}">
                <a16:creationId xmlns:a16="http://schemas.microsoft.com/office/drawing/2014/main" id="{5DDC0E71-6162-6372-C56A-1D94A0A6F5D6}"/>
              </a:ext>
            </a:extLst>
          </p:cNvPr>
          <p:cNvSpPr>
            <a:spLocks noGrp="1"/>
          </p:cNvSpPr>
          <p:nvPr>
            <p:ph type="title"/>
          </p:nvPr>
        </p:nvSpPr>
        <p:spPr>
          <a:xfrm>
            <a:off x="677334" y="609599"/>
            <a:ext cx="8926108" cy="1549731"/>
          </a:xfrm>
        </p:spPr>
        <p:txBody>
          <a:bodyPr vert="horz" lIns="91440" tIns="45720" rIns="91440" bIns="45720" rtlCol="0" anchor="t">
            <a:normAutofit/>
          </a:bodyPr>
          <a:lstStyle/>
          <a:p>
            <a:pPr algn="just">
              <a:lnSpc>
                <a:spcPct val="90000"/>
              </a:lnSpc>
            </a:pPr>
            <a:r>
              <a:rPr lang="en-US" sz="2400" b="1" u="sng" dirty="0">
                <a:effectLst/>
              </a:rPr>
              <a:t>Remora are suction cup fish that can attach themselves to large shark species and feed on the remains of the shark's meals. The shark is not bothered by remora. This case is an example of:</a:t>
            </a:r>
            <a:endParaRPr lang="en-US" sz="2400" u="sng" dirty="0"/>
          </a:p>
        </p:txBody>
      </p:sp>
      <p:sp>
        <p:nvSpPr>
          <p:cNvPr id="3" name="Espace réservé du contenu 2">
            <a:extLst>
              <a:ext uri="{FF2B5EF4-FFF2-40B4-BE49-F238E27FC236}">
                <a16:creationId xmlns:a16="http://schemas.microsoft.com/office/drawing/2014/main" id="{A156FD85-A564-073A-2E7F-5BD60AD636DC}"/>
              </a:ext>
            </a:extLst>
          </p:cNvPr>
          <p:cNvSpPr>
            <a:spLocks noGrp="1"/>
          </p:cNvSpPr>
          <p:nvPr>
            <p:ph sz="half" idx="1"/>
          </p:nvPr>
        </p:nvSpPr>
        <p:spPr>
          <a:xfrm>
            <a:off x="6336286" y="2160589"/>
            <a:ext cx="4032205" cy="3880773"/>
          </a:xfrm>
        </p:spPr>
        <p:txBody>
          <a:bodyPr vert="horz" lIns="91440" tIns="45720" rIns="91440" bIns="45720" rtlCol="0">
            <a:normAutofit/>
          </a:bodyPr>
          <a:lstStyle/>
          <a:p>
            <a:pPr marL="21590">
              <a:buFont typeface="+mj-lt"/>
              <a:buAutoNum type="arabicPeriod"/>
            </a:pPr>
            <a:r>
              <a:rPr lang="en-US" sz="3200" dirty="0">
                <a:effectLst/>
              </a:rPr>
              <a:t>Predation</a:t>
            </a:r>
          </a:p>
          <a:p>
            <a:pPr marL="21590">
              <a:buFont typeface="+mj-lt"/>
              <a:buAutoNum type="arabicPeriod"/>
            </a:pPr>
            <a:r>
              <a:rPr lang="en-US" sz="3200" dirty="0">
                <a:effectLst/>
              </a:rPr>
              <a:t>Competition</a:t>
            </a:r>
          </a:p>
          <a:p>
            <a:pPr marL="21590">
              <a:buFont typeface="+mj-lt"/>
              <a:buAutoNum type="arabicPeriod"/>
            </a:pPr>
            <a:r>
              <a:rPr lang="en-US" sz="3200" dirty="0">
                <a:effectLst/>
              </a:rPr>
              <a:t>Parasitism</a:t>
            </a:r>
          </a:p>
          <a:p>
            <a:pPr marL="21590">
              <a:buFont typeface="+mj-lt"/>
              <a:buAutoNum type="arabicPeriod"/>
            </a:pPr>
            <a:r>
              <a:rPr lang="en-US" sz="3200" dirty="0">
                <a:effectLst/>
              </a:rPr>
              <a:t>Mutualism</a:t>
            </a:r>
          </a:p>
          <a:p>
            <a:pPr marL="21590">
              <a:buFont typeface="+mj-lt"/>
              <a:buAutoNum type="arabicPeriod"/>
            </a:pPr>
            <a:r>
              <a:rPr lang="en-US" sz="3200" dirty="0">
                <a:effectLst/>
              </a:rPr>
              <a:t>Commensalism</a:t>
            </a:r>
          </a:p>
          <a:p>
            <a:endParaRPr lang="en-US" dirty="0"/>
          </a:p>
        </p:txBody>
      </p:sp>
      <p:pic>
        <p:nvPicPr>
          <p:cNvPr id="9" name="Espace réservé du contenu 8">
            <a:extLst>
              <a:ext uri="{FF2B5EF4-FFF2-40B4-BE49-F238E27FC236}">
                <a16:creationId xmlns:a16="http://schemas.microsoft.com/office/drawing/2014/main" id="{AC0C92C8-9ECE-452E-35BD-504911349E35}"/>
              </a:ext>
            </a:extLst>
          </p:cNvPr>
          <p:cNvPicPr>
            <a:picLocks noGrp="1" noChangeAspect="1"/>
          </p:cNvPicPr>
          <p:nvPr>
            <p:ph sz="half" idx="2"/>
          </p:nvPr>
        </p:nvPicPr>
        <p:blipFill rotWithShape="1">
          <a:blip r:embed="rId2"/>
          <a:srcRect l="8700" r="11328" b="3"/>
          <a:stretch/>
        </p:blipFill>
        <p:spPr>
          <a:xfrm>
            <a:off x="509232" y="2159331"/>
            <a:ext cx="5591532" cy="3882362"/>
          </a:xfrm>
          <a:prstGeom prst="rect">
            <a:avLst/>
          </a:prstGeom>
        </p:spPr>
      </p:pic>
    </p:spTree>
    <p:extLst>
      <p:ext uri="{BB962C8B-B14F-4D97-AF65-F5344CB8AC3E}">
        <p14:creationId xmlns:p14="http://schemas.microsoft.com/office/powerpoint/2010/main" val="28253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re 1">
            <a:extLst>
              <a:ext uri="{FF2B5EF4-FFF2-40B4-BE49-F238E27FC236}">
                <a16:creationId xmlns:a16="http://schemas.microsoft.com/office/drawing/2014/main" id="{672447CD-4488-D8B1-98A0-31FB4A4618C9}"/>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gn="just">
              <a:lnSpc>
                <a:spcPct val="90000"/>
              </a:lnSpc>
            </a:pPr>
            <a:r>
              <a:rPr lang="en-US" sz="2500" b="1" u="sng" dirty="0">
                <a:effectLst/>
              </a:rPr>
              <a:t>The mistletoe draws water and mineral elements from poplars, apple trees, lime trees or willows in particular that it colonizes. This case is an example of:</a:t>
            </a:r>
            <a:endParaRPr lang="en-US" sz="2500" u="sng" dirty="0"/>
          </a:p>
        </p:txBody>
      </p:sp>
      <p:pic>
        <p:nvPicPr>
          <p:cNvPr id="8" name="Espace réservé du contenu 7" descr="Une image contenant extérieur, plante, arbre&#10;&#10;Description générée automatiquement">
            <a:extLst>
              <a:ext uri="{FF2B5EF4-FFF2-40B4-BE49-F238E27FC236}">
                <a16:creationId xmlns:a16="http://schemas.microsoft.com/office/drawing/2014/main" id="{5A67347B-E8AE-B597-CF80-B60A4D826B76}"/>
              </a:ext>
            </a:extLst>
          </p:cNvPr>
          <p:cNvPicPr>
            <a:picLocks noGrp="1" noChangeAspect="1"/>
          </p:cNvPicPr>
          <p:nvPr>
            <p:ph sz="half" idx="2"/>
          </p:nvPr>
        </p:nvPicPr>
        <p:blipFill>
          <a:blip r:embed="rId2"/>
          <a:stretch>
            <a:fillRect/>
          </a:stretch>
        </p:blipFill>
        <p:spPr>
          <a:xfrm>
            <a:off x="817474" y="2159331"/>
            <a:ext cx="5283289" cy="3526595"/>
          </a:xfrm>
          <a:prstGeom prst="rect">
            <a:avLst/>
          </a:prstGeom>
        </p:spPr>
      </p:pic>
      <p:sp>
        <p:nvSpPr>
          <p:cNvPr id="3" name="Espace réservé du contenu 2">
            <a:extLst>
              <a:ext uri="{FF2B5EF4-FFF2-40B4-BE49-F238E27FC236}">
                <a16:creationId xmlns:a16="http://schemas.microsoft.com/office/drawing/2014/main" id="{8B98E65A-3FD5-FAAC-0E6D-D9C868B54C32}"/>
              </a:ext>
            </a:extLst>
          </p:cNvPr>
          <p:cNvSpPr>
            <a:spLocks noGrp="1"/>
          </p:cNvSpPr>
          <p:nvPr>
            <p:ph sz="half" idx="1"/>
          </p:nvPr>
        </p:nvSpPr>
        <p:spPr>
          <a:xfrm>
            <a:off x="6416039" y="2160589"/>
            <a:ext cx="3647109" cy="3880773"/>
          </a:xfrm>
        </p:spPr>
        <p:txBody>
          <a:bodyPr vert="horz" lIns="91440" tIns="45720" rIns="91440" bIns="45720" rtlCol="0">
            <a:normAutofit/>
          </a:bodyPr>
          <a:lstStyle/>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Predation</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Competition</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Parasitism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Mutualism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Calibri" panose="020F0502020204030204" pitchFamily="34" charset="0"/>
              </a:rPr>
              <a:t>Commensalism</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4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1388</TotalTime>
  <Words>383</Words>
  <Application>Microsoft Office PowerPoint</Application>
  <PresentationFormat>Širokoúhlá obrazovka</PresentationFormat>
  <Paragraphs>53</Paragraphs>
  <Slides>10</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Arial</vt:lpstr>
      <vt:lpstr>Calibri</vt:lpstr>
      <vt:lpstr>Corbel</vt:lpstr>
      <vt:lpstr>Trebuchet MS</vt:lpstr>
      <vt:lpstr>Wingdings 3</vt:lpstr>
      <vt:lpstr>Fazeta</vt:lpstr>
      <vt:lpstr>  MODULE 1   HUMAN AND NATURE   The roles of producers and consumers on the natural balance  FRANCE </vt:lpstr>
      <vt:lpstr>Prezentace aplikace PowerPoint</vt:lpstr>
      <vt:lpstr>Link the name of the components of an ecosystem with its definition:</vt:lpstr>
      <vt:lpstr>Prezentace aplikace PowerPoint</vt:lpstr>
      <vt:lpstr>Prezentace aplikace PowerPoint</vt:lpstr>
      <vt:lpstr>In the African savannah, some species of ants live in the spines of acacia trees where they defend the trees against herbivores, especially elephants. If the ants are removed, the tree is quickly defoliated and die. If the ants are transplanted to another tree, that tree is avoided by the elephants. This case is an example of: </vt:lpstr>
      <vt:lpstr>The opposite picture showing a lioness and a hyena fighting for prey is an example of:</vt:lpstr>
      <vt:lpstr>Remora are suction cup fish that can attach themselves to large shark species and feed on the remains of the shark's meals. The shark is not bothered by remora. This case is an example of:</vt:lpstr>
      <vt:lpstr>The mistletoe draws water and mineral elements from poplars, apple trees, lime trees or willows in particular that it colonizes. This case is an example of:</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HUMAN AND NATURE</dc:title>
  <dc:creator>Hájek Lubomír</dc:creator>
  <cp:lastModifiedBy>Hájek Lubomír</cp:lastModifiedBy>
  <cp:revision>10</cp:revision>
  <dcterms:created xsi:type="dcterms:W3CDTF">2022-10-04T12:50:16Z</dcterms:created>
  <dcterms:modified xsi:type="dcterms:W3CDTF">2025-01-15T15:17:53Z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