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6858000" cy="9144000"/>
  <p:embeddedFontLst>
    <p:embeddedFont>
      <p:font typeface="Robo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1" roundtripDataSignature="AMtx7mjpdl+baL1h4ki4B1slNJtSU3jz3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21" Type="http://customschemas.google.com/relationships/presentationmetadata" Target="meta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Roboto-regular.fntdata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font" Target="fonts/Roboto-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Roboto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" name="Google Shape;141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9" name="Google Shape;149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" name="Google Shape;157;p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5" name="Google Shape;165;p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3" name="Google Shape;173;p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1" name="Google Shape;181;p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9" name="Google Shape;189;p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7" name="Google Shape;197;p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jpg"/><Relationship Id="rId4" Type="http://schemas.openxmlformats.org/officeDocument/2006/relationships/image" Target="../media/image7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745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1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5" name="Google Shape;15;p12"/>
          <p:cNvSpPr txBox="1"/>
          <p:nvPr/>
        </p:nvSpPr>
        <p:spPr>
          <a:xfrm>
            <a:off x="225425" y="4400500"/>
            <a:ext cx="752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" name="Google Shape;16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100" y="4400500"/>
            <a:ext cx="2400300" cy="8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2"/>
          <p:cNvSpPr txBox="1"/>
          <p:nvPr/>
        </p:nvSpPr>
        <p:spPr>
          <a:xfrm>
            <a:off x="5282550" y="4204475"/>
            <a:ext cx="240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" name="Google Shape;18;p12"/>
          <p:cNvSpPr txBox="1"/>
          <p:nvPr/>
        </p:nvSpPr>
        <p:spPr>
          <a:xfrm>
            <a:off x="3322425" y="4645500"/>
            <a:ext cx="564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" name="Google Shape;1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77678" y="33175"/>
            <a:ext cx="3494574" cy="73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/>
        </p:nvSpPr>
        <p:spPr>
          <a:xfrm flipH="1" rot="10800000">
            <a:off x="0" y="-73175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5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35332" y="4622725"/>
            <a:ext cx="1696365" cy="565454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57150" y="4696825"/>
            <a:ext cx="6280040" cy="4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73" name="Google Shape;73;p15"/>
          <p:cNvSpPr txBox="1"/>
          <p:nvPr/>
        </p:nvSpPr>
        <p:spPr>
          <a:xfrm>
            <a:off x="5636033" y="4769920"/>
            <a:ext cx="758307" cy="30774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de-DE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DHBW 2022</a:t>
            </a:r>
            <a:endParaRPr b="0" i="0" sz="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3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745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3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8" name="Google Shape;78;p23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2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80" name="Google Shape;80;p23"/>
          <p:cNvSpPr txBox="1"/>
          <p:nvPr/>
        </p:nvSpPr>
        <p:spPr>
          <a:xfrm>
            <a:off x="225425" y="4400500"/>
            <a:ext cx="752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1" name="Google Shape;81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100" y="4400500"/>
            <a:ext cx="2400300" cy="8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23"/>
          <p:cNvSpPr txBox="1"/>
          <p:nvPr/>
        </p:nvSpPr>
        <p:spPr>
          <a:xfrm>
            <a:off x="5282550" y="4204475"/>
            <a:ext cx="240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" name="Google Shape;83;p23"/>
          <p:cNvSpPr txBox="1"/>
          <p:nvPr/>
        </p:nvSpPr>
        <p:spPr>
          <a:xfrm>
            <a:off x="3322425" y="4645500"/>
            <a:ext cx="564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4" name="Google Shape;8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77678" y="33175"/>
            <a:ext cx="3494574" cy="73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4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7" name="Google Shape;87;p2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5"/>
          <p:cNvSpPr/>
          <p:nvPr/>
        </p:nvSpPr>
        <p:spPr>
          <a:xfrm flipH="1" rot="10800000">
            <a:off x="-22631" y="17403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5"/>
          <p:cNvSpPr txBox="1"/>
          <p:nvPr>
            <p:ph type="title"/>
          </p:nvPr>
        </p:nvSpPr>
        <p:spPr>
          <a:xfrm>
            <a:off x="447890" y="800100"/>
            <a:ext cx="5052866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92" name="Google Shape;92;p25"/>
          <p:cNvSpPr txBox="1"/>
          <p:nvPr>
            <p:ph idx="1" type="body"/>
          </p:nvPr>
        </p:nvSpPr>
        <p:spPr>
          <a:xfrm>
            <a:off x="471900" y="1919074"/>
            <a:ext cx="8222100" cy="30079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3" name="Google Shape;93;p25"/>
          <p:cNvSpPr txBox="1"/>
          <p:nvPr>
            <p:ph idx="12" type="sldNum"/>
          </p:nvPr>
        </p:nvSpPr>
        <p:spPr>
          <a:xfrm>
            <a:off x="8606870" y="4695623"/>
            <a:ext cx="465371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94" name="Google Shape;94;p25"/>
          <p:cNvSpPr txBox="1"/>
          <p:nvPr/>
        </p:nvSpPr>
        <p:spPr>
          <a:xfrm>
            <a:off x="7759881" y="4871582"/>
            <a:ext cx="1123239" cy="30774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de-DE" sz="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DHBW 2022</a:t>
            </a:r>
            <a:endParaRPr b="0" i="0" sz="800" u="none" cap="none" strike="noStrike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5" name="Google Shape;95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40030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72374" y="115099"/>
            <a:ext cx="3099877" cy="651826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5"/>
          <p:cNvSpPr/>
          <p:nvPr/>
        </p:nvSpPr>
        <p:spPr>
          <a:xfrm>
            <a:off x="6671245" y="838658"/>
            <a:ext cx="1282907" cy="6897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Window" id="98" name="Google Shape;98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54152" y="838658"/>
            <a:ext cx="1118089" cy="690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6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03" name="Google Shape;103;p26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4" name="Google Shape;104;p26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5" name="Google Shape;105;p2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7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7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7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0" name="Google Shape;110;p2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13" name="Google Shape;113;p2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8" name="Google Shape;118;p2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19" name="Google Shape;119;p2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0" name="Google Shape;120;p2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 number">
    <p:bg>
      <p:bgPr>
        <a:solidFill>
          <a:schemeClr val="accent4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0"/>
          <p:cNvSpPr txBox="1"/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3" name="Google Shape;123;p30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4" name="Google Shape;124;p3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3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3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395936" cy="79864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3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5" name="Google Shape;25;p13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" name="Google Shape;26;p1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27" name="Google Shape;27;p13"/>
          <p:cNvSpPr txBox="1"/>
          <p:nvPr/>
        </p:nvSpPr>
        <p:spPr>
          <a:xfrm>
            <a:off x="7599641" y="4862930"/>
            <a:ext cx="1198250" cy="30774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de-DE" sz="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2022 DHBW</a:t>
            </a:r>
            <a:endParaRPr b="0" i="0" sz="800" u="none" cap="none" strike="noStrike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6"/>
          <p:cNvSpPr/>
          <p:nvPr/>
        </p:nvSpPr>
        <p:spPr>
          <a:xfrm flipH="1" rot="10800000">
            <a:off x="-22631" y="17403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6"/>
          <p:cNvSpPr txBox="1"/>
          <p:nvPr>
            <p:ph type="title"/>
          </p:nvPr>
        </p:nvSpPr>
        <p:spPr>
          <a:xfrm>
            <a:off x="447890" y="800100"/>
            <a:ext cx="5052866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1" type="body"/>
          </p:nvPr>
        </p:nvSpPr>
        <p:spPr>
          <a:xfrm>
            <a:off x="471900" y="1919074"/>
            <a:ext cx="8222100" cy="30079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3" name="Google Shape;33;p16"/>
          <p:cNvSpPr txBox="1"/>
          <p:nvPr>
            <p:ph idx="12" type="sldNum"/>
          </p:nvPr>
        </p:nvSpPr>
        <p:spPr>
          <a:xfrm>
            <a:off x="8606870" y="4695623"/>
            <a:ext cx="465371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34" name="Google Shape;34;p16"/>
          <p:cNvSpPr txBox="1"/>
          <p:nvPr/>
        </p:nvSpPr>
        <p:spPr>
          <a:xfrm>
            <a:off x="7162020" y="4871582"/>
            <a:ext cx="2026511" cy="30774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de-DE" sz="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Nov.2022 DHBW UCGöz</a:t>
            </a:r>
            <a:endParaRPr b="0" i="0" sz="800" u="none" cap="none" strike="noStrike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5" name="Google Shape;35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40030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72374" y="115099"/>
            <a:ext cx="3099877" cy="651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7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9" name="Google Shape;39;p1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18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1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5" name="Google Shape;45;p18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6" name="Google Shape;46;p1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9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9" name="Google Shape;49;p1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0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2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4" name="Google Shape;54;p20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5" name="Google Shape;55;p2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6" name="Google Shape;56;p2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2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11" Type="http://schemas.openxmlformats.org/officeDocument/2006/relationships/theme" Target="../theme/theme3.xml"/><Relationship Id="rId10" Type="http://schemas.openxmlformats.org/officeDocument/2006/relationships/slideLayout" Target="../slideLayouts/slideLayout19.xml"/><Relationship Id="rId9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b="0" i="0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b="0" i="0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6" name="Google Shape;66;p1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mailto:ursula.goez@heilbronn.dhbw.de" TargetMode="External"/><Relationship Id="rId4" Type="http://schemas.openxmlformats.org/officeDocument/2006/relationships/hyperlink" Target="https://teacamp.vdu.lt/course/view.php?id=103" TargetMode="External"/><Relationship Id="rId5" Type="http://schemas.openxmlformats.org/officeDocument/2006/relationships/hyperlink" Target="http://creativecommons.org/licenses/by-sa/4.0/" TargetMode="External"/><Relationship Id="rId6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eccoe.eu/wp-content/uploads/sites/28/2022/03/O4-OPC-Visual_context.pdf" TargetMode="External"/><Relationship Id="rId4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eccoe.eu/wp-content/uploads/sites/28/2022/03/O4-OPC-Visual_context.pdf" TargetMode="External"/><Relationship Id="rId4" Type="http://schemas.openxmlformats.org/officeDocument/2006/relationships/hyperlink" Target="https://europa.eu/europass/digital-credentials/issuer/#/home" TargetMode="External"/><Relationship Id="rId5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"/>
          <p:cNvSpPr txBox="1"/>
          <p:nvPr>
            <p:ph type="ctrTitle"/>
          </p:nvPr>
        </p:nvSpPr>
        <p:spPr>
          <a:xfrm>
            <a:off x="390525" y="1243834"/>
            <a:ext cx="8222100" cy="9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6190"/>
              <a:buNone/>
            </a:pPr>
            <a:r>
              <a:t/>
            </a:r>
            <a:endParaRPr sz="7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6190"/>
              <a:buNone/>
            </a:pPr>
            <a:r>
              <a:rPr b="0" lang="de-DE" sz="7000">
                <a:latin typeface="Georgia"/>
                <a:ea typeface="Georgia"/>
                <a:cs typeface="Georgia"/>
                <a:sym typeface="Georgia"/>
              </a:rPr>
              <a:t>DigiProf </a:t>
            </a:r>
            <a:r>
              <a:rPr lang="de-DE" sz="4000"/>
              <a:t>project </a:t>
            </a:r>
            <a:br>
              <a:rPr lang="de-DE" sz="4000"/>
            </a:br>
            <a:r>
              <a:rPr lang="de-DE" sz="2700"/>
              <a:t>Training Material O3 Unit 2.3. </a:t>
            </a:r>
            <a:endParaRPr sz="2700"/>
          </a:p>
        </p:txBody>
      </p:sp>
      <p:sp>
        <p:nvSpPr>
          <p:cNvPr id="132" name="Google Shape;132;p1"/>
          <p:cNvSpPr txBox="1"/>
          <p:nvPr>
            <p:ph idx="1" type="subTitle"/>
          </p:nvPr>
        </p:nvSpPr>
        <p:spPr>
          <a:xfrm>
            <a:off x="453587" y="2420635"/>
            <a:ext cx="8222100" cy="173072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de-DE" sz="3200"/>
              <a:t>Transparent Assessment </a:t>
            </a:r>
            <a:br>
              <a:rPr b="1" lang="de-DE" sz="3200"/>
            </a:br>
            <a:r>
              <a:rPr b="1" lang="de-DE" sz="3200"/>
              <a:t>in EU MicroCredentials</a:t>
            </a:r>
            <a:br>
              <a:rPr b="1" lang="de-DE" sz="3200"/>
            </a:br>
            <a:r>
              <a:rPr lang="de-DE" sz="2000"/>
              <a:t>Example with ECCOE template</a:t>
            </a:r>
            <a:br>
              <a:rPr lang="de-DE" sz="2000"/>
            </a:br>
            <a:endParaRPr sz="2400"/>
          </a:p>
        </p:txBody>
      </p:sp>
      <p:sp>
        <p:nvSpPr>
          <p:cNvPr id="133" name="Google Shape;133;p1"/>
          <p:cNvSpPr txBox="1"/>
          <p:nvPr/>
        </p:nvSpPr>
        <p:spPr>
          <a:xfrm>
            <a:off x="5836225" y="4597025"/>
            <a:ext cx="4987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4" name="Google Shape;134;p1"/>
          <p:cNvSpPr/>
          <p:nvPr/>
        </p:nvSpPr>
        <p:spPr>
          <a:xfrm>
            <a:off x="792634" y="3285995"/>
            <a:ext cx="608910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br>
              <a:rPr b="0" i="0" lang="de-DE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Window" id="136" name="Google Shape;13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60659" y="3909089"/>
            <a:ext cx="1761743" cy="1088136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"/>
          <p:cNvSpPr/>
          <p:nvPr/>
        </p:nvSpPr>
        <p:spPr>
          <a:xfrm>
            <a:off x="4775818" y="1797726"/>
            <a:ext cx="66556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DHBW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Google Shape;13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42451" y="3909100"/>
            <a:ext cx="2018199" cy="108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"/>
          <p:cNvSpPr txBox="1"/>
          <p:nvPr>
            <p:ph type="title"/>
          </p:nvPr>
        </p:nvSpPr>
        <p:spPr>
          <a:xfrm>
            <a:off x="405771" y="1016510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3200"/>
              <a:buNone/>
            </a:pPr>
            <a:r>
              <a:rPr lang="de-DE" sz="3300">
                <a:solidFill>
                  <a:srgbClr val="FFFFFF"/>
                </a:solidFill>
              </a:rPr>
              <a:t>Comments or Questions?</a:t>
            </a:r>
            <a:endParaRPr sz="3300"/>
          </a:p>
        </p:txBody>
      </p:sp>
      <p:sp>
        <p:nvSpPr>
          <p:cNvPr id="208" name="Google Shape;208;p10"/>
          <p:cNvSpPr txBox="1"/>
          <p:nvPr>
            <p:ph idx="1" type="body"/>
          </p:nvPr>
        </p:nvSpPr>
        <p:spPr>
          <a:xfrm>
            <a:off x="405771" y="2035519"/>
            <a:ext cx="8222100" cy="281237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 sz="2000"/>
          </a:p>
        </p:txBody>
      </p:sp>
      <p:sp>
        <p:nvSpPr>
          <p:cNvPr id="209" name="Google Shape;209;p10"/>
          <p:cNvSpPr txBox="1"/>
          <p:nvPr>
            <p:ph idx="12" type="sldNum"/>
          </p:nvPr>
        </p:nvSpPr>
        <p:spPr>
          <a:xfrm>
            <a:off x="8606870" y="4695623"/>
            <a:ext cx="465371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210" name="Google Shape;210;p10"/>
          <p:cNvSpPr txBox="1"/>
          <p:nvPr/>
        </p:nvSpPr>
        <p:spPr>
          <a:xfrm>
            <a:off x="294667" y="1883245"/>
            <a:ext cx="8222100" cy="29646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None/>
            </a:pPr>
            <a:br>
              <a:rPr b="1" i="0" lang="de-DE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i="0" lang="de-DE" sz="2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Please contact us</a:t>
            </a:r>
            <a:br>
              <a:rPr b="1" i="0" lang="de-DE" sz="2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de-DE" sz="2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 for further ideas, questions or remarks on this training material </a:t>
            </a:r>
            <a:r>
              <a:rPr b="0" i="0" lang="de-DE" sz="1800" u="sng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ursula.goez@heilbronn.dhbw.de</a:t>
            </a:r>
            <a:endParaRPr b="0" i="0" sz="1800" u="none" cap="none" strike="noStrik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None/>
            </a:pPr>
            <a:br>
              <a:rPr b="0" i="0" lang="de-DE" sz="18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i="0" sz="2000" u="none" cap="none" strike="noStrik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0"/>
          <p:cNvSpPr txBox="1"/>
          <p:nvPr/>
        </p:nvSpPr>
        <p:spPr>
          <a:xfrm>
            <a:off x="994825" y="4321475"/>
            <a:ext cx="78579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de-DE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Training material "Ensuring digital and micro-credentialization of learning as a part of transparent assessment for recognition of learning outcomes" by </a:t>
            </a:r>
            <a:r>
              <a:rPr b="0" i="0" lang="de-DE" sz="1200" u="none" cap="none" strike="noStrike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Göz U., Cepauskiene R</a:t>
            </a:r>
            <a:r>
              <a:rPr b="0" i="0" lang="de-DE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.,  is licensed under a </a:t>
            </a:r>
            <a:r>
              <a:rPr b="0" i="0" lang="de-DE" sz="1200" u="none" cap="none" strike="noStrike">
                <a:solidFill>
                  <a:srgbClr val="1155CC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Attribution-ShareAlike 4.0 International License</a:t>
            </a:r>
            <a:endParaRPr b="0" i="1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reative Commons licencija" id="212" name="Google Shape;212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5250" y="4400338"/>
            <a:ext cx="954641" cy="333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44" name="Google Shape;144;p2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0" lvl="0" marL="152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37647"/>
              <a:buNone/>
            </a:pPr>
            <a:r>
              <a:rPr lang="de-DE" sz="5100">
                <a:solidFill>
                  <a:schemeClr val="accent6"/>
                </a:solidFill>
              </a:rPr>
              <a:t>Transparent Assessment</a:t>
            </a:r>
            <a:br>
              <a:rPr lang="de-DE" sz="4600">
                <a:solidFill>
                  <a:schemeClr val="accent6"/>
                </a:solidFill>
              </a:rPr>
            </a:br>
            <a:br>
              <a:rPr lang="de-DE" sz="4600">
                <a:solidFill>
                  <a:schemeClr val="accent6"/>
                </a:solidFill>
              </a:rPr>
            </a:br>
            <a:br>
              <a:rPr lang="de-DE" sz="3800"/>
            </a:br>
            <a:r>
              <a:rPr lang="de-DE"/>
              <a:t>from</a:t>
            </a:r>
            <a:br>
              <a:rPr lang="de-DE"/>
            </a:br>
            <a:r>
              <a:rPr lang="de-DE"/>
              <a:t>ECCOE CREDENTIAL METADATA OPEN CONSULTATION How the ECCOE credential properties look in credential building template and on the credential preview 2022</a:t>
            </a:r>
            <a:br>
              <a:rPr lang="de-DE"/>
            </a:br>
            <a:br>
              <a:rPr lang="de-DE"/>
            </a:br>
            <a:br>
              <a:rPr lang="de-DE"/>
            </a:br>
            <a:br>
              <a:rPr lang="de-DE"/>
            </a:br>
            <a:r>
              <a:rPr lang="de-DE" u="sng">
                <a:solidFill>
                  <a:schemeClr val="hlink"/>
                </a:solidFill>
                <a:hlinkClick r:id="rId3"/>
              </a:rPr>
              <a:t>https://eccoe.eu/wp-content/uploads/sites/28/2022/03/O4-OPC-Visual_context.pdf</a:t>
            </a:r>
            <a:r>
              <a:rPr lang="de-DE"/>
              <a:t> </a:t>
            </a:r>
            <a:endParaRPr/>
          </a:p>
        </p:txBody>
      </p:sp>
      <p:sp>
        <p:nvSpPr>
          <p:cNvPr id="145" name="Google Shape;145;p2"/>
          <p:cNvSpPr txBox="1"/>
          <p:nvPr/>
        </p:nvSpPr>
        <p:spPr>
          <a:xfrm>
            <a:off x="3380198" y="810874"/>
            <a:ext cx="5692043" cy="38779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de-DE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Example </a:t>
            </a:r>
            <a:br>
              <a:rPr b="1" i="0" lang="de-DE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de-DE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of MicroCredential Features </a:t>
            </a:r>
            <a:br>
              <a:rPr b="0" i="0" lang="de-DE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de-DE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de-DE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demonstrating transparency </a:t>
            </a:r>
            <a:br>
              <a:rPr b="1" i="0" lang="de-DE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de-DE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of assessment</a:t>
            </a:r>
            <a:br>
              <a:rPr b="0" i="0" lang="de-DE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8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reative Commons licencija" id="146" name="Google Shape;14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675" y="4793938"/>
            <a:ext cx="838200" cy="2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"/>
          <p:cNvSpPr txBox="1"/>
          <p:nvPr>
            <p:ph idx="1" type="body"/>
          </p:nvPr>
        </p:nvSpPr>
        <p:spPr>
          <a:xfrm>
            <a:off x="930875" y="4740425"/>
            <a:ext cx="51858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de-DE" sz="2000">
                <a:solidFill>
                  <a:srgbClr val="F4B400"/>
                </a:solidFill>
              </a:rPr>
              <a:t>Type of Assessment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de-DE" sz="1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b="0" i="0" sz="10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3" name="Google Shape;15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6256" y="298564"/>
            <a:ext cx="7607691" cy="41848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reative Commons licencija" id="154" name="Google Shape;154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675" y="4793938"/>
            <a:ext cx="838200" cy="2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"/>
          <p:cNvSpPr txBox="1"/>
          <p:nvPr>
            <p:ph idx="1" type="body"/>
          </p:nvPr>
        </p:nvSpPr>
        <p:spPr>
          <a:xfrm>
            <a:off x="930875" y="4741325"/>
            <a:ext cx="46947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de-DE" sz="2000">
                <a:solidFill>
                  <a:srgbClr val="F4B400"/>
                </a:solidFill>
              </a:rPr>
              <a:t>Assessment Approach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de-DE" sz="1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b="0" i="0" sz="10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1" name="Google Shape;16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7363" y="311264"/>
            <a:ext cx="7626742" cy="41594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reative Commons licencija" id="162" name="Google Shape;16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675" y="4793938"/>
            <a:ext cx="838200" cy="2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"/>
          <p:cNvSpPr txBox="1"/>
          <p:nvPr>
            <p:ph idx="1" type="body"/>
          </p:nvPr>
        </p:nvSpPr>
        <p:spPr>
          <a:xfrm>
            <a:off x="848650" y="4741325"/>
            <a:ext cx="47769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de-DE" sz="2000">
                <a:solidFill>
                  <a:srgbClr val="F4B400"/>
                </a:solidFill>
              </a:rPr>
              <a:t>Assessed by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de-DE" sz="1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b="0" i="0" sz="10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9" name="Google Shape;16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7825" y="358077"/>
            <a:ext cx="7652143" cy="4172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reative Commons licencija" id="170" name="Google Shape;17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675" y="4793938"/>
            <a:ext cx="838200" cy="2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"/>
          <p:cNvSpPr txBox="1"/>
          <p:nvPr>
            <p:ph idx="1" type="body"/>
          </p:nvPr>
        </p:nvSpPr>
        <p:spPr>
          <a:xfrm>
            <a:off x="691000" y="4741325"/>
            <a:ext cx="49347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de-DE" sz="2000">
                <a:solidFill>
                  <a:srgbClr val="F4B400"/>
                </a:solidFill>
              </a:rPr>
              <a:t>Format of Assessment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de-DE" sz="1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b="0" i="0" sz="10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7" name="Google Shape;17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4979" y="410132"/>
            <a:ext cx="7614041" cy="41531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reative Commons licencija" id="178" name="Google Shape;17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675" y="4793938"/>
            <a:ext cx="838200" cy="2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"/>
          <p:cNvSpPr txBox="1"/>
          <p:nvPr>
            <p:ph idx="1" type="body"/>
          </p:nvPr>
        </p:nvSpPr>
        <p:spPr>
          <a:xfrm>
            <a:off x="930875" y="4741325"/>
            <a:ext cx="51030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de-DE" sz="1800">
                <a:solidFill>
                  <a:srgbClr val="F4B400"/>
                </a:solidFill>
              </a:rPr>
              <a:t>Assessment, Supervision and ID Verification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de-DE" sz="1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b="0" i="0" sz="10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5" name="Google Shape;18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3069" y="329355"/>
            <a:ext cx="7620392" cy="41658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reative Commons licencija" id="186" name="Google Shape;186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675" y="4793938"/>
            <a:ext cx="838200" cy="2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"/>
          <p:cNvSpPr txBox="1"/>
          <p:nvPr>
            <p:ph idx="1" type="body"/>
          </p:nvPr>
        </p:nvSpPr>
        <p:spPr>
          <a:xfrm>
            <a:off x="874925" y="4741325"/>
            <a:ext cx="47505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de-DE" sz="2000">
                <a:solidFill>
                  <a:srgbClr val="F4B400"/>
                </a:solidFill>
              </a:rPr>
              <a:t>Type of Grading Scheme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de-DE" sz="1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b="0" i="0" sz="10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3" name="Google Shape;19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5611" y="439962"/>
            <a:ext cx="7614041" cy="41785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reative Commons licencija" id="194" name="Google Shape;19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675" y="4793938"/>
            <a:ext cx="838200" cy="2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200" name="Google Shape;200;p9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0" lvl="0" marL="152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37647"/>
              <a:buNone/>
            </a:pPr>
            <a:r>
              <a:rPr lang="de-DE" sz="5100">
                <a:solidFill>
                  <a:schemeClr val="accent6"/>
                </a:solidFill>
              </a:rPr>
              <a:t>Transparent Assessment</a:t>
            </a:r>
            <a:br>
              <a:rPr lang="de-DE" sz="4600">
                <a:solidFill>
                  <a:schemeClr val="accent6"/>
                </a:solidFill>
              </a:rPr>
            </a:br>
            <a:br>
              <a:rPr lang="de-DE" sz="4600">
                <a:solidFill>
                  <a:schemeClr val="accent6"/>
                </a:solidFill>
              </a:rPr>
            </a:br>
            <a:br>
              <a:rPr lang="de-DE" sz="3800"/>
            </a:br>
            <a:r>
              <a:rPr lang="de-DE"/>
              <a:t>from</a:t>
            </a:r>
            <a:br>
              <a:rPr lang="de-DE"/>
            </a:br>
            <a:r>
              <a:rPr lang="de-DE"/>
              <a:t>ECCOE CREDENTIAL METADATA OPEN CONSULTATION How the ECCOE credential properties look in credential building template and on the credential preview 2022</a:t>
            </a:r>
            <a:br>
              <a:rPr lang="de-DE"/>
            </a:br>
            <a:br>
              <a:rPr lang="de-DE"/>
            </a:br>
            <a:br>
              <a:rPr lang="de-DE"/>
            </a:br>
            <a:br>
              <a:rPr lang="de-DE"/>
            </a:br>
            <a:r>
              <a:rPr lang="de-DE" u="sng">
                <a:solidFill>
                  <a:schemeClr val="hlink"/>
                </a:solidFill>
                <a:hlinkClick r:id="rId3"/>
              </a:rPr>
              <a:t>https://eccoe.eu/wp-content/uploads/sites/28/2022/03/O4-OPC-Visual_context.pdf</a:t>
            </a:r>
            <a:r>
              <a:rPr lang="de-DE"/>
              <a:t> </a:t>
            </a:r>
            <a:endParaRPr/>
          </a:p>
        </p:txBody>
      </p:sp>
      <p:sp>
        <p:nvSpPr>
          <p:cNvPr id="201" name="Google Shape;201;p9"/>
          <p:cNvSpPr txBox="1"/>
          <p:nvPr/>
        </p:nvSpPr>
        <p:spPr>
          <a:xfrm>
            <a:off x="3702799" y="923891"/>
            <a:ext cx="5369442" cy="3693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de-DE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access the exemplary ECCOE template for setting up a MicroCredential, please create </a:t>
            </a:r>
            <a:br>
              <a:rPr b="0" i="0" lang="de-DE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de-DE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 Europass account and log in, then open the ECCOE model credential in EDCI viewer </a:t>
            </a:r>
            <a:br>
              <a:rPr b="0" i="0" lang="de-DE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de-DE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de-DE" sz="20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https://europa.eu/europass/digital-credentials/issuer/#/home</a:t>
            </a:r>
            <a:r>
              <a:rPr b="0" i="0" lang="de-DE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b="0" i="0" lang="de-DE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6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reative Commons licencija" id="202" name="Google Shape;202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675" y="4793938"/>
            <a:ext cx="838200" cy="2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Göz, Ursula</dc:creator>
</cp:coreProperties>
</file>