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25" roundtripDataSignature="AMtx7mihFbovZUxBkElYJIgLiOc6Fcx7a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5" Type="http://customschemas.google.com/relationships/presentationmetadata" Target="meta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de-DE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93" name="Google Shape;93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16" name="Shape 4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" name="Google Shape;417;p1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418" name="Google Shape;418;p1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58" name="Shape 4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" name="Google Shape;459;p1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460" name="Google Shape;460;p1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1" name="Shape 5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" name="Google Shape;502;p1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503" name="Google Shape;503;p1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44" name="Shape 5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5" name="Google Shape;545;p1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546" name="Google Shape;546;p1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7" name="Shape 5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8" name="Google Shape;588;p1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589" name="Google Shape;589;p1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0" name="Shape 6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1" name="Google Shape;631;p1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632" name="Google Shape;632;p1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4" name="Shape 6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" name="Google Shape;675;p1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676" name="Google Shape;676;p1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7" name="Shape 7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" name="Google Shape;718;p1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719" name="Google Shape;719;p1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9" name="Shape 7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0" name="Google Shape;730;p1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731" name="Google Shape;731;p1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1" name="Shape 7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2" name="Google Shape;742;p1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743" name="Google Shape;743;p1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03" name="Google Shape;103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1" name="Shape 7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2" name="Google Shape;752;g25728eeee3d_0_95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753" name="Google Shape;753;g25728eeee3d_0_9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13" name="Google Shape;113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52" name="Google Shape;152;p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94" name="Google Shape;194;p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8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40" name="Google Shape;240;p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0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p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82" name="Google Shape;282;p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0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Google Shape;331;p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332" name="Google Shape;332;p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74" name="Shape 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" name="Google Shape;375;p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376" name="Google Shape;376;p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elfolie" type="title">
  <p:cSld name="TITLE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21"/>
          <p:cNvSpPr txBox="1"/>
          <p:nvPr>
            <p:ph type="ctrTitle"/>
          </p:nvPr>
        </p:nvSpPr>
        <p:spPr>
          <a:xfrm>
            <a:off x="351639" y="1592147"/>
            <a:ext cx="10316361" cy="7939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91425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21"/>
          <p:cNvSpPr txBox="1"/>
          <p:nvPr>
            <p:ph idx="1" type="subTitle"/>
          </p:nvPr>
        </p:nvSpPr>
        <p:spPr>
          <a:xfrm>
            <a:off x="351638" y="2577443"/>
            <a:ext cx="10316361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91425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21" name="Google Shape;21;p21"/>
          <p:cNvSpPr txBox="1"/>
          <p:nvPr>
            <p:ph idx="10" type="dt"/>
          </p:nvPr>
        </p:nvSpPr>
        <p:spPr>
          <a:xfrm>
            <a:off x="351639" y="6356348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2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21"/>
          <p:cNvSpPr txBox="1"/>
          <p:nvPr>
            <p:ph idx="12" type="sldNum"/>
          </p:nvPr>
        </p:nvSpPr>
        <p:spPr>
          <a:xfrm>
            <a:off x="9118833" y="6356349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‹#›</a:t>
            </a:fld>
            <a:endParaRPr/>
          </a:p>
        </p:txBody>
      </p:sp>
      <p:pic>
        <p:nvPicPr>
          <p:cNvPr id="24" name="Google Shape;24;p2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9118833" y="6319985"/>
            <a:ext cx="2087029" cy="4378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el und vertikaler Text" type="vertTx">
  <p:cSld name="VERTICAL_TEXT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30"/>
          <p:cNvSpPr txBox="1"/>
          <p:nvPr>
            <p:ph type="title"/>
          </p:nvPr>
        </p:nvSpPr>
        <p:spPr>
          <a:xfrm>
            <a:off x="5846324" y="5803289"/>
            <a:ext cx="60157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30"/>
          <p:cNvSpPr txBox="1"/>
          <p:nvPr>
            <p:ph idx="1" type="body"/>
          </p:nvPr>
        </p:nvSpPr>
        <p:spPr>
          <a:xfrm rot="5400000">
            <a:off x="3739582" y="-2507100"/>
            <a:ext cx="4734509" cy="1151039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" name="Google Shape;82;p30"/>
          <p:cNvSpPr txBox="1"/>
          <p:nvPr>
            <p:ph idx="10" type="dt"/>
          </p:nvPr>
        </p:nvSpPr>
        <p:spPr>
          <a:xfrm>
            <a:off x="351639" y="6356348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3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30"/>
          <p:cNvSpPr txBox="1"/>
          <p:nvPr>
            <p:ph idx="12" type="sldNum"/>
          </p:nvPr>
        </p:nvSpPr>
        <p:spPr>
          <a:xfrm>
            <a:off x="9118833" y="6356349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kaler Titel und Text" type="vertTitleAndTx">
  <p:cSld name="VERTICAL_TITLE_AND_VERTICAL_TEXT"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31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31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" name="Google Shape;88;p31"/>
          <p:cNvSpPr txBox="1"/>
          <p:nvPr>
            <p:ph idx="10" type="dt"/>
          </p:nvPr>
        </p:nvSpPr>
        <p:spPr>
          <a:xfrm>
            <a:off x="351639" y="6356348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p3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31"/>
          <p:cNvSpPr txBox="1"/>
          <p:nvPr>
            <p:ph idx="12" type="sldNum"/>
          </p:nvPr>
        </p:nvSpPr>
        <p:spPr>
          <a:xfrm>
            <a:off x="9118833" y="6356349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el und Inhalt" type="obj">
  <p:cSld name="OBJECT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22"/>
          <p:cNvSpPr txBox="1"/>
          <p:nvPr>
            <p:ph type="title"/>
          </p:nvPr>
        </p:nvSpPr>
        <p:spPr>
          <a:xfrm>
            <a:off x="5846323" y="5620724"/>
            <a:ext cx="60157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F5597"/>
              </a:buClr>
              <a:buSzPts val="2400"/>
              <a:buFont typeface="Arial"/>
              <a:buNone/>
              <a:defRPr b="1" sz="2400">
                <a:solidFill>
                  <a:srgbClr val="2F5597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22"/>
          <p:cNvSpPr txBox="1"/>
          <p:nvPr>
            <p:ph idx="1" type="body"/>
          </p:nvPr>
        </p:nvSpPr>
        <p:spPr>
          <a:xfrm>
            <a:off x="351639" y="880843"/>
            <a:ext cx="11510394" cy="47345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8" name="Google Shape;28;p22"/>
          <p:cNvSpPr txBox="1"/>
          <p:nvPr>
            <p:ph idx="10" type="dt"/>
          </p:nvPr>
        </p:nvSpPr>
        <p:spPr>
          <a:xfrm>
            <a:off x="351639" y="6356348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2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22"/>
          <p:cNvSpPr txBox="1"/>
          <p:nvPr>
            <p:ph idx="12" type="sldNum"/>
          </p:nvPr>
        </p:nvSpPr>
        <p:spPr>
          <a:xfrm>
            <a:off x="9118833" y="6356349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‹#›</a:t>
            </a:fld>
            <a:endParaRPr/>
          </a:p>
        </p:txBody>
      </p:sp>
      <p:pic>
        <p:nvPicPr>
          <p:cNvPr id="31" name="Google Shape;31;p2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9118833" y="6319985"/>
            <a:ext cx="2087029" cy="4378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bschnitts-&#10;überschrift" type="secHead">
  <p:cSld name="SECTION_HEADER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23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23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5" name="Google Shape;35;p23"/>
          <p:cNvSpPr txBox="1"/>
          <p:nvPr>
            <p:ph idx="10" type="dt"/>
          </p:nvPr>
        </p:nvSpPr>
        <p:spPr>
          <a:xfrm>
            <a:off x="351639" y="6356348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2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23"/>
          <p:cNvSpPr txBox="1"/>
          <p:nvPr>
            <p:ph idx="12" type="sldNum"/>
          </p:nvPr>
        </p:nvSpPr>
        <p:spPr>
          <a:xfrm>
            <a:off x="9118833" y="6356349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‹#›</a:t>
            </a:fld>
            <a:endParaRPr/>
          </a:p>
        </p:txBody>
      </p:sp>
      <p:pic>
        <p:nvPicPr>
          <p:cNvPr id="38" name="Google Shape;38;p2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9118833" y="6283624"/>
            <a:ext cx="2087029" cy="4378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Zwei Inhalte" type="twoObj">
  <p:cSld name="TWO_OBJECTS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24"/>
          <p:cNvSpPr txBox="1"/>
          <p:nvPr>
            <p:ph type="title"/>
          </p:nvPr>
        </p:nvSpPr>
        <p:spPr>
          <a:xfrm>
            <a:off x="5846324" y="5803289"/>
            <a:ext cx="60157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24"/>
          <p:cNvSpPr txBox="1"/>
          <p:nvPr>
            <p:ph idx="1" type="body"/>
          </p:nvPr>
        </p:nvSpPr>
        <p:spPr>
          <a:xfrm>
            <a:off x="329966" y="963482"/>
            <a:ext cx="6197294" cy="46518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24"/>
          <p:cNvSpPr txBox="1"/>
          <p:nvPr>
            <p:ph idx="2" type="body"/>
          </p:nvPr>
        </p:nvSpPr>
        <p:spPr>
          <a:xfrm>
            <a:off x="5663966" y="963482"/>
            <a:ext cx="6197294" cy="46518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3" name="Google Shape;43;p24"/>
          <p:cNvSpPr txBox="1"/>
          <p:nvPr>
            <p:ph idx="10" type="dt"/>
          </p:nvPr>
        </p:nvSpPr>
        <p:spPr>
          <a:xfrm>
            <a:off x="351639" y="6356348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2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24"/>
          <p:cNvSpPr txBox="1"/>
          <p:nvPr>
            <p:ph idx="12" type="sldNum"/>
          </p:nvPr>
        </p:nvSpPr>
        <p:spPr>
          <a:xfrm>
            <a:off x="9118833" y="6356349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‹#›</a:t>
            </a:fld>
            <a:endParaRPr/>
          </a:p>
        </p:txBody>
      </p:sp>
      <p:pic>
        <p:nvPicPr>
          <p:cNvPr id="46" name="Google Shape;46;p2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9118833" y="6319985"/>
            <a:ext cx="2087029" cy="4378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gleich" type="twoTxTwoObj">
  <p:cSld name="TWO_OBJECTS_WITH_TEXT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25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25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50" name="Google Shape;50;p25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1" name="Google Shape;51;p25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52" name="Google Shape;52;p25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3" name="Google Shape;53;p25"/>
          <p:cNvSpPr txBox="1"/>
          <p:nvPr>
            <p:ph idx="10" type="dt"/>
          </p:nvPr>
        </p:nvSpPr>
        <p:spPr>
          <a:xfrm>
            <a:off x="351639" y="6356348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2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25"/>
          <p:cNvSpPr txBox="1"/>
          <p:nvPr>
            <p:ph idx="12" type="sldNum"/>
          </p:nvPr>
        </p:nvSpPr>
        <p:spPr>
          <a:xfrm>
            <a:off x="9118833" y="6356349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ur Titel" type="titleOnly">
  <p:cSld name="TITLE_ONLY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26"/>
          <p:cNvSpPr txBox="1"/>
          <p:nvPr>
            <p:ph type="title"/>
          </p:nvPr>
        </p:nvSpPr>
        <p:spPr>
          <a:xfrm>
            <a:off x="5846324" y="5803289"/>
            <a:ext cx="60157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26"/>
          <p:cNvSpPr txBox="1"/>
          <p:nvPr>
            <p:ph idx="10" type="dt"/>
          </p:nvPr>
        </p:nvSpPr>
        <p:spPr>
          <a:xfrm>
            <a:off x="351639" y="6356348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2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26"/>
          <p:cNvSpPr txBox="1"/>
          <p:nvPr>
            <p:ph idx="12" type="sldNum"/>
          </p:nvPr>
        </p:nvSpPr>
        <p:spPr>
          <a:xfrm>
            <a:off x="9118833" y="6356349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eer" type="blank">
  <p:cSld name="BLANK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7"/>
          <p:cNvSpPr txBox="1"/>
          <p:nvPr>
            <p:ph idx="10" type="dt"/>
          </p:nvPr>
        </p:nvSpPr>
        <p:spPr>
          <a:xfrm>
            <a:off x="351639" y="6356348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2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27"/>
          <p:cNvSpPr txBox="1"/>
          <p:nvPr>
            <p:ph idx="12" type="sldNum"/>
          </p:nvPr>
        </p:nvSpPr>
        <p:spPr>
          <a:xfrm>
            <a:off x="9118833" y="6356349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nhalt mit Überschrift" type="objTx">
  <p:cSld name="OBJECT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8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28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8" name="Google Shape;68;p28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9" name="Google Shape;69;p28"/>
          <p:cNvSpPr txBox="1"/>
          <p:nvPr>
            <p:ph idx="10" type="dt"/>
          </p:nvPr>
        </p:nvSpPr>
        <p:spPr>
          <a:xfrm>
            <a:off x="351639" y="6356348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28"/>
          <p:cNvSpPr txBox="1"/>
          <p:nvPr>
            <p:ph idx="12" type="sldNum"/>
          </p:nvPr>
        </p:nvSpPr>
        <p:spPr>
          <a:xfrm>
            <a:off x="9118833" y="6356349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ld mit Überschrift" type="picTx">
  <p:cSld name="PICTURE_WITH_CAPTION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9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29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75" name="Google Shape;75;p29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76" name="Google Shape;76;p29"/>
          <p:cNvSpPr txBox="1"/>
          <p:nvPr>
            <p:ph idx="10" type="dt"/>
          </p:nvPr>
        </p:nvSpPr>
        <p:spPr>
          <a:xfrm>
            <a:off x="351639" y="6356348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2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29"/>
          <p:cNvSpPr txBox="1"/>
          <p:nvPr>
            <p:ph idx="12" type="sldNum"/>
          </p:nvPr>
        </p:nvSpPr>
        <p:spPr>
          <a:xfrm>
            <a:off x="9118833" y="6356349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0"/>
          <p:cNvSpPr/>
          <p:nvPr/>
        </p:nvSpPr>
        <p:spPr>
          <a:xfrm>
            <a:off x="-89209" y="6154550"/>
            <a:ext cx="12192000" cy="721084"/>
          </a:xfrm>
          <a:prstGeom prst="rect">
            <a:avLst/>
          </a:prstGeom>
          <a:solidFill>
            <a:srgbClr val="6D9FEB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Google Shape;11;p20"/>
          <p:cNvSpPr txBox="1"/>
          <p:nvPr>
            <p:ph type="title"/>
          </p:nvPr>
        </p:nvSpPr>
        <p:spPr>
          <a:xfrm>
            <a:off x="5846324" y="5803289"/>
            <a:ext cx="60157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20"/>
          <p:cNvSpPr txBox="1"/>
          <p:nvPr>
            <p:ph idx="1" type="body"/>
          </p:nvPr>
        </p:nvSpPr>
        <p:spPr>
          <a:xfrm>
            <a:off x="351639" y="880843"/>
            <a:ext cx="11510394" cy="47345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20"/>
          <p:cNvSpPr txBox="1"/>
          <p:nvPr>
            <p:ph idx="10" type="dt"/>
          </p:nvPr>
        </p:nvSpPr>
        <p:spPr>
          <a:xfrm>
            <a:off x="351639" y="6356348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2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5" name="Google Shape;15;p20"/>
          <p:cNvSpPr txBox="1"/>
          <p:nvPr>
            <p:ph idx="12" type="sldNum"/>
          </p:nvPr>
        </p:nvSpPr>
        <p:spPr>
          <a:xfrm>
            <a:off x="9118833" y="6356349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‹#›</a:t>
            </a:fld>
            <a:endParaRPr/>
          </a:p>
        </p:txBody>
      </p:sp>
      <p:pic>
        <p:nvPicPr>
          <p:cNvPr id="16" name="Google Shape;16;p20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10385571" y="161693"/>
            <a:ext cx="1476462" cy="616784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17;p20"/>
          <p:cNvSpPr txBox="1"/>
          <p:nvPr/>
        </p:nvSpPr>
        <p:spPr>
          <a:xfrm>
            <a:off x="329967" y="136525"/>
            <a:ext cx="2151555" cy="55399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b="1" i="0" lang="de-DE" sz="3600" u="none" cap="none" strike="noStrike">
                <a:solidFill>
                  <a:srgbClr val="757070"/>
                </a:solidFill>
                <a:latin typeface="Calibri"/>
                <a:ea typeface="Calibri"/>
                <a:cs typeface="Calibri"/>
                <a:sym typeface="Calibri"/>
              </a:rPr>
              <a:t>Digi</a:t>
            </a:r>
            <a:r>
              <a:rPr b="1" i="0" lang="de-DE" sz="3600" u="none" cap="none" strike="noStrike">
                <a:solidFill>
                  <a:srgbClr val="2F5597"/>
                </a:solidFill>
                <a:latin typeface="Calibri"/>
                <a:ea typeface="Calibri"/>
                <a:cs typeface="Calibri"/>
                <a:sym typeface="Calibri"/>
              </a:rPr>
              <a:t>Prof</a:t>
            </a:r>
            <a:endParaRPr b="1" i="0" sz="1800" u="none" cap="none" strike="noStrike">
              <a:solidFill>
                <a:srgbClr val="2F5597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4.png"/><Relationship Id="rId4" Type="http://schemas.openxmlformats.org/officeDocument/2006/relationships/image" Target="../media/image4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1.png"/><Relationship Id="rId4" Type="http://schemas.openxmlformats.org/officeDocument/2006/relationships/image" Target="../media/image4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3.png"/><Relationship Id="rId4" Type="http://schemas.openxmlformats.org/officeDocument/2006/relationships/image" Target="../media/image4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4.png"/><Relationship Id="rId4" Type="http://schemas.openxmlformats.org/officeDocument/2006/relationships/image" Target="../media/image4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8.png"/><Relationship Id="rId4" Type="http://schemas.openxmlformats.org/officeDocument/2006/relationships/image" Target="../media/image4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6.png"/><Relationship Id="rId4" Type="http://schemas.openxmlformats.org/officeDocument/2006/relationships/image" Target="../media/image15.png"/><Relationship Id="rId5" Type="http://schemas.openxmlformats.org/officeDocument/2006/relationships/image" Target="../media/image4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9.png"/><Relationship Id="rId4" Type="http://schemas.openxmlformats.org/officeDocument/2006/relationships/image" Target="../media/image4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22.png"/><Relationship Id="rId4" Type="http://schemas.openxmlformats.org/officeDocument/2006/relationships/image" Target="../media/image4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hyperlink" Target="https://drive.google.com/drive/folders/183DMw1I7m50FmJiONCoEtIU6x5SaKza3" TargetMode="External"/><Relationship Id="rId4" Type="http://schemas.openxmlformats.org/officeDocument/2006/relationships/hyperlink" Target="https://docs.google.com/presentation/d/1kBZT_YkLzCuh9eEZrlROwhDzzRhjx7EH/edit#slide=id.p1" TargetMode="External"/><Relationship Id="rId5" Type="http://schemas.openxmlformats.org/officeDocument/2006/relationships/hyperlink" Target="https://docs.google.com/document/d/1_zt6L89mhJ4GSEUZq8L7gFbOnPc5x2tw/edit" TargetMode="External"/><Relationship Id="rId6" Type="http://schemas.openxmlformats.org/officeDocument/2006/relationships/image" Target="../media/image20.png"/><Relationship Id="rId7" Type="http://schemas.openxmlformats.org/officeDocument/2006/relationships/image" Target="../media/image4.png"/></Relationships>
</file>

<file path=ppt/slides/_rels/slide19.xml.rels><?xml version="1.0" encoding="UTF-8" standalone="yes"?><Relationships xmlns="http://schemas.openxmlformats.org/package/2006/relationships"><Relationship Id="rId10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hyperlink" Target="https://web.archive.org/web/20170918084111id_/http:/drjj.uitm.edu.my:80/DRJJ/MQAGGPAS-Apr2011/What-is-CA-biggs-tang.pdf" TargetMode="External"/><Relationship Id="rId4" Type="http://schemas.openxmlformats.org/officeDocument/2006/relationships/hyperlink" Target="https://esco.ec.europa.eu/en/classification/skill_main" TargetMode="External"/><Relationship Id="rId9" Type="http://schemas.openxmlformats.org/officeDocument/2006/relationships/hyperlink" Target="https://eccoe.eu/wp-content/uploads/sites/28/2022/09/ECCOE_IO5_How_to_guides_Public_Report_20220731_en.pdf" TargetMode="External"/><Relationship Id="rId5" Type="http://schemas.openxmlformats.org/officeDocument/2006/relationships/hyperlink" Target="https://eccoe.eu/" TargetMode="External"/><Relationship Id="rId6" Type="http://schemas.openxmlformats.org/officeDocument/2006/relationships/hyperlink" Target="https://eccoe.eu/outputs/io1/" TargetMode="External"/><Relationship Id="rId7" Type="http://schemas.openxmlformats.org/officeDocument/2006/relationships/hyperlink" Target="https://eccoe.eu/wp-content/uploads/sites/28/2022/09/ECCOE_IO5_How_to_guides_Public_Report_20220731_en.pdf" TargetMode="External"/><Relationship Id="rId8" Type="http://schemas.openxmlformats.org/officeDocument/2006/relationships/hyperlink" Target="https://eccoe.eu/wp-content/uploads/sites/28/2022/09/ECCOE_IO5_How_to_guides_Public_Report_20220731_en.pdf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Relationship Id="rId3" Type="http://schemas.openxmlformats.org/officeDocument/2006/relationships/hyperlink" Target="mailto:ursula.goez@heilbronn.dhbw.de" TargetMode="External"/><Relationship Id="rId4" Type="http://schemas.openxmlformats.org/officeDocument/2006/relationships/hyperlink" Target="https://teacamp.vdu.lt/course/view.php?id=103" TargetMode="External"/><Relationship Id="rId5" Type="http://schemas.openxmlformats.org/officeDocument/2006/relationships/hyperlink" Target="http://creativecommons.org/licenses/by-sa/4.0/" TargetMode="External"/><Relationship Id="rId6" Type="http://schemas.openxmlformats.org/officeDocument/2006/relationships/image" Target="../media/image4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3.png"/><Relationship Id="rId4" Type="http://schemas.openxmlformats.org/officeDocument/2006/relationships/image" Target="../media/image4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hyperlink" Target="https://esco.ec.europa.eu/en/classification/skill_main" TargetMode="External"/><Relationship Id="rId4" Type="http://schemas.openxmlformats.org/officeDocument/2006/relationships/image" Target="../media/image12.png"/><Relationship Id="rId5" Type="http://schemas.openxmlformats.org/officeDocument/2006/relationships/image" Target="../media/image4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7.png"/><Relationship Id="rId4" Type="http://schemas.openxmlformats.org/officeDocument/2006/relationships/image" Target="../media/image21.png"/><Relationship Id="rId5" Type="http://schemas.openxmlformats.org/officeDocument/2006/relationships/image" Target="../media/image8.png"/><Relationship Id="rId6" Type="http://schemas.openxmlformats.org/officeDocument/2006/relationships/image" Target="../media/image6.png"/><Relationship Id="rId7" Type="http://schemas.openxmlformats.org/officeDocument/2006/relationships/image" Target="../media/image4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9.png"/><Relationship Id="rId4" Type="http://schemas.openxmlformats.org/officeDocument/2006/relationships/image" Target="../media/image4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0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"/>
          <p:cNvSpPr txBox="1"/>
          <p:nvPr>
            <p:ph type="ctrTitle"/>
          </p:nvPr>
        </p:nvSpPr>
        <p:spPr>
          <a:xfrm>
            <a:off x="958404" y="1617753"/>
            <a:ext cx="10316361" cy="41446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91425" wrap="square" tIns="0">
            <a:normAutofit fontScale="9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b="1" lang="de-DE"/>
              <a:t>How to develop a </a:t>
            </a:r>
            <a:br>
              <a:rPr b="1" lang="de-DE"/>
            </a:br>
            <a:r>
              <a:rPr b="1" lang="de-DE"/>
              <a:t>(digital) MicroCredential </a:t>
            </a:r>
            <a:br>
              <a:rPr lang="de-DE"/>
            </a:br>
            <a:r>
              <a:rPr lang="de-DE"/>
              <a:t>from an existing curriculum</a:t>
            </a:r>
            <a:br>
              <a:rPr lang="de-DE"/>
            </a:br>
            <a:br>
              <a:rPr lang="de-DE"/>
            </a:br>
            <a:r>
              <a:rPr lang="de-DE"/>
              <a:t>A short Guide</a:t>
            </a:r>
            <a:br>
              <a:rPr lang="de-DE"/>
            </a:br>
            <a:endParaRPr/>
          </a:p>
        </p:txBody>
      </p:sp>
      <p:pic>
        <p:nvPicPr>
          <p:cNvPr id="96" name="Google Shape;96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261220" y="127201"/>
            <a:ext cx="3458362" cy="725548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Google Shape;97;p1"/>
          <p:cNvSpPr txBox="1"/>
          <p:nvPr>
            <p:ph idx="10" type="dt"/>
          </p:nvPr>
        </p:nvSpPr>
        <p:spPr>
          <a:xfrm>
            <a:off x="351639" y="6356348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de-DE"/>
              <a:t>17.03.2023</a:t>
            </a:r>
            <a:endParaRPr/>
          </a:p>
        </p:txBody>
      </p:sp>
      <p:sp>
        <p:nvSpPr>
          <p:cNvPr id="98" name="Google Shape;98;p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de-DE">
                <a:solidFill>
                  <a:schemeClr val="lt1"/>
                </a:solidFill>
              </a:rPr>
              <a:t>Ursula Göz, DHBW Heilbronn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99" name="Google Shape;99;p1"/>
          <p:cNvSpPr txBox="1"/>
          <p:nvPr>
            <p:ph idx="12" type="sldNum"/>
          </p:nvPr>
        </p:nvSpPr>
        <p:spPr>
          <a:xfrm>
            <a:off x="9118833" y="6356349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de-DE"/>
              <a:t>‹#›</a:t>
            </a:fld>
            <a:endParaRPr/>
          </a:p>
        </p:txBody>
      </p:sp>
      <p:pic>
        <p:nvPicPr>
          <p:cNvPr descr="Creative Commons licencija" id="100" name="Google Shape;100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20200" y="5868313"/>
            <a:ext cx="838200" cy="295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19" name="Shape 4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" name="Google Shape;420;p10"/>
          <p:cNvSpPr txBox="1"/>
          <p:nvPr>
            <p:ph type="title"/>
          </p:nvPr>
        </p:nvSpPr>
        <p:spPr>
          <a:xfrm>
            <a:off x="5846323" y="5620724"/>
            <a:ext cx="60157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F5597"/>
              </a:buClr>
              <a:buSzPct val="100000"/>
              <a:buFont typeface="Arial"/>
              <a:buNone/>
            </a:pPr>
            <a:r>
              <a:rPr lang="de-DE"/>
              <a:t>7. Combine</a:t>
            </a:r>
            <a:endParaRPr/>
          </a:p>
        </p:txBody>
      </p:sp>
      <p:sp>
        <p:nvSpPr>
          <p:cNvPr id="421" name="Google Shape;421;p10"/>
          <p:cNvSpPr txBox="1"/>
          <p:nvPr>
            <p:ph idx="10" type="dt"/>
          </p:nvPr>
        </p:nvSpPr>
        <p:spPr>
          <a:xfrm>
            <a:off x="351639" y="6356348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de-DE"/>
              <a:t>17.03.2023</a:t>
            </a:r>
            <a:endParaRPr/>
          </a:p>
        </p:txBody>
      </p:sp>
      <p:sp>
        <p:nvSpPr>
          <p:cNvPr id="422" name="Google Shape;422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de-DE"/>
              <a:t>Ursula Göz, DHBW Heilbronn</a:t>
            </a:r>
            <a:endParaRPr/>
          </a:p>
        </p:txBody>
      </p:sp>
      <p:sp>
        <p:nvSpPr>
          <p:cNvPr id="423" name="Google Shape;423;p10"/>
          <p:cNvSpPr txBox="1"/>
          <p:nvPr>
            <p:ph idx="12" type="sldNum"/>
          </p:nvPr>
        </p:nvSpPr>
        <p:spPr>
          <a:xfrm>
            <a:off x="9118833" y="6356349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de-DE"/>
              <a:t>‹#›</a:t>
            </a:fld>
            <a:endParaRPr/>
          </a:p>
        </p:txBody>
      </p:sp>
      <p:sp>
        <p:nvSpPr>
          <p:cNvPr id="424" name="Google Shape;424;p10"/>
          <p:cNvSpPr txBox="1"/>
          <p:nvPr/>
        </p:nvSpPr>
        <p:spPr>
          <a:xfrm>
            <a:off x="3943664" y="3323157"/>
            <a:ext cx="5942856" cy="1727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2F5496"/>
              </a:buClr>
              <a:buSzPts val="1600"/>
              <a:buFont typeface="Arial"/>
              <a:buNone/>
            </a:pPr>
            <a:r>
              <a:rPr b="1" i="0" lang="de-DE" sz="1600" u="none" cap="none" strike="noStrike">
                <a:solidFill>
                  <a:srgbClr val="2F5496"/>
                </a:solidFill>
                <a:latin typeface="Arial"/>
                <a:ea typeface="Arial"/>
                <a:cs typeface="Arial"/>
                <a:sym typeface="Arial"/>
              </a:rPr>
              <a:t>Combine</a:t>
            </a:r>
            <a:r>
              <a:rPr b="0" i="0" lang="de-DE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elements to form a </a:t>
            </a:r>
            <a:r>
              <a:rPr b="1" i="0" lang="de-DE" sz="1600" u="none" cap="none" strike="noStrike">
                <a:solidFill>
                  <a:srgbClr val="2F5496"/>
                </a:solidFill>
                <a:latin typeface="Arial"/>
                <a:ea typeface="Arial"/>
                <a:cs typeface="Arial"/>
                <a:sym typeface="Arial"/>
              </a:rPr>
              <a:t>MicroCredential</a:t>
            </a:r>
            <a:r>
              <a:rPr b="0" i="0" lang="de-DE" sz="1600" u="none" cap="none" strike="noStrike">
                <a:solidFill>
                  <a:srgbClr val="2F5496"/>
                </a:solidFill>
                <a:latin typeface="Arial"/>
                <a:ea typeface="Arial"/>
                <a:cs typeface="Arial"/>
                <a:sym typeface="Arial"/>
              </a:rPr>
              <a:t>,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0" i="0" lang="de-DE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Then check if </a:t>
            </a:r>
            <a:r>
              <a:rPr b="1" i="0" lang="de-DE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assessment tasks </a:t>
            </a:r>
            <a:r>
              <a:rPr b="0" i="0" lang="de-DE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match the </a:t>
            </a:r>
            <a:r>
              <a:rPr b="1" i="0" lang="de-DE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learning outcomes</a:t>
            </a:r>
            <a:r>
              <a:rPr b="0" i="0" lang="de-DE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adequately and calculate the workload for the learners. </a:t>
            </a:r>
            <a:br>
              <a:rPr b="0" i="0" lang="de-DE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0" i="0" lang="de-DE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de-DE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Don’t forget setting a distinctive name or headline for the course.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0" i="0" lang="de-DE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5" name="Google Shape;425;p10"/>
          <p:cNvSpPr txBox="1"/>
          <p:nvPr/>
        </p:nvSpPr>
        <p:spPr>
          <a:xfrm>
            <a:off x="3943664" y="2696516"/>
            <a:ext cx="5744361" cy="4025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0" i="0" lang="de-DE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STEP 7</a:t>
            </a:r>
            <a:endParaRPr b="0" i="0" sz="2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Benutzernetzwerk" id="426" name="Google Shape;426;p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918262" y="1260418"/>
            <a:ext cx="1415917" cy="1415917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427" name="Google Shape;427;p10"/>
          <p:cNvGrpSpPr/>
          <p:nvPr/>
        </p:nvGrpSpPr>
        <p:grpSpPr>
          <a:xfrm>
            <a:off x="-1962806" y="1177293"/>
            <a:ext cx="4253829" cy="4042423"/>
            <a:chOff x="1515971" y="228086"/>
            <a:chExt cx="5107251" cy="4853431"/>
          </a:xfrm>
        </p:grpSpPr>
        <p:grpSp>
          <p:nvGrpSpPr>
            <p:cNvPr id="428" name="Google Shape;428;p10"/>
            <p:cNvGrpSpPr/>
            <p:nvPr/>
          </p:nvGrpSpPr>
          <p:grpSpPr>
            <a:xfrm>
              <a:off x="1515971" y="228086"/>
              <a:ext cx="5107251" cy="4853431"/>
              <a:chOff x="789793" y="-156533"/>
              <a:chExt cx="5107251" cy="4853431"/>
            </a:xfrm>
          </p:grpSpPr>
          <p:sp>
            <p:nvSpPr>
              <p:cNvPr id="429" name="Google Shape;429;p10"/>
              <p:cNvSpPr/>
              <p:nvPr/>
            </p:nvSpPr>
            <p:spPr>
              <a:xfrm>
                <a:off x="987644" y="-156533"/>
                <a:ext cx="4853431" cy="4853431"/>
              </a:xfrm>
              <a:custGeom>
                <a:rect b="b" l="l" r="r" t="t"/>
                <a:pathLst>
                  <a:path extrusionOk="0" h="120000" w="120000">
                    <a:moveTo>
                      <a:pt x="66791" y="3992"/>
                    </a:moveTo>
                    <a:lnTo>
                      <a:pt x="66791" y="3992"/>
                    </a:lnTo>
                    <a:cubicBezTo>
                      <a:pt x="95391" y="7460"/>
                      <a:pt x="116783" y="31918"/>
                      <a:pt x="116413" y="60725"/>
                    </a:cubicBezTo>
                    <a:cubicBezTo>
                      <a:pt x="116043" y="89531"/>
                      <a:pt x="94029" y="113432"/>
                      <a:pt x="65350" y="116164"/>
                    </a:cubicBezTo>
                    <a:cubicBezTo>
                      <a:pt x="36671" y="118896"/>
                      <a:pt x="10540" y="99581"/>
                      <a:pt x="4738" y="71363"/>
                    </a:cubicBezTo>
                    <a:cubicBezTo>
                      <a:pt x="-1064" y="43144"/>
                      <a:pt x="15326" y="15087"/>
                      <a:pt x="42757" y="6282"/>
                    </a:cubicBezTo>
                    <a:lnTo>
                      <a:pt x="41978" y="2800"/>
                    </a:lnTo>
                    <a:lnTo>
                      <a:pt x="48409" y="8189"/>
                    </a:lnTo>
                    <a:lnTo>
                      <a:pt x="44994" y="16284"/>
                    </a:lnTo>
                    <a:lnTo>
                      <a:pt x="44216" y="12804"/>
                    </a:lnTo>
                    <a:lnTo>
                      <a:pt x="44216" y="12804"/>
                    </a:lnTo>
                    <a:cubicBezTo>
                      <a:pt x="20171" y="20846"/>
                      <a:pt x="6016" y="45679"/>
                      <a:pt x="11348" y="70466"/>
                    </a:cubicBezTo>
                    <a:cubicBezTo>
                      <a:pt x="16680" y="95253"/>
                      <a:pt x="39795" y="112069"/>
                      <a:pt x="65020" y="109511"/>
                    </a:cubicBezTo>
                    <a:cubicBezTo>
                      <a:pt x="90245" y="106954"/>
                      <a:pt x="109514" y="85841"/>
                      <a:pt x="109763" y="60488"/>
                    </a:cubicBezTo>
                    <a:cubicBezTo>
                      <a:pt x="110012" y="35135"/>
                      <a:pt x="91160" y="13648"/>
                      <a:pt x="65990" y="10597"/>
                    </a:cubicBezTo>
                    <a:close/>
                  </a:path>
                </a:pathLst>
              </a:custGeom>
              <a:solidFill>
                <a:srgbClr val="CCD3EA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30" name="Google Shape;430;p10"/>
              <p:cNvSpPr/>
              <p:nvPr/>
            </p:nvSpPr>
            <p:spPr>
              <a:xfrm>
                <a:off x="2986278" y="-53342"/>
                <a:ext cx="856162" cy="428081"/>
              </a:xfrm>
              <a:prstGeom prst="roundRect">
                <a:avLst>
                  <a:gd fmla="val 16667" name="adj"/>
                </a:avLst>
              </a:prstGeom>
              <a:solidFill>
                <a:srgbClr val="B3C6E7"/>
              </a:solidFill>
              <a:ln cap="flat" cmpd="sng" w="12700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31" name="Google Shape;431;p10"/>
              <p:cNvSpPr txBox="1"/>
              <p:nvPr/>
            </p:nvSpPr>
            <p:spPr>
              <a:xfrm>
                <a:off x="3007175" y="-32445"/>
                <a:ext cx="814368" cy="38628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3325" lIns="53325" spcFirstLastPara="1" rIns="53325" wrap="square" tIns="53325">
                <a:noAutofit/>
              </a:bodyPr>
              <a:lstStyle/>
              <a:p>
                <a:pPr indent="0" lvl="0" marL="0" marR="0" rtl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rPr b="0" i="0" lang="de-DE" sz="14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Analyse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32" name="Google Shape;432;p10"/>
              <p:cNvSpPr/>
              <p:nvPr/>
            </p:nvSpPr>
            <p:spPr>
              <a:xfrm>
                <a:off x="3948113" y="183728"/>
                <a:ext cx="856162" cy="428081"/>
              </a:xfrm>
              <a:prstGeom prst="roundRect">
                <a:avLst>
                  <a:gd fmla="val 16667" name="adj"/>
                </a:avLst>
              </a:prstGeom>
              <a:solidFill>
                <a:srgbClr val="B3C6E7"/>
              </a:solidFill>
              <a:ln cap="flat" cmpd="sng" w="12700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33" name="Google Shape;433;p10"/>
              <p:cNvSpPr txBox="1"/>
              <p:nvPr/>
            </p:nvSpPr>
            <p:spPr>
              <a:xfrm>
                <a:off x="3969010" y="204625"/>
                <a:ext cx="814368" cy="38628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3325" lIns="53325" spcFirstLastPara="1" rIns="53325" wrap="square" tIns="53325">
                <a:noAutofit/>
              </a:bodyPr>
              <a:lstStyle/>
              <a:p>
                <a:pPr indent="0" lvl="0" marL="0" marR="0" rtl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rPr b="0" i="0" lang="de-DE" sz="14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Select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34" name="Google Shape;434;p10"/>
              <p:cNvSpPr/>
              <p:nvPr/>
            </p:nvSpPr>
            <p:spPr>
              <a:xfrm>
                <a:off x="4689603" y="659480"/>
                <a:ext cx="856162" cy="790383"/>
              </a:xfrm>
              <a:prstGeom prst="roundRect">
                <a:avLst>
                  <a:gd fmla="val 16667" name="adj"/>
                </a:avLst>
              </a:prstGeom>
              <a:solidFill>
                <a:srgbClr val="B3C6E7"/>
              </a:solidFill>
              <a:ln cap="flat" cmpd="sng" w="12700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35" name="Google Shape;435;p10"/>
              <p:cNvSpPr txBox="1"/>
              <p:nvPr/>
            </p:nvSpPr>
            <p:spPr>
              <a:xfrm>
                <a:off x="4611448" y="698049"/>
                <a:ext cx="1041300" cy="7131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3325" lIns="53325" spcFirstLastPara="1" rIns="53325" wrap="square" tIns="53325">
                <a:noAutofit/>
              </a:bodyPr>
              <a:lstStyle/>
              <a:p>
                <a:pPr indent="0" lvl="0" marL="0" marR="0" rtl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rPr b="0" i="0" lang="de-DE" sz="14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Describe Learning Outcome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36" name="Google Shape;436;p10"/>
              <p:cNvSpPr/>
              <p:nvPr/>
            </p:nvSpPr>
            <p:spPr>
              <a:xfrm>
                <a:off x="5040882" y="1766877"/>
                <a:ext cx="856162" cy="428081"/>
              </a:xfrm>
              <a:prstGeom prst="roundRect">
                <a:avLst>
                  <a:gd fmla="val 16667" name="adj"/>
                </a:avLst>
              </a:prstGeom>
              <a:solidFill>
                <a:srgbClr val="B3C6E7"/>
              </a:solidFill>
              <a:ln cap="flat" cmpd="sng" w="12700">
                <a:solidFill>
                  <a:srgbClr val="2F5597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37" name="Google Shape;437;p10"/>
              <p:cNvSpPr txBox="1"/>
              <p:nvPr/>
            </p:nvSpPr>
            <p:spPr>
              <a:xfrm>
                <a:off x="5061779" y="1787774"/>
                <a:ext cx="814368" cy="38628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3325" lIns="53325" spcFirstLastPara="1" rIns="53325" wrap="square" tIns="53325">
                <a:noAutofit/>
              </a:bodyPr>
              <a:lstStyle/>
              <a:p>
                <a:pPr indent="0" lvl="0" marL="0" marR="0" rtl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rPr b="0" i="0" lang="de-DE" sz="14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[Re-] Design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38" name="Google Shape;438;p10"/>
              <p:cNvSpPr/>
              <p:nvPr/>
            </p:nvSpPr>
            <p:spPr>
              <a:xfrm>
                <a:off x="4921476" y="2750274"/>
                <a:ext cx="856162" cy="428081"/>
              </a:xfrm>
              <a:prstGeom prst="roundRect">
                <a:avLst>
                  <a:gd fmla="val 16667" name="adj"/>
                </a:avLst>
              </a:prstGeom>
              <a:solidFill>
                <a:srgbClr val="B3C6E7"/>
              </a:solidFill>
              <a:ln cap="flat" cmpd="sng" w="12700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39" name="Google Shape;439;p10"/>
              <p:cNvSpPr txBox="1"/>
              <p:nvPr/>
            </p:nvSpPr>
            <p:spPr>
              <a:xfrm>
                <a:off x="4942369" y="2771167"/>
                <a:ext cx="933900" cy="386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3325" lIns="53325" spcFirstLastPara="1" rIns="53325" wrap="square" tIns="53325">
                <a:noAutofit/>
              </a:bodyPr>
              <a:lstStyle/>
              <a:p>
                <a:pPr indent="0" lvl="0" marL="0" marR="0" rtl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rPr b="0" i="0" lang="de-DE" sz="14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Arrange</a:t>
                </a:r>
                <a:endParaRPr b="0" i="0" sz="14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40" name="Google Shape;440;p10"/>
              <p:cNvSpPr/>
              <p:nvPr/>
            </p:nvSpPr>
            <p:spPr>
              <a:xfrm>
                <a:off x="4358739" y="3565539"/>
                <a:ext cx="856162" cy="428081"/>
              </a:xfrm>
              <a:prstGeom prst="roundRect">
                <a:avLst>
                  <a:gd fmla="val 16667" name="adj"/>
                </a:avLst>
              </a:prstGeom>
              <a:solidFill>
                <a:srgbClr val="B3C6E7"/>
              </a:solidFill>
              <a:ln cap="flat" cmpd="sng" w="12700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41" name="Google Shape;441;p10"/>
              <p:cNvSpPr txBox="1"/>
              <p:nvPr/>
            </p:nvSpPr>
            <p:spPr>
              <a:xfrm>
                <a:off x="4379636" y="3586436"/>
                <a:ext cx="814368" cy="38628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3325" lIns="53325" spcFirstLastPara="1" rIns="53325" wrap="square" tIns="53325">
                <a:noAutofit/>
              </a:bodyPr>
              <a:lstStyle/>
              <a:p>
                <a:pPr indent="0" lvl="0" marL="0" marR="0" rtl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rPr b="0" i="0" lang="de-DE" sz="14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Create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42" name="Google Shape;442;p10"/>
              <p:cNvSpPr/>
              <p:nvPr/>
            </p:nvSpPr>
            <p:spPr>
              <a:xfrm>
                <a:off x="3481588" y="4025903"/>
                <a:ext cx="856162" cy="428081"/>
              </a:xfrm>
              <a:prstGeom prst="roundRect">
                <a:avLst>
                  <a:gd fmla="val 16667" name="adj"/>
                </a:avLst>
              </a:prstGeom>
              <a:solidFill>
                <a:srgbClr val="2F5597"/>
              </a:solidFill>
              <a:ln cap="flat" cmpd="sng" w="12700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43" name="Google Shape;443;p10"/>
              <p:cNvSpPr txBox="1"/>
              <p:nvPr/>
            </p:nvSpPr>
            <p:spPr>
              <a:xfrm>
                <a:off x="3395095" y="4046801"/>
                <a:ext cx="1041300" cy="386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3325" lIns="53325" spcFirstLastPara="1" rIns="53325" wrap="square" tIns="53325">
                <a:noAutofit/>
              </a:bodyPr>
              <a:lstStyle/>
              <a:p>
                <a:pPr indent="0" lvl="0" marL="0" marR="0" rtl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rPr b="0" i="0" lang="de-DE" sz="14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Combine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44" name="Google Shape;444;p10"/>
              <p:cNvSpPr/>
              <p:nvPr/>
            </p:nvSpPr>
            <p:spPr>
              <a:xfrm>
                <a:off x="2070475" y="3859887"/>
                <a:ext cx="1165605" cy="653414"/>
              </a:xfrm>
              <a:prstGeom prst="roundRect">
                <a:avLst>
                  <a:gd fmla="val 16667" name="adj"/>
                </a:avLst>
              </a:prstGeom>
              <a:noFill/>
              <a:ln cap="flat" cmpd="sng" w="12700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45" name="Google Shape;445;p10"/>
              <p:cNvSpPr txBox="1"/>
              <p:nvPr/>
            </p:nvSpPr>
            <p:spPr>
              <a:xfrm>
                <a:off x="2102372" y="3891784"/>
                <a:ext cx="1101811" cy="5896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3325" lIns="53325" spcFirstLastPara="1" rIns="53325" wrap="square" tIns="53325">
                <a:noAutofit/>
              </a:bodyPr>
              <a:lstStyle/>
              <a:p>
                <a:pPr indent="0" lvl="0" marL="0" marR="0" rtl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rPr b="0" i="0" lang="de-DE" sz="1400" u="none" cap="none" strike="noStrike">
                    <a:solidFill>
                      <a:srgbClr val="2F5597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Describe Assessment</a:t>
                </a:r>
                <a:endParaRPr b="0" i="0" sz="1400" u="none" cap="none" strike="noStrike">
                  <a:solidFill>
                    <a:srgbClr val="2F5597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46" name="Google Shape;446;p10"/>
              <p:cNvSpPr/>
              <p:nvPr/>
            </p:nvSpPr>
            <p:spPr>
              <a:xfrm>
                <a:off x="1293191" y="3339524"/>
                <a:ext cx="856162" cy="428081"/>
              </a:xfrm>
              <a:prstGeom prst="roundRect">
                <a:avLst>
                  <a:gd fmla="val 16667" name="adj"/>
                </a:avLst>
              </a:prstGeom>
              <a:noFill/>
              <a:ln cap="flat" cmpd="sng" w="12700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47" name="Google Shape;447;p10"/>
              <p:cNvSpPr txBox="1"/>
              <p:nvPr/>
            </p:nvSpPr>
            <p:spPr>
              <a:xfrm>
                <a:off x="1314088" y="3360421"/>
                <a:ext cx="814368" cy="38628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3325" lIns="53325" spcFirstLastPara="1" rIns="53325" wrap="square" tIns="53325">
                <a:noAutofit/>
              </a:bodyPr>
              <a:lstStyle/>
              <a:p>
                <a:pPr indent="0" lvl="0" marL="0" marR="0" rtl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rPr b="0" i="0" lang="de-DE" sz="1400" u="none" cap="none" strike="noStrike">
                    <a:solidFill>
                      <a:srgbClr val="2F5597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Pilot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48" name="Google Shape;448;p10"/>
              <p:cNvSpPr/>
              <p:nvPr/>
            </p:nvSpPr>
            <p:spPr>
              <a:xfrm>
                <a:off x="789793" y="2448995"/>
                <a:ext cx="1212488" cy="693898"/>
              </a:xfrm>
              <a:prstGeom prst="roundRect">
                <a:avLst>
                  <a:gd fmla="val 16667" name="adj"/>
                </a:avLst>
              </a:prstGeom>
              <a:noFill/>
              <a:ln cap="flat" cmpd="sng" w="12700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49" name="Google Shape;449;p10"/>
              <p:cNvSpPr txBox="1"/>
              <p:nvPr/>
            </p:nvSpPr>
            <p:spPr>
              <a:xfrm>
                <a:off x="823666" y="2482868"/>
                <a:ext cx="1144742" cy="62615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3325" lIns="53325" spcFirstLastPara="1" rIns="53325" wrap="square" tIns="53325">
                <a:noAutofit/>
              </a:bodyPr>
              <a:lstStyle/>
              <a:p>
                <a:pPr indent="0" lvl="0" marL="0" marR="0" rtl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rPr b="0" i="0" lang="de-DE" sz="1400" u="none" cap="none" strike="noStrike">
                    <a:solidFill>
                      <a:srgbClr val="2F5597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Collect Feedback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50" name="Google Shape;450;p10"/>
              <p:cNvSpPr/>
              <p:nvPr/>
            </p:nvSpPr>
            <p:spPr>
              <a:xfrm>
                <a:off x="896048" y="1650203"/>
                <a:ext cx="856162" cy="428081"/>
              </a:xfrm>
              <a:prstGeom prst="roundRect">
                <a:avLst>
                  <a:gd fmla="val 16667" name="adj"/>
                </a:avLst>
              </a:prstGeom>
              <a:noFill/>
              <a:ln cap="flat" cmpd="sng" w="12700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51" name="Google Shape;451;p10"/>
              <p:cNvSpPr txBox="1"/>
              <p:nvPr/>
            </p:nvSpPr>
            <p:spPr>
              <a:xfrm>
                <a:off x="916945" y="1671100"/>
                <a:ext cx="814368" cy="38628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3325" lIns="53325" spcFirstLastPara="1" rIns="53325" wrap="square" tIns="53325">
                <a:noAutofit/>
              </a:bodyPr>
              <a:lstStyle/>
              <a:p>
                <a:pPr indent="0" lvl="0" marL="0" marR="0" rtl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rPr b="0" i="0" lang="de-DE" sz="1400" u="none" cap="none" strike="noStrike">
                    <a:solidFill>
                      <a:srgbClr val="2F5597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[Iterate]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52" name="Google Shape;452;p10"/>
              <p:cNvSpPr/>
              <p:nvPr/>
            </p:nvSpPr>
            <p:spPr>
              <a:xfrm>
                <a:off x="1282954" y="840631"/>
                <a:ext cx="856162" cy="428081"/>
              </a:xfrm>
              <a:prstGeom prst="roundRect">
                <a:avLst>
                  <a:gd fmla="val 16667" name="adj"/>
                </a:avLst>
              </a:prstGeom>
              <a:noFill/>
              <a:ln cap="flat" cmpd="sng" w="12700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53" name="Google Shape;453;p10"/>
              <p:cNvSpPr txBox="1"/>
              <p:nvPr/>
            </p:nvSpPr>
            <p:spPr>
              <a:xfrm>
                <a:off x="1303851" y="861528"/>
                <a:ext cx="814368" cy="38628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3325" lIns="53325" spcFirstLastPara="1" rIns="53325" wrap="square" tIns="53325">
                <a:noAutofit/>
              </a:bodyPr>
              <a:lstStyle/>
              <a:p>
                <a:pPr indent="0" lvl="0" marL="0" marR="0" rtl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rPr b="0" i="0" lang="de-DE" sz="1400" u="none" cap="none" strike="noStrike">
                    <a:solidFill>
                      <a:srgbClr val="2F5597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Celebrate</a:t>
                </a:r>
                <a:endParaRPr b="0" i="0" sz="1400" u="none" cap="none" strike="noStrike">
                  <a:solidFill>
                    <a:srgbClr val="2F5597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54" name="Google Shape;454;p10"/>
              <p:cNvSpPr/>
              <p:nvPr/>
            </p:nvSpPr>
            <p:spPr>
              <a:xfrm>
                <a:off x="2024444" y="183728"/>
                <a:ext cx="856162" cy="428081"/>
              </a:xfrm>
              <a:prstGeom prst="roundRect">
                <a:avLst>
                  <a:gd fmla="val 16667" name="adj"/>
                </a:avLst>
              </a:prstGeom>
              <a:noFill/>
              <a:ln cap="flat" cmpd="sng" w="12700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55" name="Google Shape;455;p10"/>
              <p:cNvSpPr txBox="1"/>
              <p:nvPr/>
            </p:nvSpPr>
            <p:spPr>
              <a:xfrm>
                <a:off x="2045341" y="204625"/>
                <a:ext cx="814368" cy="38628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3325" lIns="53325" spcFirstLastPara="1" rIns="53325" wrap="square" tIns="53325">
                <a:noAutofit/>
              </a:bodyPr>
              <a:lstStyle/>
              <a:p>
                <a:pPr indent="0" lvl="0" marL="0" marR="0" rtl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rPr b="0" i="0" lang="de-DE" sz="1400" u="none" cap="none" strike="noStrike">
                    <a:solidFill>
                      <a:srgbClr val="2F5597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Complete Data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456" name="Google Shape;456;p10"/>
            <p:cNvSpPr/>
            <p:nvPr/>
          </p:nvSpPr>
          <p:spPr>
            <a:xfrm rot="867379">
              <a:off x="2232283" y="2506221"/>
              <a:ext cx="3304734" cy="365269"/>
            </a:xfrm>
            <a:prstGeom prst="rightArrow">
              <a:avLst>
                <a:gd fmla="val 50000" name="adj1"/>
                <a:gd fmla="val 50000" name="adj2"/>
              </a:avLst>
            </a:prstGeom>
            <a:solidFill>
              <a:srgbClr val="D8E2F3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pic>
        <p:nvPicPr>
          <p:cNvPr descr="Creative Commons licencija" id="457" name="Google Shape;457;p1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0" y="6160288"/>
            <a:ext cx="838200" cy="295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61" name="Shape 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2" name="Google Shape;462;p11"/>
          <p:cNvGrpSpPr/>
          <p:nvPr/>
        </p:nvGrpSpPr>
        <p:grpSpPr>
          <a:xfrm>
            <a:off x="499650" y="136525"/>
            <a:ext cx="5980170" cy="5535038"/>
            <a:chOff x="115830" y="544749"/>
            <a:chExt cx="5980170" cy="5535038"/>
          </a:xfrm>
        </p:grpSpPr>
        <p:grpSp>
          <p:nvGrpSpPr>
            <p:cNvPr id="463" name="Google Shape;463;p11"/>
            <p:cNvGrpSpPr/>
            <p:nvPr/>
          </p:nvGrpSpPr>
          <p:grpSpPr>
            <a:xfrm>
              <a:off x="115830" y="1133444"/>
              <a:ext cx="5107251" cy="4853431"/>
              <a:chOff x="789793" y="-156533"/>
              <a:chExt cx="5107251" cy="4853431"/>
            </a:xfrm>
          </p:grpSpPr>
          <p:sp>
            <p:nvSpPr>
              <p:cNvPr id="464" name="Google Shape;464;p11"/>
              <p:cNvSpPr/>
              <p:nvPr/>
            </p:nvSpPr>
            <p:spPr>
              <a:xfrm>
                <a:off x="987644" y="-156533"/>
                <a:ext cx="4853431" cy="4853431"/>
              </a:xfrm>
              <a:custGeom>
                <a:rect b="b" l="l" r="r" t="t"/>
                <a:pathLst>
                  <a:path extrusionOk="0" h="120000" w="120000">
                    <a:moveTo>
                      <a:pt x="66791" y="3992"/>
                    </a:moveTo>
                    <a:lnTo>
                      <a:pt x="66791" y="3992"/>
                    </a:lnTo>
                    <a:cubicBezTo>
                      <a:pt x="95391" y="7460"/>
                      <a:pt x="116783" y="31918"/>
                      <a:pt x="116413" y="60725"/>
                    </a:cubicBezTo>
                    <a:cubicBezTo>
                      <a:pt x="116043" y="89531"/>
                      <a:pt x="94029" y="113432"/>
                      <a:pt x="65350" y="116164"/>
                    </a:cubicBezTo>
                    <a:cubicBezTo>
                      <a:pt x="36671" y="118896"/>
                      <a:pt x="10540" y="99581"/>
                      <a:pt x="4738" y="71363"/>
                    </a:cubicBezTo>
                    <a:cubicBezTo>
                      <a:pt x="-1064" y="43144"/>
                      <a:pt x="15326" y="15087"/>
                      <a:pt x="42757" y="6282"/>
                    </a:cubicBezTo>
                    <a:lnTo>
                      <a:pt x="41978" y="2800"/>
                    </a:lnTo>
                    <a:lnTo>
                      <a:pt x="48409" y="8189"/>
                    </a:lnTo>
                    <a:lnTo>
                      <a:pt x="44994" y="16284"/>
                    </a:lnTo>
                    <a:lnTo>
                      <a:pt x="44216" y="12804"/>
                    </a:lnTo>
                    <a:lnTo>
                      <a:pt x="44216" y="12804"/>
                    </a:lnTo>
                    <a:cubicBezTo>
                      <a:pt x="20171" y="20846"/>
                      <a:pt x="6016" y="45679"/>
                      <a:pt x="11348" y="70466"/>
                    </a:cubicBezTo>
                    <a:cubicBezTo>
                      <a:pt x="16680" y="95253"/>
                      <a:pt x="39795" y="112069"/>
                      <a:pt x="65020" y="109511"/>
                    </a:cubicBezTo>
                    <a:cubicBezTo>
                      <a:pt x="90245" y="106954"/>
                      <a:pt x="109514" y="85841"/>
                      <a:pt x="109763" y="60488"/>
                    </a:cubicBezTo>
                    <a:cubicBezTo>
                      <a:pt x="110012" y="35135"/>
                      <a:pt x="91160" y="13648"/>
                      <a:pt x="65990" y="10597"/>
                    </a:cubicBezTo>
                    <a:close/>
                  </a:path>
                </a:pathLst>
              </a:custGeom>
              <a:solidFill>
                <a:srgbClr val="CCD3EA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65" name="Google Shape;465;p11"/>
              <p:cNvSpPr/>
              <p:nvPr/>
            </p:nvSpPr>
            <p:spPr>
              <a:xfrm>
                <a:off x="2986278" y="-53342"/>
                <a:ext cx="856162" cy="428081"/>
              </a:xfrm>
              <a:prstGeom prst="roundRect">
                <a:avLst>
                  <a:gd fmla="val 16667" name="adj"/>
                </a:avLst>
              </a:prstGeom>
              <a:solidFill>
                <a:srgbClr val="B3C6E7"/>
              </a:solidFill>
              <a:ln cap="flat" cmpd="sng" w="12700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66" name="Google Shape;466;p11"/>
              <p:cNvSpPr txBox="1"/>
              <p:nvPr/>
            </p:nvSpPr>
            <p:spPr>
              <a:xfrm>
                <a:off x="3007175" y="-32445"/>
                <a:ext cx="814368" cy="38628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3325" lIns="53325" spcFirstLastPara="1" rIns="53325" wrap="square" tIns="53325">
                <a:noAutofit/>
              </a:bodyPr>
              <a:lstStyle/>
              <a:p>
                <a:pPr indent="0" lvl="0" marL="0" marR="0" rtl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rPr b="0" i="0" lang="de-DE" sz="14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Analyse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67" name="Google Shape;467;p11"/>
              <p:cNvSpPr/>
              <p:nvPr/>
            </p:nvSpPr>
            <p:spPr>
              <a:xfrm>
                <a:off x="3948113" y="183728"/>
                <a:ext cx="856162" cy="428081"/>
              </a:xfrm>
              <a:prstGeom prst="roundRect">
                <a:avLst>
                  <a:gd fmla="val 16667" name="adj"/>
                </a:avLst>
              </a:prstGeom>
              <a:solidFill>
                <a:srgbClr val="B3C6E7"/>
              </a:solidFill>
              <a:ln cap="flat" cmpd="sng" w="12700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68" name="Google Shape;468;p11"/>
              <p:cNvSpPr txBox="1"/>
              <p:nvPr/>
            </p:nvSpPr>
            <p:spPr>
              <a:xfrm>
                <a:off x="3969010" y="204625"/>
                <a:ext cx="814368" cy="38628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3325" lIns="53325" spcFirstLastPara="1" rIns="53325" wrap="square" tIns="53325">
                <a:noAutofit/>
              </a:bodyPr>
              <a:lstStyle/>
              <a:p>
                <a:pPr indent="0" lvl="0" marL="0" marR="0" rtl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rPr b="0" i="0" lang="de-DE" sz="14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Select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69" name="Google Shape;469;p11"/>
              <p:cNvSpPr/>
              <p:nvPr/>
            </p:nvSpPr>
            <p:spPr>
              <a:xfrm>
                <a:off x="4689603" y="659480"/>
                <a:ext cx="856162" cy="790383"/>
              </a:xfrm>
              <a:prstGeom prst="roundRect">
                <a:avLst>
                  <a:gd fmla="val 16667" name="adj"/>
                </a:avLst>
              </a:prstGeom>
              <a:solidFill>
                <a:srgbClr val="B3C6E7"/>
              </a:solidFill>
              <a:ln cap="flat" cmpd="sng" w="12700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70" name="Google Shape;470;p11"/>
              <p:cNvSpPr txBox="1"/>
              <p:nvPr/>
            </p:nvSpPr>
            <p:spPr>
              <a:xfrm>
                <a:off x="4728186" y="698063"/>
                <a:ext cx="778996" cy="71321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3325" lIns="53325" spcFirstLastPara="1" rIns="53325" wrap="square" tIns="53325">
                <a:noAutofit/>
              </a:bodyPr>
              <a:lstStyle/>
              <a:p>
                <a:pPr indent="0" lvl="0" marL="0" marR="0" rtl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rPr b="0" i="0" lang="de-DE" sz="14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Describe Learning Outcome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71" name="Google Shape;471;p11"/>
              <p:cNvSpPr/>
              <p:nvPr/>
            </p:nvSpPr>
            <p:spPr>
              <a:xfrm>
                <a:off x="5040882" y="1766877"/>
                <a:ext cx="856162" cy="428081"/>
              </a:xfrm>
              <a:prstGeom prst="roundRect">
                <a:avLst>
                  <a:gd fmla="val 16667" name="adj"/>
                </a:avLst>
              </a:prstGeom>
              <a:solidFill>
                <a:srgbClr val="B3C6E7"/>
              </a:solidFill>
              <a:ln cap="flat" cmpd="sng" w="12700">
                <a:solidFill>
                  <a:srgbClr val="2F5597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72" name="Google Shape;472;p11"/>
              <p:cNvSpPr txBox="1"/>
              <p:nvPr/>
            </p:nvSpPr>
            <p:spPr>
              <a:xfrm>
                <a:off x="5061779" y="1787774"/>
                <a:ext cx="814368" cy="38628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3325" lIns="53325" spcFirstLastPara="1" rIns="53325" wrap="square" tIns="53325">
                <a:noAutofit/>
              </a:bodyPr>
              <a:lstStyle/>
              <a:p>
                <a:pPr indent="0" lvl="0" marL="0" marR="0" rtl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rPr b="0" i="0" lang="de-DE" sz="14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[Re-] Design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73" name="Google Shape;473;p11"/>
              <p:cNvSpPr/>
              <p:nvPr/>
            </p:nvSpPr>
            <p:spPr>
              <a:xfrm>
                <a:off x="4921476" y="2750274"/>
                <a:ext cx="856162" cy="428081"/>
              </a:xfrm>
              <a:prstGeom prst="roundRect">
                <a:avLst>
                  <a:gd fmla="val 16667" name="adj"/>
                </a:avLst>
              </a:prstGeom>
              <a:solidFill>
                <a:srgbClr val="B3C6E7"/>
              </a:solidFill>
              <a:ln cap="flat" cmpd="sng" w="12700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74" name="Google Shape;474;p11"/>
              <p:cNvSpPr txBox="1"/>
              <p:nvPr/>
            </p:nvSpPr>
            <p:spPr>
              <a:xfrm>
                <a:off x="4942373" y="2771171"/>
                <a:ext cx="814368" cy="38628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3325" lIns="53325" spcFirstLastPara="1" rIns="53325" wrap="square" tIns="53325">
                <a:noAutofit/>
              </a:bodyPr>
              <a:lstStyle/>
              <a:p>
                <a:pPr indent="0" lvl="0" marL="0" marR="0" rtl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rPr b="0" i="0" lang="de-DE" sz="14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Arrange</a:t>
                </a:r>
                <a:endParaRPr b="0" i="0" sz="14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75" name="Google Shape;475;p11"/>
              <p:cNvSpPr/>
              <p:nvPr/>
            </p:nvSpPr>
            <p:spPr>
              <a:xfrm>
                <a:off x="4358739" y="3565539"/>
                <a:ext cx="856162" cy="428081"/>
              </a:xfrm>
              <a:prstGeom prst="roundRect">
                <a:avLst>
                  <a:gd fmla="val 16667" name="adj"/>
                </a:avLst>
              </a:prstGeom>
              <a:solidFill>
                <a:srgbClr val="B3C6E7"/>
              </a:solidFill>
              <a:ln cap="flat" cmpd="sng" w="12700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76" name="Google Shape;476;p11"/>
              <p:cNvSpPr txBox="1"/>
              <p:nvPr/>
            </p:nvSpPr>
            <p:spPr>
              <a:xfrm>
                <a:off x="4379636" y="3586436"/>
                <a:ext cx="814368" cy="38628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3325" lIns="53325" spcFirstLastPara="1" rIns="53325" wrap="square" tIns="53325">
                <a:noAutofit/>
              </a:bodyPr>
              <a:lstStyle/>
              <a:p>
                <a:pPr indent="0" lvl="0" marL="0" marR="0" rtl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rPr b="0" i="0" lang="de-DE" sz="14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Create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77" name="Google Shape;477;p11"/>
              <p:cNvSpPr/>
              <p:nvPr/>
            </p:nvSpPr>
            <p:spPr>
              <a:xfrm>
                <a:off x="3481588" y="4025903"/>
                <a:ext cx="856162" cy="428081"/>
              </a:xfrm>
              <a:prstGeom prst="roundRect">
                <a:avLst>
                  <a:gd fmla="val 16667" name="adj"/>
                </a:avLst>
              </a:prstGeom>
              <a:solidFill>
                <a:srgbClr val="B3C6E7"/>
              </a:solidFill>
              <a:ln cap="flat" cmpd="sng" w="12700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78" name="Google Shape;478;p11"/>
              <p:cNvSpPr txBox="1"/>
              <p:nvPr/>
            </p:nvSpPr>
            <p:spPr>
              <a:xfrm>
                <a:off x="3502485" y="4046800"/>
                <a:ext cx="814368" cy="38628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3325" lIns="53325" spcFirstLastPara="1" rIns="53325" wrap="square" tIns="53325">
                <a:noAutofit/>
              </a:bodyPr>
              <a:lstStyle/>
              <a:p>
                <a:pPr indent="0" lvl="0" marL="0" marR="0" rtl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rPr b="0" i="0" lang="de-DE" sz="14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Combine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79" name="Google Shape;479;p11"/>
              <p:cNvSpPr/>
              <p:nvPr/>
            </p:nvSpPr>
            <p:spPr>
              <a:xfrm>
                <a:off x="2070475" y="3859887"/>
                <a:ext cx="1165605" cy="653414"/>
              </a:xfrm>
              <a:prstGeom prst="roundRect">
                <a:avLst>
                  <a:gd fmla="val 16667" name="adj"/>
                </a:avLst>
              </a:prstGeom>
              <a:solidFill>
                <a:srgbClr val="2F5597"/>
              </a:solidFill>
              <a:ln cap="flat" cmpd="sng" w="12700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80" name="Google Shape;480;p11"/>
              <p:cNvSpPr txBox="1"/>
              <p:nvPr/>
            </p:nvSpPr>
            <p:spPr>
              <a:xfrm>
                <a:off x="2102372" y="3891784"/>
                <a:ext cx="1101811" cy="5896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3325" lIns="53325" spcFirstLastPara="1" rIns="53325" wrap="square" tIns="53325">
                <a:noAutofit/>
              </a:bodyPr>
              <a:lstStyle/>
              <a:p>
                <a:pPr indent="0" lvl="0" marL="0" marR="0" rtl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rPr b="0" i="0" lang="de-DE" sz="14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Describe  Assessment</a:t>
                </a:r>
                <a:endParaRPr b="0" i="0" sz="14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1" name="Google Shape;481;p11"/>
              <p:cNvSpPr/>
              <p:nvPr/>
            </p:nvSpPr>
            <p:spPr>
              <a:xfrm>
                <a:off x="1293191" y="3339524"/>
                <a:ext cx="856162" cy="428081"/>
              </a:xfrm>
              <a:prstGeom prst="roundRect">
                <a:avLst>
                  <a:gd fmla="val 16667" name="adj"/>
                </a:avLst>
              </a:prstGeom>
              <a:noFill/>
              <a:ln cap="flat" cmpd="sng" w="12700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82" name="Google Shape;482;p11"/>
              <p:cNvSpPr txBox="1"/>
              <p:nvPr/>
            </p:nvSpPr>
            <p:spPr>
              <a:xfrm>
                <a:off x="1314088" y="3360421"/>
                <a:ext cx="814368" cy="38628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3325" lIns="53325" spcFirstLastPara="1" rIns="53325" wrap="square" tIns="53325">
                <a:noAutofit/>
              </a:bodyPr>
              <a:lstStyle/>
              <a:p>
                <a:pPr indent="0" lvl="0" marL="0" marR="0" rtl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rPr b="0" i="0" lang="de-DE" sz="1400" u="none" cap="none" strike="noStrike">
                    <a:solidFill>
                      <a:srgbClr val="2F5597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Pilot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83" name="Google Shape;483;p11"/>
              <p:cNvSpPr/>
              <p:nvPr/>
            </p:nvSpPr>
            <p:spPr>
              <a:xfrm>
                <a:off x="789793" y="2448995"/>
                <a:ext cx="1212488" cy="693898"/>
              </a:xfrm>
              <a:prstGeom prst="roundRect">
                <a:avLst>
                  <a:gd fmla="val 16667" name="adj"/>
                </a:avLst>
              </a:prstGeom>
              <a:noFill/>
              <a:ln cap="flat" cmpd="sng" w="12700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84" name="Google Shape;484;p11"/>
              <p:cNvSpPr txBox="1"/>
              <p:nvPr/>
            </p:nvSpPr>
            <p:spPr>
              <a:xfrm>
                <a:off x="823666" y="2482868"/>
                <a:ext cx="1144742" cy="62615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3325" lIns="53325" spcFirstLastPara="1" rIns="53325" wrap="square" tIns="53325">
                <a:noAutofit/>
              </a:bodyPr>
              <a:lstStyle/>
              <a:p>
                <a:pPr indent="0" lvl="0" marL="0" marR="0" rtl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rPr b="0" i="0" lang="de-DE" sz="1400" u="none" cap="none" strike="noStrike">
                    <a:solidFill>
                      <a:srgbClr val="2F5597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Collect Feedback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85" name="Google Shape;485;p11"/>
              <p:cNvSpPr/>
              <p:nvPr/>
            </p:nvSpPr>
            <p:spPr>
              <a:xfrm>
                <a:off x="896048" y="1650203"/>
                <a:ext cx="856162" cy="428081"/>
              </a:xfrm>
              <a:prstGeom prst="roundRect">
                <a:avLst>
                  <a:gd fmla="val 16667" name="adj"/>
                </a:avLst>
              </a:prstGeom>
              <a:noFill/>
              <a:ln cap="flat" cmpd="sng" w="12700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86" name="Google Shape;486;p11"/>
              <p:cNvSpPr txBox="1"/>
              <p:nvPr/>
            </p:nvSpPr>
            <p:spPr>
              <a:xfrm>
                <a:off x="916945" y="1671100"/>
                <a:ext cx="814368" cy="38628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3325" lIns="53325" spcFirstLastPara="1" rIns="53325" wrap="square" tIns="53325">
                <a:noAutofit/>
              </a:bodyPr>
              <a:lstStyle/>
              <a:p>
                <a:pPr indent="0" lvl="0" marL="0" marR="0" rtl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rPr b="0" i="0" lang="de-DE" sz="1400" u="none" cap="none" strike="noStrike">
                    <a:solidFill>
                      <a:srgbClr val="2F5597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[Iterate]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87" name="Google Shape;487;p11"/>
              <p:cNvSpPr/>
              <p:nvPr/>
            </p:nvSpPr>
            <p:spPr>
              <a:xfrm>
                <a:off x="1282954" y="840631"/>
                <a:ext cx="856162" cy="428081"/>
              </a:xfrm>
              <a:prstGeom prst="roundRect">
                <a:avLst>
                  <a:gd fmla="val 16667" name="adj"/>
                </a:avLst>
              </a:prstGeom>
              <a:noFill/>
              <a:ln cap="flat" cmpd="sng" w="12700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88" name="Google Shape;488;p11"/>
              <p:cNvSpPr txBox="1"/>
              <p:nvPr/>
            </p:nvSpPr>
            <p:spPr>
              <a:xfrm>
                <a:off x="1303851" y="861528"/>
                <a:ext cx="814368" cy="38628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3325" lIns="53325" spcFirstLastPara="1" rIns="53325" wrap="square" tIns="53325">
                <a:noAutofit/>
              </a:bodyPr>
              <a:lstStyle/>
              <a:p>
                <a:pPr indent="0" lvl="0" marL="0" marR="0" rtl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rPr b="0" i="0" lang="de-DE" sz="1400" u="none" cap="none" strike="noStrike">
                    <a:solidFill>
                      <a:srgbClr val="2F5597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Celebrate</a:t>
                </a:r>
                <a:endParaRPr b="0" i="0" sz="1400" u="none" cap="none" strike="noStrike">
                  <a:solidFill>
                    <a:srgbClr val="2F5597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9" name="Google Shape;489;p11"/>
              <p:cNvSpPr/>
              <p:nvPr/>
            </p:nvSpPr>
            <p:spPr>
              <a:xfrm>
                <a:off x="2024444" y="183728"/>
                <a:ext cx="856162" cy="428081"/>
              </a:xfrm>
              <a:prstGeom prst="roundRect">
                <a:avLst>
                  <a:gd fmla="val 16667" name="adj"/>
                </a:avLst>
              </a:prstGeom>
              <a:noFill/>
              <a:ln cap="flat" cmpd="sng" w="12700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90" name="Google Shape;490;p11"/>
              <p:cNvSpPr txBox="1"/>
              <p:nvPr/>
            </p:nvSpPr>
            <p:spPr>
              <a:xfrm>
                <a:off x="2045341" y="204625"/>
                <a:ext cx="814368" cy="38628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3325" lIns="53325" spcFirstLastPara="1" rIns="53325" wrap="square" tIns="53325">
                <a:noAutofit/>
              </a:bodyPr>
              <a:lstStyle/>
              <a:p>
                <a:pPr indent="0" lvl="0" marL="0" marR="0" rtl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rPr b="0" i="0" lang="de-DE" sz="1400" u="none" cap="none" strike="noStrike">
                    <a:solidFill>
                      <a:srgbClr val="2F5597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Complete Data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491" name="Google Shape;491;p11"/>
            <p:cNvSpPr/>
            <p:nvPr/>
          </p:nvSpPr>
          <p:spPr>
            <a:xfrm rot="867233">
              <a:off x="1308326" y="3425806"/>
              <a:ext cx="1805145" cy="304119"/>
            </a:xfrm>
            <a:prstGeom prst="rightArrow">
              <a:avLst>
                <a:gd fmla="val 50000" name="adj1"/>
                <a:gd fmla="val 50000" name="adj2"/>
              </a:avLst>
            </a:prstGeom>
            <a:solidFill>
              <a:srgbClr val="D8E2F3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92" name="Google Shape;492;p11"/>
            <p:cNvSpPr/>
            <p:nvPr/>
          </p:nvSpPr>
          <p:spPr>
            <a:xfrm>
              <a:off x="3239311" y="544749"/>
              <a:ext cx="2856689" cy="5535038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93" name="Google Shape;493;p11"/>
          <p:cNvSpPr txBox="1"/>
          <p:nvPr>
            <p:ph type="title"/>
          </p:nvPr>
        </p:nvSpPr>
        <p:spPr>
          <a:xfrm>
            <a:off x="5846323" y="5620724"/>
            <a:ext cx="60157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F5597"/>
              </a:buClr>
              <a:buSzPct val="100000"/>
              <a:buFont typeface="Arial"/>
              <a:buNone/>
            </a:pPr>
            <a:r>
              <a:rPr lang="de-DE"/>
              <a:t>8. Describe Assessment</a:t>
            </a:r>
            <a:endParaRPr/>
          </a:p>
        </p:txBody>
      </p:sp>
      <p:sp>
        <p:nvSpPr>
          <p:cNvPr id="494" name="Google Shape;494;p11"/>
          <p:cNvSpPr txBox="1"/>
          <p:nvPr>
            <p:ph idx="10" type="dt"/>
          </p:nvPr>
        </p:nvSpPr>
        <p:spPr>
          <a:xfrm>
            <a:off x="351639" y="6356348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de-DE"/>
              <a:t>17.03.2023</a:t>
            </a:r>
            <a:endParaRPr/>
          </a:p>
        </p:txBody>
      </p:sp>
      <p:sp>
        <p:nvSpPr>
          <p:cNvPr id="495" name="Google Shape;495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de-DE"/>
              <a:t>Ursula Göz, DHBW Heilbronn</a:t>
            </a:r>
            <a:endParaRPr/>
          </a:p>
        </p:txBody>
      </p:sp>
      <p:sp>
        <p:nvSpPr>
          <p:cNvPr id="496" name="Google Shape;496;p11"/>
          <p:cNvSpPr txBox="1"/>
          <p:nvPr>
            <p:ph idx="12" type="sldNum"/>
          </p:nvPr>
        </p:nvSpPr>
        <p:spPr>
          <a:xfrm>
            <a:off x="9118833" y="6356349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de-DE"/>
              <a:t>‹#›</a:t>
            </a:fld>
            <a:endParaRPr/>
          </a:p>
        </p:txBody>
      </p:sp>
      <p:sp>
        <p:nvSpPr>
          <p:cNvPr id="497" name="Google Shape;497;p11"/>
          <p:cNvSpPr txBox="1"/>
          <p:nvPr/>
        </p:nvSpPr>
        <p:spPr>
          <a:xfrm>
            <a:off x="3904754" y="3093584"/>
            <a:ext cx="6291151" cy="1727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2F5496"/>
              </a:buClr>
              <a:buSzPts val="1600"/>
              <a:buFont typeface="Arial"/>
              <a:buNone/>
            </a:pPr>
            <a:r>
              <a:rPr b="1" i="0" lang="de-DE" sz="1600" u="none" cap="none" strike="noStrike">
                <a:solidFill>
                  <a:srgbClr val="2F5496"/>
                </a:solidFill>
                <a:latin typeface="Arial"/>
                <a:ea typeface="Arial"/>
                <a:cs typeface="Arial"/>
                <a:sym typeface="Arial"/>
              </a:rPr>
              <a:t>Describe</a:t>
            </a:r>
            <a:r>
              <a:rPr b="0" i="0" lang="de-DE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de-DE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assessment </a:t>
            </a:r>
            <a:r>
              <a:rPr b="0" i="0" lang="de-DE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topic, requirements, type/format and method, supervision and identity verification, as well as grading criteria according to the ECCOE Model of Digital Credentials, </a:t>
            </a:r>
            <a:br>
              <a:rPr b="0" i="0" lang="de-DE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0" i="0" lang="de-DE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de-DE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See template ANNEX II.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0" i="0" lang="de-DE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8" name="Google Shape;498;p11"/>
          <p:cNvSpPr txBox="1"/>
          <p:nvPr/>
        </p:nvSpPr>
        <p:spPr>
          <a:xfrm>
            <a:off x="3904754" y="2696516"/>
            <a:ext cx="5744361" cy="4025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0" i="0" lang="de-DE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STEP 8  </a:t>
            </a:r>
            <a:endParaRPr b="0" i="0" sz="2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Geöffnetes Buch" id="499" name="Google Shape;499;p1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904754" y="1303506"/>
            <a:ext cx="1393010" cy="139301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reative Commons licencija" id="500" name="Google Shape;500;p1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0" y="6148613"/>
            <a:ext cx="838200" cy="295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04" name="Shape 5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5" name="Google Shape;505;p12"/>
          <p:cNvGrpSpPr/>
          <p:nvPr/>
        </p:nvGrpSpPr>
        <p:grpSpPr>
          <a:xfrm>
            <a:off x="499650" y="136525"/>
            <a:ext cx="5980170" cy="5535038"/>
            <a:chOff x="115830" y="544749"/>
            <a:chExt cx="5980170" cy="5535038"/>
          </a:xfrm>
        </p:grpSpPr>
        <p:grpSp>
          <p:nvGrpSpPr>
            <p:cNvPr id="506" name="Google Shape;506;p12"/>
            <p:cNvGrpSpPr/>
            <p:nvPr/>
          </p:nvGrpSpPr>
          <p:grpSpPr>
            <a:xfrm>
              <a:off x="115830" y="1133444"/>
              <a:ext cx="5107251" cy="4853431"/>
              <a:chOff x="789793" y="-156533"/>
              <a:chExt cx="5107251" cy="4853431"/>
            </a:xfrm>
          </p:grpSpPr>
          <p:sp>
            <p:nvSpPr>
              <p:cNvPr id="507" name="Google Shape;507;p12"/>
              <p:cNvSpPr/>
              <p:nvPr/>
            </p:nvSpPr>
            <p:spPr>
              <a:xfrm>
                <a:off x="987644" y="-156533"/>
                <a:ext cx="4853431" cy="4853431"/>
              </a:xfrm>
              <a:custGeom>
                <a:rect b="b" l="l" r="r" t="t"/>
                <a:pathLst>
                  <a:path extrusionOk="0" h="120000" w="120000">
                    <a:moveTo>
                      <a:pt x="66791" y="3992"/>
                    </a:moveTo>
                    <a:lnTo>
                      <a:pt x="66791" y="3992"/>
                    </a:lnTo>
                    <a:cubicBezTo>
                      <a:pt x="95391" y="7460"/>
                      <a:pt x="116783" y="31918"/>
                      <a:pt x="116413" y="60725"/>
                    </a:cubicBezTo>
                    <a:cubicBezTo>
                      <a:pt x="116043" y="89531"/>
                      <a:pt x="94029" y="113432"/>
                      <a:pt x="65350" y="116164"/>
                    </a:cubicBezTo>
                    <a:cubicBezTo>
                      <a:pt x="36671" y="118896"/>
                      <a:pt x="10540" y="99581"/>
                      <a:pt x="4738" y="71363"/>
                    </a:cubicBezTo>
                    <a:cubicBezTo>
                      <a:pt x="-1064" y="43144"/>
                      <a:pt x="15326" y="15087"/>
                      <a:pt x="42757" y="6282"/>
                    </a:cubicBezTo>
                    <a:lnTo>
                      <a:pt x="41978" y="2800"/>
                    </a:lnTo>
                    <a:lnTo>
                      <a:pt x="48409" y="8189"/>
                    </a:lnTo>
                    <a:lnTo>
                      <a:pt x="44994" y="16284"/>
                    </a:lnTo>
                    <a:lnTo>
                      <a:pt x="44216" y="12804"/>
                    </a:lnTo>
                    <a:lnTo>
                      <a:pt x="44216" y="12804"/>
                    </a:lnTo>
                    <a:cubicBezTo>
                      <a:pt x="20171" y="20846"/>
                      <a:pt x="6016" y="45679"/>
                      <a:pt x="11348" y="70466"/>
                    </a:cubicBezTo>
                    <a:cubicBezTo>
                      <a:pt x="16680" y="95253"/>
                      <a:pt x="39795" y="112069"/>
                      <a:pt x="65020" y="109511"/>
                    </a:cubicBezTo>
                    <a:cubicBezTo>
                      <a:pt x="90245" y="106954"/>
                      <a:pt x="109514" y="85841"/>
                      <a:pt x="109763" y="60488"/>
                    </a:cubicBezTo>
                    <a:cubicBezTo>
                      <a:pt x="110012" y="35135"/>
                      <a:pt x="91160" y="13648"/>
                      <a:pt x="65990" y="10597"/>
                    </a:cubicBezTo>
                    <a:close/>
                  </a:path>
                </a:pathLst>
              </a:custGeom>
              <a:solidFill>
                <a:srgbClr val="CCD3EA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08" name="Google Shape;508;p12"/>
              <p:cNvSpPr/>
              <p:nvPr/>
            </p:nvSpPr>
            <p:spPr>
              <a:xfrm>
                <a:off x="2986278" y="-53342"/>
                <a:ext cx="856162" cy="428081"/>
              </a:xfrm>
              <a:prstGeom prst="roundRect">
                <a:avLst>
                  <a:gd fmla="val 16667" name="adj"/>
                </a:avLst>
              </a:prstGeom>
              <a:solidFill>
                <a:srgbClr val="B3C6E7"/>
              </a:solidFill>
              <a:ln cap="flat" cmpd="sng" w="12700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09" name="Google Shape;509;p12"/>
              <p:cNvSpPr txBox="1"/>
              <p:nvPr/>
            </p:nvSpPr>
            <p:spPr>
              <a:xfrm>
                <a:off x="3007175" y="-32445"/>
                <a:ext cx="814368" cy="38628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3325" lIns="53325" spcFirstLastPara="1" rIns="53325" wrap="square" tIns="53325">
                <a:noAutofit/>
              </a:bodyPr>
              <a:lstStyle/>
              <a:p>
                <a:pPr indent="0" lvl="0" marL="0" marR="0" rtl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rPr b="0" i="0" lang="de-DE" sz="14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Analyse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10" name="Google Shape;510;p12"/>
              <p:cNvSpPr/>
              <p:nvPr/>
            </p:nvSpPr>
            <p:spPr>
              <a:xfrm>
                <a:off x="3948113" y="183728"/>
                <a:ext cx="856162" cy="428081"/>
              </a:xfrm>
              <a:prstGeom prst="roundRect">
                <a:avLst>
                  <a:gd fmla="val 16667" name="adj"/>
                </a:avLst>
              </a:prstGeom>
              <a:solidFill>
                <a:srgbClr val="B3C6E7"/>
              </a:solidFill>
              <a:ln cap="flat" cmpd="sng" w="12700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11" name="Google Shape;511;p12"/>
              <p:cNvSpPr txBox="1"/>
              <p:nvPr/>
            </p:nvSpPr>
            <p:spPr>
              <a:xfrm>
                <a:off x="3969010" y="204625"/>
                <a:ext cx="814368" cy="38628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3325" lIns="53325" spcFirstLastPara="1" rIns="53325" wrap="square" tIns="53325">
                <a:noAutofit/>
              </a:bodyPr>
              <a:lstStyle/>
              <a:p>
                <a:pPr indent="0" lvl="0" marL="0" marR="0" rtl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rPr b="0" i="0" lang="de-DE" sz="14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Select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12" name="Google Shape;512;p12"/>
              <p:cNvSpPr/>
              <p:nvPr/>
            </p:nvSpPr>
            <p:spPr>
              <a:xfrm>
                <a:off x="4689603" y="659480"/>
                <a:ext cx="856162" cy="790383"/>
              </a:xfrm>
              <a:prstGeom prst="roundRect">
                <a:avLst>
                  <a:gd fmla="val 16667" name="adj"/>
                </a:avLst>
              </a:prstGeom>
              <a:solidFill>
                <a:srgbClr val="B3C6E7"/>
              </a:solidFill>
              <a:ln cap="flat" cmpd="sng" w="12700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13" name="Google Shape;513;p12"/>
              <p:cNvSpPr txBox="1"/>
              <p:nvPr/>
            </p:nvSpPr>
            <p:spPr>
              <a:xfrm>
                <a:off x="4728186" y="698063"/>
                <a:ext cx="778996" cy="71321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3325" lIns="53325" spcFirstLastPara="1" rIns="53325" wrap="square" tIns="53325">
                <a:noAutofit/>
              </a:bodyPr>
              <a:lstStyle/>
              <a:p>
                <a:pPr indent="0" lvl="0" marL="0" marR="0" rtl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rPr b="0" i="0" lang="de-DE" sz="14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Describe Learning Outcome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14" name="Google Shape;514;p12"/>
              <p:cNvSpPr/>
              <p:nvPr/>
            </p:nvSpPr>
            <p:spPr>
              <a:xfrm>
                <a:off x="5040882" y="1766877"/>
                <a:ext cx="856162" cy="428081"/>
              </a:xfrm>
              <a:prstGeom prst="roundRect">
                <a:avLst>
                  <a:gd fmla="val 16667" name="adj"/>
                </a:avLst>
              </a:prstGeom>
              <a:solidFill>
                <a:srgbClr val="B3C6E7"/>
              </a:solidFill>
              <a:ln cap="flat" cmpd="sng" w="12700">
                <a:solidFill>
                  <a:srgbClr val="2F5597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15" name="Google Shape;515;p12"/>
              <p:cNvSpPr txBox="1"/>
              <p:nvPr/>
            </p:nvSpPr>
            <p:spPr>
              <a:xfrm>
                <a:off x="5061779" y="1787774"/>
                <a:ext cx="814368" cy="38628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3325" lIns="53325" spcFirstLastPara="1" rIns="53325" wrap="square" tIns="53325">
                <a:noAutofit/>
              </a:bodyPr>
              <a:lstStyle/>
              <a:p>
                <a:pPr indent="0" lvl="0" marL="0" marR="0" rtl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rPr b="0" i="0" lang="de-DE" sz="14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[Re-] Design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16" name="Google Shape;516;p12"/>
              <p:cNvSpPr/>
              <p:nvPr/>
            </p:nvSpPr>
            <p:spPr>
              <a:xfrm>
                <a:off x="4921476" y="2750274"/>
                <a:ext cx="856162" cy="428081"/>
              </a:xfrm>
              <a:prstGeom prst="roundRect">
                <a:avLst>
                  <a:gd fmla="val 16667" name="adj"/>
                </a:avLst>
              </a:prstGeom>
              <a:solidFill>
                <a:srgbClr val="B3C6E7"/>
              </a:solidFill>
              <a:ln cap="flat" cmpd="sng" w="12700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17" name="Google Shape;517;p12"/>
              <p:cNvSpPr txBox="1"/>
              <p:nvPr/>
            </p:nvSpPr>
            <p:spPr>
              <a:xfrm>
                <a:off x="4942373" y="2771171"/>
                <a:ext cx="814368" cy="38628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3325" lIns="53325" spcFirstLastPara="1" rIns="53325" wrap="square" tIns="53325">
                <a:noAutofit/>
              </a:bodyPr>
              <a:lstStyle/>
              <a:p>
                <a:pPr indent="0" lvl="0" marL="0" marR="0" rtl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rPr b="0" i="0" lang="de-DE" sz="14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Arrange</a:t>
                </a:r>
                <a:endParaRPr b="0" i="0" sz="14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18" name="Google Shape;518;p12"/>
              <p:cNvSpPr/>
              <p:nvPr/>
            </p:nvSpPr>
            <p:spPr>
              <a:xfrm>
                <a:off x="4358739" y="3565539"/>
                <a:ext cx="856162" cy="428081"/>
              </a:xfrm>
              <a:prstGeom prst="roundRect">
                <a:avLst>
                  <a:gd fmla="val 16667" name="adj"/>
                </a:avLst>
              </a:prstGeom>
              <a:solidFill>
                <a:srgbClr val="B3C6E7"/>
              </a:solidFill>
              <a:ln cap="flat" cmpd="sng" w="12700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19" name="Google Shape;519;p12"/>
              <p:cNvSpPr txBox="1"/>
              <p:nvPr/>
            </p:nvSpPr>
            <p:spPr>
              <a:xfrm>
                <a:off x="4379636" y="3586436"/>
                <a:ext cx="814368" cy="38628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3325" lIns="53325" spcFirstLastPara="1" rIns="53325" wrap="square" tIns="53325">
                <a:noAutofit/>
              </a:bodyPr>
              <a:lstStyle/>
              <a:p>
                <a:pPr indent="0" lvl="0" marL="0" marR="0" rtl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rPr b="0" i="0" lang="de-DE" sz="14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Create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20" name="Google Shape;520;p12"/>
              <p:cNvSpPr/>
              <p:nvPr/>
            </p:nvSpPr>
            <p:spPr>
              <a:xfrm>
                <a:off x="3481588" y="4025903"/>
                <a:ext cx="856162" cy="428081"/>
              </a:xfrm>
              <a:prstGeom prst="roundRect">
                <a:avLst>
                  <a:gd fmla="val 16667" name="adj"/>
                </a:avLst>
              </a:prstGeom>
              <a:solidFill>
                <a:srgbClr val="B3C6E7"/>
              </a:solidFill>
              <a:ln cap="flat" cmpd="sng" w="12700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21" name="Google Shape;521;p12"/>
              <p:cNvSpPr txBox="1"/>
              <p:nvPr/>
            </p:nvSpPr>
            <p:spPr>
              <a:xfrm>
                <a:off x="3502485" y="4046800"/>
                <a:ext cx="814368" cy="38628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3325" lIns="53325" spcFirstLastPara="1" rIns="53325" wrap="square" tIns="53325">
                <a:noAutofit/>
              </a:bodyPr>
              <a:lstStyle/>
              <a:p>
                <a:pPr indent="0" lvl="0" marL="0" marR="0" rtl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rPr b="0" i="0" lang="de-DE" sz="14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Combine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22" name="Google Shape;522;p12"/>
              <p:cNvSpPr/>
              <p:nvPr/>
            </p:nvSpPr>
            <p:spPr>
              <a:xfrm>
                <a:off x="2070475" y="3859887"/>
                <a:ext cx="1165605" cy="653414"/>
              </a:xfrm>
              <a:prstGeom prst="roundRect">
                <a:avLst>
                  <a:gd fmla="val 16667" name="adj"/>
                </a:avLst>
              </a:prstGeom>
              <a:solidFill>
                <a:srgbClr val="8DA9DB"/>
              </a:solidFill>
              <a:ln cap="flat" cmpd="sng" w="12700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23" name="Google Shape;523;p12"/>
              <p:cNvSpPr txBox="1"/>
              <p:nvPr/>
            </p:nvSpPr>
            <p:spPr>
              <a:xfrm>
                <a:off x="2102372" y="3891784"/>
                <a:ext cx="1101811" cy="5896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3325" lIns="53325" spcFirstLastPara="1" rIns="53325" wrap="square" tIns="53325">
                <a:noAutofit/>
              </a:bodyPr>
              <a:lstStyle/>
              <a:p>
                <a:pPr indent="0" lvl="0" marL="0" marR="0" rtl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rPr b="0" i="0" lang="de-DE" sz="14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Describe  Assessment</a:t>
                </a:r>
                <a:endParaRPr b="0" i="0" sz="14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24" name="Google Shape;524;p12"/>
              <p:cNvSpPr/>
              <p:nvPr/>
            </p:nvSpPr>
            <p:spPr>
              <a:xfrm>
                <a:off x="1293191" y="3339524"/>
                <a:ext cx="856162" cy="428081"/>
              </a:xfrm>
              <a:prstGeom prst="roundRect">
                <a:avLst>
                  <a:gd fmla="val 16667" name="adj"/>
                </a:avLst>
              </a:prstGeom>
              <a:solidFill>
                <a:srgbClr val="2F5496"/>
              </a:solidFill>
              <a:ln cap="flat" cmpd="sng" w="12700">
                <a:solidFill>
                  <a:schemeClr val="accent2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25" name="Google Shape;525;p12"/>
              <p:cNvSpPr txBox="1"/>
              <p:nvPr/>
            </p:nvSpPr>
            <p:spPr>
              <a:xfrm>
                <a:off x="1314088" y="3360421"/>
                <a:ext cx="814368" cy="38628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3325" lIns="53325" spcFirstLastPara="1" rIns="53325" wrap="square" tIns="53325">
                <a:noAutofit/>
              </a:bodyPr>
              <a:lstStyle/>
              <a:p>
                <a:pPr indent="0" lvl="0" marL="0" marR="0" rtl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rPr b="0" i="0" lang="de-DE" sz="14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Pilot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26" name="Google Shape;526;p12"/>
              <p:cNvSpPr/>
              <p:nvPr/>
            </p:nvSpPr>
            <p:spPr>
              <a:xfrm>
                <a:off x="789793" y="2448995"/>
                <a:ext cx="1212488" cy="693898"/>
              </a:xfrm>
              <a:prstGeom prst="roundRect">
                <a:avLst>
                  <a:gd fmla="val 16667" name="adj"/>
                </a:avLst>
              </a:prstGeom>
              <a:noFill/>
              <a:ln cap="flat" cmpd="sng" w="12700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27" name="Google Shape;527;p12"/>
              <p:cNvSpPr txBox="1"/>
              <p:nvPr/>
            </p:nvSpPr>
            <p:spPr>
              <a:xfrm>
                <a:off x="823666" y="2482868"/>
                <a:ext cx="1144742" cy="62615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3325" lIns="53325" spcFirstLastPara="1" rIns="53325" wrap="square" tIns="53325">
                <a:noAutofit/>
              </a:bodyPr>
              <a:lstStyle/>
              <a:p>
                <a:pPr indent="0" lvl="0" marL="0" marR="0" rtl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rPr b="0" i="0" lang="de-DE" sz="1400" u="none" cap="none" strike="noStrike">
                    <a:solidFill>
                      <a:srgbClr val="2F5597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Collect Feedback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28" name="Google Shape;528;p12"/>
              <p:cNvSpPr/>
              <p:nvPr/>
            </p:nvSpPr>
            <p:spPr>
              <a:xfrm>
                <a:off x="896048" y="1650203"/>
                <a:ext cx="856162" cy="428081"/>
              </a:xfrm>
              <a:prstGeom prst="roundRect">
                <a:avLst>
                  <a:gd fmla="val 16667" name="adj"/>
                </a:avLst>
              </a:prstGeom>
              <a:noFill/>
              <a:ln cap="flat" cmpd="sng" w="12700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29" name="Google Shape;529;p12"/>
              <p:cNvSpPr txBox="1"/>
              <p:nvPr/>
            </p:nvSpPr>
            <p:spPr>
              <a:xfrm>
                <a:off x="916945" y="1671100"/>
                <a:ext cx="814368" cy="38628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3325" lIns="53325" spcFirstLastPara="1" rIns="53325" wrap="square" tIns="53325">
                <a:noAutofit/>
              </a:bodyPr>
              <a:lstStyle/>
              <a:p>
                <a:pPr indent="0" lvl="0" marL="0" marR="0" rtl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rPr b="0" i="0" lang="de-DE" sz="1400" u="none" cap="none" strike="noStrike">
                    <a:solidFill>
                      <a:srgbClr val="2F5597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[Iterate]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30" name="Google Shape;530;p12"/>
              <p:cNvSpPr/>
              <p:nvPr/>
            </p:nvSpPr>
            <p:spPr>
              <a:xfrm>
                <a:off x="1282954" y="840631"/>
                <a:ext cx="856162" cy="428081"/>
              </a:xfrm>
              <a:prstGeom prst="roundRect">
                <a:avLst>
                  <a:gd fmla="val 16667" name="adj"/>
                </a:avLst>
              </a:prstGeom>
              <a:noFill/>
              <a:ln cap="flat" cmpd="sng" w="12700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31" name="Google Shape;531;p12"/>
              <p:cNvSpPr txBox="1"/>
              <p:nvPr/>
            </p:nvSpPr>
            <p:spPr>
              <a:xfrm>
                <a:off x="1303851" y="861528"/>
                <a:ext cx="814368" cy="38628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3325" lIns="53325" spcFirstLastPara="1" rIns="53325" wrap="square" tIns="53325">
                <a:noAutofit/>
              </a:bodyPr>
              <a:lstStyle/>
              <a:p>
                <a:pPr indent="0" lvl="0" marL="0" marR="0" rtl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rPr b="0" i="0" lang="de-DE" sz="1400" u="none" cap="none" strike="noStrike">
                    <a:solidFill>
                      <a:srgbClr val="2F5597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Celebrate</a:t>
                </a:r>
                <a:endParaRPr b="0" i="0" sz="1400" u="none" cap="none" strike="noStrike">
                  <a:solidFill>
                    <a:srgbClr val="2F5597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32" name="Google Shape;532;p12"/>
              <p:cNvSpPr/>
              <p:nvPr/>
            </p:nvSpPr>
            <p:spPr>
              <a:xfrm>
                <a:off x="2024444" y="183728"/>
                <a:ext cx="856162" cy="428081"/>
              </a:xfrm>
              <a:prstGeom prst="roundRect">
                <a:avLst>
                  <a:gd fmla="val 16667" name="adj"/>
                </a:avLst>
              </a:prstGeom>
              <a:noFill/>
              <a:ln cap="flat" cmpd="sng" w="12700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33" name="Google Shape;533;p12"/>
              <p:cNvSpPr txBox="1"/>
              <p:nvPr/>
            </p:nvSpPr>
            <p:spPr>
              <a:xfrm>
                <a:off x="2045341" y="204625"/>
                <a:ext cx="814368" cy="38628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3325" lIns="53325" spcFirstLastPara="1" rIns="53325" wrap="square" tIns="53325">
                <a:noAutofit/>
              </a:bodyPr>
              <a:lstStyle/>
              <a:p>
                <a:pPr indent="0" lvl="0" marL="0" marR="0" rtl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rPr b="0" i="0" lang="de-DE" sz="1400" u="none" cap="none" strike="noStrike">
                    <a:solidFill>
                      <a:srgbClr val="2F5597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Complete Data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534" name="Google Shape;534;p12"/>
            <p:cNvSpPr/>
            <p:nvPr/>
          </p:nvSpPr>
          <p:spPr>
            <a:xfrm rot="867233">
              <a:off x="1308326" y="3425806"/>
              <a:ext cx="1805145" cy="304119"/>
            </a:xfrm>
            <a:prstGeom prst="rightArrow">
              <a:avLst>
                <a:gd fmla="val 50000" name="adj1"/>
                <a:gd fmla="val 50000" name="adj2"/>
              </a:avLst>
            </a:prstGeom>
            <a:solidFill>
              <a:srgbClr val="D8E2F3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35" name="Google Shape;535;p12"/>
            <p:cNvSpPr/>
            <p:nvPr/>
          </p:nvSpPr>
          <p:spPr>
            <a:xfrm>
              <a:off x="3239311" y="544749"/>
              <a:ext cx="2856689" cy="5535038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536" name="Google Shape;536;p12"/>
          <p:cNvSpPr txBox="1"/>
          <p:nvPr>
            <p:ph type="title"/>
          </p:nvPr>
        </p:nvSpPr>
        <p:spPr>
          <a:xfrm>
            <a:off x="5846323" y="5620724"/>
            <a:ext cx="60157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F5597"/>
              </a:buClr>
              <a:buSzPct val="100000"/>
              <a:buFont typeface="Arial"/>
              <a:buNone/>
            </a:pPr>
            <a:r>
              <a:rPr lang="de-DE"/>
              <a:t>9. Pilot</a:t>
            </a:r>
            <a:endParaRPr/>
          </a:p>
        </p:txBody>
      </p:sp>
      <p:sp>
        <p:nvSpPr>
          <p:cNvPr id="537" name="Google Shape;537;p12"/>
          <p:cNvSpPr txBox="1"/>
          <p:nvPr>
            <p:ph idx="10" type="dt"/>
          </p:nvPr>
        </p:nvSpPr>
        <p:spPr>
          <a:xfrm>
            <a:off x="351639" y="6356348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de-DE"/>
              <a:t>17.03.2023</a:t>
            </a:r>
            <a:endParaRPr/>
          </a:p>
        </p:txBody>
      </p:sp>
      <p:sp>
        <p:nvSpPr>
          <p:cNvPr id="538" name="Google Shape;538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de-DE"/>
              <a:t>Ursula Göz, DHBW Heilbronn</a:t>
            </a:r>
            <a:endParaRPr/>
          </a:p>
        </p:txBody>
      </p:sp>
      <p:sp>
        <p:nvSpPr>
          <p:cNvPr id="539" name="Google Shape;539;p12"/>
          <p:cNvSpPr txBox="1"/>
          <p:nvPr>
            <p:ph idx="12" type="sldNum"/>
          </p:nvPr>
        </p:nvSpPr>
        <p:spPr>
          <a:xfrm>
            <a:off x="9118833" y="6356349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de-DE"/>
              <a:t>‹#›</a:t>
            </a:fld>
            <a:endParaRPr/>
          </a:p>
        </p:txBody>
      </p:sp>
      <p:sp>
        <p:nvSpPr>
          <p:cNvPr id="540" name="Google Shape;540;p12"/>
          <p:cNvSpPr txBox="1"/>
          <p:nvPr/>
        </p:nvSpPr>
        <p:spPr>
          <a:xfrm>
            <a:off x="3953391" y="3156473"/>
            <a:ext cx="6283764" cy="1727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2F5496"/>
              </a:buClr>
              <a:buSzPts val="1600"/>
              <a:buFont typeface="Arial"/>
              <a:buNone/>
            </a:pPr>
            <a:r>
              <a:rPr b="1" i="0" lang="de-DE" sz="1600" u="none" cap="none" strike="noStrike">
                <a:solidFill>
                  <a:srgbClr val="2F5496"/>
                </a:solidFill>
                <a:latin typeface="Arial"/>
                <a:ea typeface="Arial"/>
                <a:cs typeface="Arial"/>
                <a:sym typeface="Arial"/>
              </a:rPr>
              <a:t>Pilot</a:t>
            </a:r>
            <a:r>
              <a:rPr b="0" i="0" lang="de-DE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the whole material sequence of the planned </a:t>
            </a:r>
            <a:r>
              <a:rPr b="1" i="0" lang="de-DE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MicroCredential</a:t>
            </a:r>
            <a:r>
              <a:rPr b="0" i="0" lang="de-DE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if possible, in your institution.</a:t>
            </a:r>
            <a:br>
              <a:rPr b="0" i="0" lang="de-DE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0" i="0" lang="de-DE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de-DE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Prepare the students accordingly.</a:t>
            </a:r>
            <a:br>
              <a:rPr b="0" i="0" lang="de-DE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b="0" i="0" sz="1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0" i="0" lang="de-DE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1" name="Google Shape;541;p12"/>
          <p:cNvSpPr txBox="1"/>
          <p:nvPr/>
        </p:nvSpPr>
        <p:spPr>
          <a:xfrm>
            <a:off x="3953392" y="2696516"/>
            <a:ext cx="5744361" cy="4025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0" i="0" lang="de-DE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STEP 9</a:t>
            </a:r>
            <a:endParaRPr b="0" i="0" sz="2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Hubschrauber" id="542" name="Google Shape;542;p1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480726" y="1371638"/>
            <a:ext cx="1387767" cy="1387767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reative Commons licencija" id="543" name="Google Shape;543;p1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0" y="6171963"/>
            <a:ext cx="838200" cy="295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47" name="Shape 5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8" name="Google Shape;548;p13"/>
          <p:cNvGrpSpPr/>
          <p:nvPr/>
        </p:nvGrpSpPr>
        <p:grpSpPr>
          <a:xfrm>
            <a:off x="499650" y="130295"/>
            <a:ext cx="5980170" cy="5535038"/>
            <a:chOff x="115830" y="544749"/>
            <a:chExt cx="5980170" cy="5535038"/>
          </a:xfrm>
        </p:grpSpPr>
        <p:grpSp>
          <p:nvGrpSpPr>
            <p:cNvPr id="549" name="Google Shape;549;p13"/>
            <p:cNvGrpSpPr/>
            <p:nvPr/>
          </p:nvGrpSpPr>
          <p:grpSpPr>
            <a:xfrm>
              <a:off x="115830" y="1133444"/>
              <a:ext cx="5107251" cy="4853431"/>
              <a:chOff x="789793" y="-156533"/>
              <a:chExt cx="5107251" cy="4853431"/>
            </a:xfrm>
          </p:grpSpPr>
          <p:sp>
            <p:nvSpPr>
              <p:cNvPr id="550" name="Google Shape;550;p13"/>
              <p:cNvSpPr/>
              <p:nvPr/>
            </p:nvSpPr>
            <p:spPr>
              <a:xfrm>
                <a:off x="987644" y="-156533"/>
                <a:ext cx="4853431" cy="4853431"/>
              </a:xfrm>
              <a:custGeom>
                <a:rect b="b" l="l" r="r" t="t"/>
                <a:pathLst>
                  <a:path extrusionOk="0" h="120000" w="120000">
                    <a:moveTo>
                      <a:pt x="66791" y="3992"/>
                    </a:moveTo>
                    <a:lnTo>
                      <a:pt x="66791" y="3992"/>
                    </a:lnTo>
                    <a:cubicBezTo>
                      <a:pt x="95391" y="7460"/>
                      <a:pt x="116783" y="31918"/>
                      <a:pt x="116413" y="60725"/>
                    </a:cubicBezTo>
                    <a:cubicBezTo>
                      <a:pt x="116043" y="89531"/>
                      <a:pt x="94029" y="113432"/>
                      <a:pt x="65350" y="116164"/>
                    </a:cubicBezTo>
                    <a:cubicBezTo>
                      <a:pt x="36671" y="118896"/>
                      <a:pt x="10540" y="99581"/>
                      <a:pt x="4738" y="71363"/>
                    </a:cubicBezTo>
                    <a:cubicBezTo>
                      <a:pt x="-1064" y="43144"/>
                      <a:pt x="15326" y="15087"/>
                      <a:pt x="42757" y="6282"/>
                    </a:cubicBezTo>
                    <a:lnTo>
                      <a:pt x="41978" y="2800"/>
                    </a:lnTo>
                    <a:lnTo>
                      <a:pt x="48409" y="8189"/>
                    </a:lnTo>
                    <a:lnTo>
                      <a:pt x="44994" y="16284"/>
                    </a:lnTo>
                    <a:lnTo>
                      <a:pt x="44216" y="12804"/>
                    </a:lnTo>
                    <a:lnTo>
                      <a:pt x="44216" y="12804"/>
                    </a:lnTo>
                    <a:cubicBezTo>
                      <a:pt x="20171" y="20846"/>
                      <a:pt x="6016" y="45679"/>
                      <a:pt x="11348" y="70466"/>
                    </a:cubicBezTo>
                    <a:cubicBezTo>
                      <a:pt x="16680" y="95253"/>
                      <a:pt x="39795" y="112069"/>
                      <a:pt x="65020" y="109511"/>
                    </a:cubicBezTo>
                    <a:cubicBezTo>
                      <a:pt x="90245" y="106954"/>
                      <a:pt x="109514" y="85841"/>
                      <a:pt x="109763" y="60488"/>
                    </a:cubicBezTo>
                    <a:cubicBezTo>
                      <a:pt x="110012" y="35135"/>
                      <a:pt x="91160" y="13648"/>
                      <a:pt x="65990" y="10597"/>
                    </a:cubicBezTo>
                    <a:close/>
                  </a:path>
                </a:pathLst>
              </a:custGeom>
              <a:solidFill>
                <a:srgbClr val="CCD3EA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51" name="Google Shape;551;p13"/>
              <p:cNvSpPr/>
              <p:nvPr/>
            </p:nvSpPr>
            <p:spPr>
              <a:xfrm>
                <a:off x="2986278" y="-53342"/>
                <a:ext cx="856162" cy="428081"/>
              </a:xfrm>
              <a:prstGeom prst="roundRect">
                <a:avLst>
                  <a:gd fmla="val 16667" name="adj"/>
                </a:avLst>
              </a:prstGeom>
              <a:solidFill>
                <a:srgbClr val="B3C6E7"/>
              </a:solidFill>
              <a:ln cap="flat" cmpd="sng" w="12700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52" name="Google Shape;552;p13"/>
              <p:cNvSpPr txBox="1"/>
              <p:nvPr/>
            </p:nvSpPr>
            <p:spPr>
              <a:xfrm>
                <a:off x="3007175" y="-32445"/>
                <a:ext cx="814368" cy="38628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3325" lIns="53325" spcFirstLastPara="1" rIns="53325" wrap="square" tIns="53325">
                <a:noAutofit/>
              </a:bodyPr>
              <a:lstStyle/>
              <a:p>
                <a:pPr indent="0" lvl="0" marL="0" marR="0" rtl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rPr b="0" i="0" lang="de-DE" sz="14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Analyse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53" name="Google Shape;553;p13"/>
              <p:cNvSpPr/>
              <p:nvPr/>
            </p:nvSpPr>
            <p:spPr>
              <a:xfrm>
                <a:off x="3948113" y="183728"/>
                <a:ext cx="856162" cy="428081"/>
              </a:xfrm>
              <a:prstGeom prst="roundRect">
                <a:avLst>
                  <a:gd fmla="val 16667" name="adj"/>
                </a:avLst>
              </a:prstGeom>
              <a:solidFill>
                <a:srgbClr val="B3C6E7"/>
              </a:solidFill>
              <a:ln cap="flat" cmpd="sng" w="12700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54" name="Google Shape;554;p13"/>
              <p:cNvSpPr txBox="1"/>
              <p:nvPr/>
            </p:nvSpPr>
            <p:spPr>
              <a:xfrm>
                <a:off x="3969010" y="204625"/>
                <a:ext cx="814368" cy="38628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3325" lIns="53325" spcFirstLastPara="1" rIns="53325" wrap="square" tIns="53325">
                <a:noAutofit/>
              </a:bodyPr>
              <a:lstStyle/>
              <a:p>
                <a:pPr indent="0" lvl="0" marL="0" marR="0" rtl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rPr b="0" i="0" lang="de-DE" sz="14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Select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55" name="Google Shape;555;p13"/>
              <p:cNvSpPr/>
              <p:nvPr/>
            </p:nvSpPr>
            <p:spPr>
              <a:xfrm>
                <a:off x="4689603" y="659480"/>
                <a:ext cx="856162" cy="790383"/>
              </a:xfrm>
              <a:prstGeom prst="roundRect">
                <a:avLst>
                  <a:gd fmla="val 16667" name="adj"/>
                </a:avLst>
              </a:prstGeom>
              <a:solidFill>
                <a:srgbClr val="B3C6E7"/>
              </a:solidFill>
              <a:ln cap="flat" cmpd="sng" w="12700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56" name="Google Shape;556;p13"/>
              <p:cNvSpPr txBox="1"/>
              <p:nvPr/>
            </p:nvSpPr>
            <p:spPr>
              <a:xfrm>
                <a:off x="4728186" y="698063"/>
                <a:ext cx="778996" cy="71321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3325" lIns="53325" spcFirstLastPara="1" rIns="53325" wrap="square" tIns="53325">
                <a:noAutofit/>
              </a:bodyPr>
              <a:lstStyle/>
              <a:p>
                <a:pPr indent="0" lvl="0" marL="0" marR="0" rtl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rPr b="0" i="0" lang="de-DE" sz="14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Describe Learning Outcome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57" name="Google Shape;557;p13"/>
              <p:cNvSpPr/>
              <p:nvPr/>
            </p:nvSpPr>
            <p:spPr>
              <a:xfrm>
                <a:off x="5040882" y="1766877"/>
                <a:ext cx="856162" cy="428081"/>
              </a:xfrm>
              <a:prstGeom prst="roundRect">
                <a:avLst>
                  <a:gd fmla="val 16667" name="adj"/>
                </a:avLst>
              </a:prstGeom>
              <a:solidFill>
                <a:srgbClr val="B3C6E7"/>
              </a:solidFill>
              <a:ln cap="flat" cmpd="sng" w="12700">
                <a:solidFill>
                  <a:srgbClr val="2F5597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58" name="Google Shape;558;p13"/>
              <p:cNvSpPr txBox="1"/>
              <p:nvPr/>
            </p:nvSpPr>
            <p:spPr>
              <a:xfrm>
                <a:off x="5061779" y="1787774"/>
                <a:ext cx="814368" cy="38628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3325" lIns="53325" spcFirstLastPara="1" rIns="53325" wrap="square" tIns="53325">
                <a:noAutofit/>
              </a:bodyPr>
              <a:lstStyle/>
              <a:p>
                <a:pPr indent="0" lvl="0" marL="0" marR="0" rtl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rPr b="0" i="0" lang="de-DE" sz="14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[Re-] Design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59" name="Google Shape;559;p13"/>
              <p:cNvSpPr/>
              <p:nvPr/>
            </p:nvSpPr>
            <p:spPr>
              <a:xfrm>
                <a:off x="4921476" y="2750274"/>
                <a:ext cx="856162" cy="428081"/>
              </a:xfrm>
              <a:prstGeom prst="roundRect">
                <a:avLst>
                  <a:gd fmla="val 16667" name="adj"/>
                </a:avLst>
              </a:prstGeom>
              <a:solidFill>
                <a:srgbClr val="B3C6E7"/>
              </a:solidFill>
              <a:ln cap="flat" cmpd="sng" w="12700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60" name="Google Shape;560;p13"/>
              <p:cNvSpPr txBox="1"/>
              <p:nvPr/>
            </p:nvSpPr>
            <p:spPr>
              <a:xfrm>
                <a:off x="4942373" y="2771171"/>
                <a:ext cx="814368" cy="38628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3325" lIns="53325" spcFirstLastPara="1" rIns="53325" wrap="square" tIns="53325">
                <a:noAutofit/>
              </a:bodyPr>
              <a:lstStyle/>
              <a:p>
                <a:pPr indent="0" lvl="0" marL="0" marR="0" rtl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rPr b="0" i="0" lang="de-DE" sz="14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Arrange</a:t>
                </a:r>
                <a:endParaRPr b="0" i="0" sz="14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61" name="Google Shape;561;p13"/>
              <p:cNvSpPr/>
              <p:nvPr/>
            </p:nvSpPr>
            <p:spPr>
              <a:xfrm>
                <a:off x="4358739" y="3565539"/>
                <a:ext cx="856162" cy="428081"/>
              </a:xfrm>
              <a:prstGeom prst="roundRect">
                <a:avLst>
                  <a:gd fmla="val 16667" name="adj"/>
                </a:avLst>
              </a:prstGeom>
              <a:solidFill>
                <a:srgbClr val="B3C6E7"/>
              </a:solidFill>
              <a:ln cap="flat" cmpd="sng" w="12700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62" name="Google Shape;562;p13"/>
              <p:cNvSpPr txBox="1"/>
              <p:nvPr/>
            </p:nvSpPr>
            <p:spPr>
              <a:xfrm>
                <a:off x="4379636" y="3586436"/>
                <a:ext cx="814368" cy="38628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3325" lIns="53325" spcFirstLastPara="1" rIns="53325" wrap="square" tIns="53325">
                <a:noAutofit/>
              </a:bodyPr>
              <a:lstStyle/>
              <a:p>
                <a:pPr indent="0" lvl="0" marL="0" marR="0" rtl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rPr b="0" i="0" lang="de-DE" sz="14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Create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63" name="Google Shape;563;p13"/>
              <p:cNvSpPr/>
              <p:nvPr/>
            </p:nvSpPr>
            <p:spPr>
              <a:xfrm>
                <a:off x="3481588" y="4025903"/>
                <a:ext cx="856162" cy="428081"/>
              </a:xfrm>
              <a:prstGeom prst="roundRect">
                <a:avLst>
                  <a:gd fmla="val 16667" name="adj"/>
                </a:avLst>
              </a:prstGeom>
              <a:solidFill>
                <a:srgbClr val="B3C6E7"/>
              </a:solidFill>
              <a:ln cap="flat" cmpd="sng" w="12700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64" name="Google Shape;564;p13"/>
              <p:cNvSpPr txBox="1"/>
              <p:nvPr/>
            </p:nvSpPr>
            <p:spPr>
              <a:xfrm>
                <a:off x="3502485" y="4046800"/>
                <a:ext cx="814368" cy="38628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3325" lIns="53325" spcFirstLastPara="1" rIns="53325" wrap="square" tIns="53325">
                <a:noAutofit/>
              </a:bodyPr>
              <a:lstStyle/>
              <a:p>
                <a:pPr indent="0" lvl="0" marL="0" marR="0" rtl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rPr b="0" i="0" lang="de-DE" sz="14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Combine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65" name="Google Shape;565;p13"/>
              <p:cNvSpPr/>
              <p:nvPr/>
            </p:nvSpPr>
            <p:spPr>
              <a:xfrm>
                <a:off x="2070475" y="3859887"/>
                <a:ext cx="1165605" cy="653414"/>
              </a:xfrm>
              <a:prstGeom prst="roundRect">
                <a:avLst>
                  <a:gd fmla="val 16667" name="adj"/>
                </a:avLst>
              </a:prstGeom>
              <a:solidFill>
                <a:srgbClr val="8DA9DB"/>
              </a:solidFill>
              <a:ln cap="flat" cmpd="sng" w="12700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66" name="Google Shape;566;p13"/>
              <p:cNvSpPr txBox="1"/>
              <p:nvPr/>
            </p:nvSpPr>
            <p:spPr>
              <a:xfrm>
                <a:off x="2102372" y="3891784"/>
                <a:ext cx="1101811" cy="5896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3325" lIns="53325" spcFirstLastPara="1" rIns="53325" wrap="square" tIns="53325">
                <a:noAutofit/>
              </a:bodyPr>
              <a:lstStyle/>
              <a:p>
                <a:pPr indent="0" lvl="0" marL="0" marR="0" rtl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rPr b="0" i="0" lang="de-DE" sz="14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Describe  Assessment</a:t>
                </a:r>
                <a:endParaRPr b="0" i="0" sz="14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67" name="Google Shape;567;p13"/>
              <p:cNvSpPr/>
              <p:nvPr/>
            </p:nvSpPr>
            <p:spPr>
              <a:xfrm>
                <a:off x="1293191" y="3339524"/>
                <a:ext cx="856162" cy="428081"/>
              </a:xfrm>
              <a:prstGeom prst="roundRect">
                <a:avLst>
                  <a:gd fmla="val 16667" name="adj"/>
                </a:avLst>
              </a:prstGeom>
              <a:solidFill>
                <a:srgbClr val="8DA9DB"/>
              </a:solidFill>
              <a:ln cap="flat" cmpd="sng" w="12700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68" name="Google Shape;568;p13"/>
              <p:cNvSpPr txBox="1"/>
              <p:nvPr/>
            </p:nvSpPr>
            <p:spPr>
              <a:xfrm>
                <a:off x="1314088" y="3360421"/>
                <a:ext cx="814368" cy="38628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3325" lIns="53325" spcFirstLastPara="1" rIns="53325" wrap="square" tIns="53325">
                <a:noAutofit/>
              </a:bodyPr>
              <a:lstStyle/>
              <a:p>
                <a:pPr indent="0" lvl="0" marL="0" marR="0" rtl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rPr b="0" i="0" lang="de-DE" sz="14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Pilot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69" name="Google Shape;569;p13"/>
              <p:cNvSpPr/>
              <p:nvPr/>
            </p:nvSpPr>
            <p:spPr>
              <a:xfrm>
                <a:off x="789793" y="2448995"/>
                <a:ext cx="1212488" cy="693898"/>
              </a:xfrm>
              <a:prstGeom prst="roundRect">
                <a:avLst>
                  <a:gd fmla="val 16667" name="adj"/>
                </a:avLst>
              </a:prstGeom>
              <a:solidFill>
                <a:srgbClr val="2F5597"/>
              </a:solidFill>
              <a:ln cap="flat" cmpd="sng" w="12700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70" name="Google Shape;570;p13"/>
              <p:cNvSpPr txBox="1"/>
              <p:nvPr/>
            </p:nvSpPr>
            <p:spPr>
              <a:xfrm>
                <a:off x="823666" y="2482868"/>
                <a:ext cx="1144742" cy="62615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3325" lIns="53325" spcFirstLastPara="1" rIns="53325" wrap="square" tIns="53325">
                <a:noAutofit/>
              </a:bodyPr>
              <a:lstStyle/>
              <a:p>
                <a:pPr indent="0" lvl="0" marL="0" marR="0" rtl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rPr b="0" i="0" lang="de-DE" sz="14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Collect Feedback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71" name="Google Shape;571;p13"/>
              <p:cNvSpPr/>
              <p:nvPr/>
            </p:nvSpPr>
            <p:spPr>
              <a:xfrm>
                <a:off x="896048" y="1650203"/>
                <a:ext cx="856162" cy="428081"/>
              </a:xfrm>
              <a:prstGeom prst="roundRect">
                <a:avLst>
                  <a:gd fmla="val 16667" name="adj"/>
                </a:avLst>
              </a:prstGeom>
              <a:noFill/>
              <a:ln cap="flat" cmpd="sng" w="12700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72" name="Google Shape;572;p13"/>
              <p:cNvSpPr txBox="1"/>
              <p:nvPr/>
            </p:nvSpPr>
            <p:spPr>
              <a:xfrm>
                <a:off x="916945" y="1671100"/>
                <a:ext cx="814368" cy="38628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3325" lIns="53325" spcFirstLastPara="1" rIns="53325" wrap="square" tIns="53325">
                <a:noAutofit/>
              </a:bodyPr>
              <a:lstStyle/>
              <a:p>
                <a:pPr indent="0" lvl="0" marL="0" marR="0" rtl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rPr b="0" i="0" lang="de-DE" sz="1400" u="none" cap="none" strike="noStrike">
                    <a:solidFill>
                      <a:srgbClr val="2F5597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[Iterate]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73" name="Google Shape;573;p13"/>
              <p:cNvSpPr/>
              <p:nvPr/>
            </p:nvSpPr>
            <p:spPr>
              <a:xfrm>
                <a:off x="1282954" y="840631"/>
                <a:ext cx="856162" cy="428081"/>
              </a:xfrm>
              <a:prstGeom prst="roundRect">
                <a:avLst>
                  <a:gd fmla="val 16667" name="adj"/>
                </a:avLst>
              </a:prstGeom>
              <a:noFill/>
              <a:ln cap="flat" cmpd="sng" w="12700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74" name="Google Shape;574;p13"/>
              <p:cNvSpPr txBox="1"/>
              <p:nvPr/>
            </p:nvSpPr>
            <p:spPr>
              <a:xfrm>
                <a:off x="1303851" y="861528"/>
                <a:ext cx="814368" cy="38628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3325" lIns="53325" spcFirstLastPara="1" rIns="53325" wrap="square" tIns="53325">
                <a:noAutofit/>
              </a:bodyPr>
              <a:lstStyle/>
              <a:p>
                <a:pPr indent="0" lvl="0" marL="0" marR="0" rtl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rPr b="0" i="0" lang="de-DE" sz="1400" u="none" cap="none" strike="noStrike">
                    <a:solidFill>
                      <a:srgbClr val="2F5597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Celebrate</a:t>
                </a:r>
                <a:endParaRPr b="0" i="0" sz="1400" u="none" cap="none" strike="noStrike">
                  <a:solidFill>
                    <a:srgbClr val="2F5597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75" name="Google Shape;575;p13"/>
              <p:cNvSpPr/>
              <p:nvPr/>
            </p:nvSpPr>
            <p:spPr>
              <a:xfrm>
                <a:off x="2024444" y="183728"/>
                <a:ext cx="856162" cy="428081"/>
              </a:xfrm>
              <a:prstGeom prst="roundRect">
                <a:avLst>
                  <a:gd fmla="val 16667" name="adj"/>
                </a:avLst>
              </a:prstGeom>
              <a:noFill/>
              <a:ln cap="flat" cmpd="sng" w="12700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76" name="Google Shape;576;p13"/>
              <p:cNvSpPr txBox="1"/>
              <p:nvPr/>
            </p:nvSpPr>
            <p:spPr>
              <a:xfrm>
                <a:off x="2045341" y="204625"/>
                <a:ext cx="814368" cy="38628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3325" lIns="53325" spcFirstLastPara="1" rIns="53325" wrap="square" tIns="53325">
                <a:noAutofit/>
              </a:bodyPr>
              <a:lstStyle/>
              <a:p>
                <a:pPr indent="0" lvl="0" marL="0" marR="0" rtl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rPr b="0" i="0" lang="de-DE" sz="1400" u="none" cap="none" strike="noStrike">
                    <a:solidFill>
                      <a:srgbClr val="2F5597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Complete Data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577" name="Google Shape;577;p13"/>
            <p:cNvSpPr/>
            <p:nvPr/>
          </p:nvSpPr>
          <p:spPr>
            <a:xfrm rot="867233">
              <a:off x="1308326" y="3425806"/>
              <a:ext cx="1805145" cy="304119"/>
            </a:xfrm>
            <a:prstGeom prst="rightArrow">
              <a:avLst>
                <a:gd fmla="val 50000" name="adj1"/>
                <a:gd fmla="val 50000" name="adj2"/>
              </a:avLst>
            </a:prstGeom>
            <a:solidFill>
              <a:srgbClr val="D8E2F3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78" name="Google Shape;578;p13"/>
            <p:cNvSpPr/>
            <p:nvPr/>
          </p:nvSpPr>
          <p:spPr>
            <a:xfrm>
              <a:off x="3239311" y="544749"/>
              <a:ext cx="2856689" cy="5535038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579" name="Google Shape;579;p13"/>
          <p:cNvSpPr txBox="1"/>
          <p:nvPr>
            <p:ph type="title"/>
          </p:nvPr>
        </p:nvSpPr>
        <p:spPr>
          <a:xfrm>
            <a:off x="5846323" y="5620724"/>
            <a:ext cx="60157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F5597"/>
              </a:buClr>
              <a:buSzPct val="100000"/>
              <a:buFont typeface="Arial"/>
              <a:buNone/>
            </a:pPr>
            <a:r>
              <a:rPr lang="de-DE"/>
              <a:t>10. Collect Feedback</a:t>
            </a:r>
            <a:endParaRPr/>
          </a:p>
        </p:txBody>
      </p:sp>
      <p:sp>
        <p:nvSpPr>
          <p:cNvPr id="580" name="Google Shape;580;p13"/>
          <p:cNvSpPr txBox="1"/>
          <p:nvPr>
            <p:ph idx="10" type="dt"/>
          </p:nvPr>
        </p:nvSpPr>
        <p:spPr>
          <a:xfrm>
            <a:off x="351639" y="6356348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de-DE"/>
              <a:t>17.03.2023</a:t>
            </a:r>
            <a:endParaRPr/>
          </a:p>
        </p:txBody>
      </p:sp>
      <p:sp>
        <p:nvSpPr>
          <p:cNvPr id="581" name="Google Shape;581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de-DE"/>
              <a:t>Ursula Göz, DHBW Heilbronn</a:t>
            </a:r>
            <a:endParaRPr/>
          </a:p>
        </p:txBody>
      </p:sp>
      <p:sp>
        <p:nvSpPr>
          <p:cNvPr id="582" name="Google Shape;582;p13"/>
          <p:cNvSpPr txBox="1"/>
          <p:nvPr>
            <p:ph idx="12" type="sldNum"/>
          </p:nvPr>
        </p:nvSpPr>
        <p:spPr>
          <a:xfrm>
            <a:off x="9118833" y="6356349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de-DE"/>
              <a:t>‹#›</a:t>
            </a:fld>
            <a:endParaRPr/>
          </a:p>
        </p:txBody>
      </p:sp>
      <p:sp>
        <p:nvSpPr>
          <p:cNvPr id="583" name="Google Shape;583;p13"/>
          <p:cNvSpPr txBox="1"/>
          <p:nvPr/>
        </p:nvSpPr>
        <p:spPr>
          <a:xfrm>
            <a:off x="3943664" y="3175907"/>
            <a:ext cx="5825979" cy="1727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2F5496"/>
              </a:buClr>
              <a:buSzPts val="1600"/>
              <a:buFont typeface="Arial"/>
              <a:buNone/>
            </a:pPr>
            <a:r>
              <a:rPr b="1" i="0" lang="de-DE" sz="1600" u="none" cap="none" strike="noStrike">
                <a:solidFill>
                  <a:srgbClr val="2F5496"/>
                </a:solidFill>
                <a:latin typeface="Arial"/>
                <a:ea typeface="Arial"/>
                <a:cs typeface="Arial"/>
                <a:sym typeface="Arial"/>
              </a:rPr>
              <a:t>Collect</a:t>
            </a:r>
            <a:r>
              <a:rPr b="0" i="0" lang="de-DE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feedback from stakeholders (students, other educators, faculty,  learning support dept., …) </a:t>
            </a:r>
            <a:br>
              <a:rPr b="0" i="0" lang="de-DE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de-DE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and adapt single parts of the MicroCredential-course, </a:t>
            </a:r>
            <a:br>
              <a:rPr b="0" i="0" lang="de-DE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de-DE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or re-arrange the whole setting. </a:t>
            </a:r>
            <a:br>
              <a:rPr b="0" i="0" lang="de-DE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0" i="0" lang="de-DE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b="0" i="0" sz="1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0" i="0" lang="de-DE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4" name="Google Shape;584;p13"/>
          <p:cNvSpPr txBox="1"/>
          <p:nvPr/>
        </p:nvSpPr>
        <p:spPr>
          <a:xfrm>
            <a:off x="3943664" y="2696516"/>
            <a:ext cx="5744361" cy="4025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0" i="0" lang="de-DE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STEP 10</a:t>
            </a:r>
            <a:endParaRPr b="0" i="0" sz="2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Verwirrte Person" id="585" name="Google Shape;585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038600" y="1304480"/>
            <a:ext cx="1228928" cy="122892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reative Commons licencija" id="586" name="Google Shape;586;p1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0" y="6171963"/>
            <a:ext cx="838200" cy="295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0" name="Shape 5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1" name="Google Shape;591;p14"/>
          <p:cNvGrpSpPr/>
          <p:nvPr/>
        </p:nvGrpSpPr>
        <p:grpSpPr>
          <a:xfrm>
            <a:off x="499650" y="130295"/>
            <a:ext cx="5980170" cy="5535038"/>
            <a:chOff x="115830" y="544749"/>
            <a:chExt cx="5980170" cy="5535038"/>
          </a:xfrm>
        </p:grpSpPr>
        <p:grpSp>
          <p:nvGrpSpPr>
            <p:cNvPr id="592" name="Google Shape;592;p14"/>
            <p:cNvGrpSpPr/>
            <p:nvPr/>
          </p:nvGrpSpPr>
          <p:grpSpPr>
            <a:xfrm>
              <a:off x="115830" y="1133444"/>
              <a:ext cx="5107251" cy="4853431"/>
              <a:chOff x="789793" y="-156533"/>
              <a:chExt cx="5107251" cy="4853431"/>
            </a:xfrm>
          </p:grpSpPr>
          <p:sp>
            <p:nvSpPr>
              <p:cNvPr id="593" name="Google Shape;593;p14"/>
              <p:cNvSpPr/>
              <p:nvPr/>
            </p:nvSpPr>
            <p:spPr>
              <a:xfrm>
                <a:off x="987644" y="-156533"/>
                <a:ext cx="4853431" cy="4853431"/>
              </a:xfrm>
              <a:custGeom>
                <a:rect b="b" l="l" r="r" t="t"/>
                <a:pathLst>
                  <a:path extrusionOk="0" h="120000" w="120000">
                    <a:moveTo>
                      <a:pt x="66791" y="3992"/>
                    </a:moveTo>
                    <a:lnTo>
                      <a:pt x="66791" y="3992"/>
                    </a:lnTo>
                    <a:cubicBezTo>
                      <a:pt x="95391" y="7460"/>
                      <a:pt x="116783" y="31918"/>
                      <a:pt x="116413" y="60725"/>
                    </a:cubicBezTo>
                    <a:cubicBezTo>
                      <a:pt x="116043" y="89531"/>
                      <a:pt x="94029" y="113432"/>
                      <a:pt x="65350" y="116164"/>
                    </a:cubicBezTo>
                    <a:cubicBezTo>
                      <a:pt x="36671" y="118896"/>
                      <a:pt x="10540" y="99581"/>
                      <a:pt x="4738" y="71363"/>
                    </a:cubicBezTo>
                    <a:cubicBezTo>
                      <a:pt x="-1064" y="43144"/>
                      <a:pt x="15326" y="15087"/>
                      <a:pt x="42757" y="6282"/>
                    </a:cubicBezTo>
                    <a:lnTo>
                      <a:pt x="41978" y="2800"/>
                    </a:lnTo>
                    <a:lnTo>
                      <a:pt x="48409" y="8189"/>
                    </a:lnTo>
                    <a:lnTo>
                      <a:pt x="44994" y="16284"/>
                    </a:lnTo>
                    <a:lnTo>
                      <a:pt x="44216" y="12804"/>
                    </a:lnTo>
                    <a:lnTo>
                      <a:pt x="44216" y="12804"/>
                    </a:lnTo>
                    <a:cubicBezTo>
                      <a:pt x="20171" y="20846"/>
                      <a:pt x="6016" y="45679"/>
                      <a:pt x="11348" y="70466"/>
                    </a:cubicBezTo>
                    <a:cubicBezTo>
                      <a:pt x="16680" y="95253"/>
                      <a:pt x="39795" y="112069"/>
                      <a:pt x="65020" y="109511"/>
                    </a:cubicBezTo>
                    <a:cubicBezTo>
                      <a:pt x="90245" y="106954"/>
                      <a:pt x="109514" y="85841"/>
                      <a:pt x="109763" y="60488"/>
                    </a:cubicBezTo>
                    <a:cubicBezTo>
                      <a:pt x="110012" y="35135"/>
                      <a:pt x="91160" y="13648"/>
                      <a:pt x="65990" y="10597"/>
                    </a:cubicBezTo>
                    <a:close/>
                  </a:path>
                </a:pathLst>
              </a:custGeom>
              <a:solidFill>
                <a:srgbClr val="CCD3EA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94" name="Google Shape;594;p14"/>
              <p:cNvSpPr/>
              <p:nvPr/>
            </p:nvSpPr>
            <p:spPr>
              <a:xfrm>
                <a:off x="2986278" y="-53342"/>
                <a:ext cx="856162" cy="428081"/>
              </a:xfrm>
              <a:prstGeom prst="roundRect">
                <a:avLst>
                  <a:gd fmla="val 16667" name="adj"/>
                </a:avLst>
              </a:prstGeom>
              <a:solidFill>
                <a:srgbClr val="B3C6E7"/>
              </a:solidFill>
              <a:ln cap="flat" cmpd="sng" w="12700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95" name="Google Shape;595;p14"/>
              <p:cNvSpPr txBox="1"/>
              <p:nvPr/>
            </p:nvSpPr>
            <p:spPr>
              <a:xfrm>
                <a:off x="3007175" y="-32445"/>
                <a:ext cx="814368" cy="38628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3325" lIns="53325" spcFirstLastPara="1" rIns="53325" wrap="square" tIns="53325">
                <a:noAutofit/>
              </a:bodyPr>
              <a:lstStyle/>
              <a:p>
                <a:pPr indent="0" lvl="0" marL="0" marR="0" rtl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rPr b="0" i="0" lang="de-DE" sz="14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Analyse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96" name="Google Shape;596;p14"/>
              <p:cNvSpPr/>
              <p:nvPr/>
            </p:nvSpPr>
            <p:spPr>
              <a:xfrm>
                <a:off x="3948113" y="183728"/>
                <a:ext cx="856162" cy="428081"/>
              </a:xfrm>
              <a:prstGeom prst="roundRect">
                <a:avLst>
                  <a:gd fmla="val 16667" name="adj"/>
                </a:avLst>
              </a:prstGeom>
              <a:solidFill>
                <a:srgbClr val="B3C6E7"/>
              </a:solidFill>
              <a:ln cap="flat" cmpd="sng" w="12700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97" name="Google Shape;597;p14"/>
              <p:cNvSpPr txBox="1"/>
              <p:nvPr/>
            </p:nvSpPr>
            <p:spPr>
              <a:xfrm>
                <a:off x="3969010" y="204625"/>
                <a:ext cx="814368" cy="38628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3325" lIns="53325" spcFirstLastPara="1" rIns="53325" wrap="square" tIns="53325">
                <a:noAutofit/>
              </a:bodyPr>
              <a:lstStyle/>
              <a:p>
                <a:pPr indent="0" lvl="0" marL="0" marR="0" rtl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rPr b="0" i="0" lang="de-DE" sz="14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Select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98" name="Google Shape;598;p14"/>
              <p:cNvSpPr/>
              <p:nvPr/>
            </p:nvSpPr>
            <p:spPr>
              <a:xfrm>
                <a:off x="4689603" y="659480"/>
                <a:ext cx="856162" cy="790383"/>
              </a:xfrm>
              <a:prstGeom prst="roundRect">
                <a:avLst>
                  <a:gd fmla="val 16667" name="adj"/>
                </a:avLst>
              </a:prstGeom>
              <a:solidFill>
                <a:srgbClr val="B3C6E7"/>
              </a:solidFill>
              <a:ln cap="flat" cmpd="sng" w="12700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99" name="Google Shape;599;p14"/>
              <p:cNvSpPr txBox="1"/>
              <p:nvPr/>
            </p:nvSpPr>
            <p:spPr>
              <a:xfrm>
                <a:off x="4728186" y="698063"/>
                <a:ext cx="778996" cy="71321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3325" lIns="53325" spcFirstLastPara="1" rIns="53325" wrap="square" tIns="53325">
                <a:noAutofit/>
              </a:bodyPr>
              <a:lstStyle/>
              <a:p>
                <a:pPr indent="0" lvl="0" marL="0" marR="0" rtl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rPr b="0" i="0" lang="de-DE" sz="14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Describe Learning Outcome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00" name="Google Shape;600;p14"/>
              <p:cNvSpPr/>
              <p:nvPr/>
            </p:nvSpPr>
            <p:spPr>
              <a:xfrm>
                <a:off x="5040882" y="1766877"/>
                <a:ext cx="856162" cy="428081"/>
              </a:xfrm>
              <a:prstGeom prst="roundRect">
                <a:avLst>
                  <a:gd fmla="val 16667" name="adj"/>
                </a:avLst>
              </a:prstGeom>
              <a:solidFill>
                <a:srgbClr val="B3C6E7"/>
              </a:solidFill>
              <a:ln cap="flat" cmpd="sng" w="12700">
                <a:solidFill>
                  <a:srgbClr val="2F5597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01" name="Google Shape;601;p14"/>
              <p:cNvSpPr txBox="1"/>
              <p:nvPr/>
            </p:nvSpPr>
            <p:spPr>
              <a:xfrm>
                <a:off x="5061779" y="1787774"/>
                <a:ext cx="814368" cy="38628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3325" lIns="53325" spcFirstLastPara="1" rIns="53325" wrap="square" tIns="53325">
                <a:noAutofit/>
              </a:bodyPr>
              <a:lstStyle/>
              <a:p>
                <a:pPr indent="0" lvl="0" marL="0" marR="0" rtl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rPr b="0" i="0" lang="de-DE" sz="14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[Re-] Design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02" name="Google Shape;602;p14"/>
              <p:cNvSpPr/>
              <p:nvPr/>
            </p:nvSpPr>
            <p:spPr>
              <a:xfrm>
                <a:off x="4921476" y="2750274"/>
                <a:ext cx="856162" cy="428081"/>
              </a:xfrm>
              <a:prstGeom prst="roundRect">
                <a:avLst>
                  <a:gd fmla="val 16667" name="adj"/>
                </a:avLst>
              </a:prstGeom>
              <a:solidFill>
                <a:srgbClr val="B3C6E7"/>
              </a:solidFill>
              <a:ln cap="flat" cmpd="sng" w="12700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03" name="Google Shape;603;p14"/>
              <p:cNvSpPr txBox="1"/>
              <p:nvPr/>
            </p:nvSpPr>
            <p:spPr>
              <a:xfrm>
                <a:off x="4942373" y="2771171"/>
                <a:ext cx="814368" cy="38628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3325" lIns="53325" spcFirstLastPara="1" rIns="53325" wrap="square" tIns="53325">
                <a:noAutofit/>
              </a:bodyPr>
              <a:lstStyle/>
              <a:p>
                <a:pPr indent="0" lvl="0" marL="0" marR="0" rtl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rPr b="0" i="0" lang="de-DE" sz="14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Arrange</a:t>
                </a:r>
                <a:endParaRPr b="0" i="0" sz="14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04" name="Google Shape;604;p14"/>
              <p:cNvSpPr/>
              <p:nvPr/>
            </p:nvSpPr>
            <p:spPr>
              <a:xfrm>
                <a:off x="4358739" y="3565539"/>
                <a:ext cx="856162" cy="428081"/>
              </a:xfrm>
              <a:prstGeom prst="roundRect">
                <a:avLst>
                  <a:gd fmla="val 16667" name="adj"/>
                </a:avLst>
              </a:prstGeom>
              <a:solidFill>
                <a:srgbClr val="B3C6E7"/>
              </a:solidFill>
              <a:ln cap="flat" cmpd="sng" w="12700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05" name="Google Shape;605;p14"/>
              <p:cNvSpPr txBox="1"/>
              <p:nvPr/>
            </p:nvSpPr>
            <p:spPr>
              <a:xfrm>
                <a:off x="4379636" y="3586436"/>
                <a:ext cx="814368" cy="38628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3325" lIns="53325" spcFirstLastPara="1" rIns="53325" wrap="square" tIns="53325">
                <a:noAutofit/>
              </a:bodyPr>
              <a:lstStyle/>
              <a:p>
                <a:pPr indent="0" lvl="0" marL="0" marR="0" rtl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rPr b="0" i="0" lang="de-DE" sz="14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Create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06" name="Google Shape;606;p14"/>
              <p:cNvSpPr/>
              <p:nvPr/>
            </p:nvSpPr>
            <p:spPr>
              <a:xfrm>
                <a:off x="3481588" y="4025903"/>
                <a:ext cx="856162" cy="428081"/>
              </a:xfrm>
              <a:prstGeom prst="roundRect">
                <a:avLst>
                  <a:gd fmla="val 16667" name="adj"/>
                </a:avLst>
              </a:prstGeom>
              <a:solidFill>
                <a:srgbClr val="B3C6E7"/>
              </a:solidFill>
              <a:ln cap="flat" cmpd="sng" w="12700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07" name="Google Shape;607;p14"/>
              <p:cNvSpPr txBox="1"/>
              <p:nvPr/>
            </p:nvSpPr>
            <p:spPr>
              <a:xfrm>
                <a:off x="3502485" y="4046800"/>
                <a:ext cx="814368" cy="38628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3325" lIns="53325" spcFirstLastPara="1" rIns="53325" wrap="square" tIns="53325">
                <a:noAutofit/>
              </a:bodyPr>
              <a:lstStyle/>
              <a:p>
                <a:pPr indent="0" lvl="0" marL="0" marR="0" rtl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rPr b="0" i="0" lang="de-DE" sz="14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Combine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08" name="Google Shape;608;p14"/>
              <p:cNvSpPr/>
              <p:nvPr/>
            </p:nvSpPr>
            <p:spPr>
              <a:xfrm>
                <a:off x="2070475" y="3859887"/>
                <a:ext cx="1165605" cy="653414"/>
              </a:xfrm>
              <a:prstGeom prst="roundRect">
                <a:avLst>
                  <a:gd fmla="val 16667" name="adj"/>
                </a:avLst>
              </a:prstGeom>
              <a:solidFill>
                <a:srgbClr val="8DA9DB"/>
              </a:solidFill>
              <a:ln cap="flat" cmpd="sng" w="12700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09" name="Google Shape;609;p14"/>
              <p:cNvSpPr txBox="1"/>
              <p:nvPr/>
            </p:nvSpPr>
            <p:spPr>
              <a:xfrm>
                <a:off x="2102372" y="3891784"/>
                <a:ext cx="1101811" cy="5896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3325" lIns="53325" spcFirstLastPara="1" rIns="53325" wrap="square" tIns="53325">
                <a:noAutofit/>
              </a:bodyPr>
              <a:lstStyle/>
              <a:p>
                <a:pPr indent="0" lvl="0" marL="0" marR="0" rtl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rPr b="0" i="0" lang="de-DE" sz="14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Describe  Assessment</a:t>
                </a:r>
                <a:endParaRPr b="0" i="0" sz="14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10" name="Google Shape;610;p14"/>
              <p:cNvSpPr/>
              <p:nvPr/>
            </p:nvSpPr>
            <p:spPr>
              <a:xfrm>
                <a:off x="1293191" y="3339524"/>
                <a:ext cx="856162" cy="428081"/>
              </a:xfrm>
              <a:prstGeom prst="roundRect">
                <a:avLst>
                  <a:gd fmla="val 16667" name="adj"/>
                </a:avLst>
              </a:prstGeom>
              <a:solidFill>
                <a:srgbClr val="8DA9DB"/>
              </a:solidFill>
              <a:ln cap="flat" cmpd="sng" w="12700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11" name="Google Shape;611;p14"/>
              <p:cNvSpPr txBox="1"/>
              <p:nvPr/>
            </p:nvSpPr>
            <p:spPr>
              <a:xfrm>
                <a:off x="1314088" y="3360421"/>
                <a:ext cx="814368" cy="38628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3325" lIns="53325" spcFirstLastPara="1" rIns="53325" wrap="square" tIns="53325">
                <a:noAutofit/>
              </a:bodyPr>
              <a:lstStyle/>
              <a:p>
                <a:pPr indent="0" lvl="0" marL="0" marR="0" rtl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rPr b="0" i="0" lang="de-DE" sz="14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Pilot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12" name="Google Shape;612;p14"/>
              <p:cNvSpPr/>
              <p:nvPr/>
            </p:nvSpPr>
            <p:spPr>
              <a:xfrm>
                <a:off x="789793" y="2448995"/>
                <a:ext cx="1212488" cy="693898"/>
              </a:xfrm>
              <a:prstGeom prst="roundRect">
                <a:avLst>
                  <a:gd fmla="val 16667" name="adj"/>
                </a:avLst>
              </a:prstGeom>
              <a:solidFill>
                <a:srgbClr val="8DA9DB"/>
              </a:solidFill>
              <a:ln cap="flat" cmpd="sng" w="12700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13" name="Google Shape;613;p14"/>
              <p:cNvSpPr txBox="1"/>
              <p:nvPr/>
            </p:nvSpPr>
            <p:spPr>
              <a:xfrm>
                <a:off x="823666" y="2482868"/>
                <a:ext cx="1144742" cy="62615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3325" lIns="53325" spcFirstLastPara="1" rIns="53325" wrap="square" tIns="53325">
                <a:noAutofit/>
              </a:bodyPr>
              <a:lstStyle/>
              <a:p>
                <a:pPr indent="0" lvl="0" marL="0" marR="0" rtl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rPr b="0" i="0" lang="de-DE" sz="14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Collect Feedback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14" name="Google Shape;614;p14"/>
              <p:cNvSpPr/>
              <p:nvPr/>
            </p:nvSpPr>
            <p:spPr>
              <a:xfrm>
                <a:off x="896048" y="1650203"/>
                <a:ext cx="856162" cy="428081"/>
              </a:xfrm>
              <a:prstGeom prst="roundRect">
                <a:avLst>
                  <a:gd fmla="val 16667" name="adj"/>
                </a:avLst>
              </a:prstGeom>
              <a:solidFill>
                <a:srgbClr val="2F5597"/>
              </a:solidFill>
              <a:ln cap="flat" cmpd="sng" w="12700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15" name="Google Shape;615;p14"/>
              <p:cNvSpPr txBox="1"/>
              <p:nvPr/>
            </p:nvSpPr>
            <p:spPr>
              <a:xfrm>
                <a:off x="916945" y="1671100"/>
                <a:ext cx="814368" cy="38628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3325" lIns="53325" spcFirstLastPara="1" rIns="53325" wrap="square" tIns="53325">
                <a:noAutofit/>
              </a:bodyPr>
              <a:lstStyle/>
              <a:p>
                <a:pPr indent="0" lvl="0" marL="0" marR="0" rtl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rPr b="0" i="0" lang="de-DE" sz="14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[Iterate]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16" name="Google Shape;616;p14"/>
              <p:cNvSpPr/>
              <p:nvPr/>
            </p:nvSpPr>
            <p:spPr>
              <a:xfrm>
                <a:off x="1282954" y="840631"/>
                <a:ext cx="856162" cy="428081"/>
              </a:xfrm>
              <a:prstGeom prst="roundRect">
                <a:avLst>
                  <a:gd fmla="val 16667" name="adj"/>
                </a:avLst>
              </a:prstGeom>
              <a:noFill/>
              <a:ln cap="flat" cmpd="sng" w="12700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17" name="Google Shape;617;p14"/>
              <p:cNvSpPr txBox="1"/>
              <p:nvPr/>
            </p:nvSpPr>
            <p:spPr>
              <a:xfrm>
                <a:off x="1303851" y="861528"/>
                <a:ext cx="814368" cy="38628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3325" lIns="53325" spcFirstLastPara="1" rIns="53325" wrap="square" tIns="53325">
                <a:noAutofit/>
              </a:bodyPr>
              <a:lstStyle/>
              <a:p>
                <a:pPr indent="0" lvl="0" marL="0" marR="0" rtl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rPr b="0" i="0" lang="de-DE" sz="1400" u="none" cap="none" strike="noStrike">
                    <a:solidFill>
                      <a:srgbClr val="2F5597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Celebrate</a:t>
                </a:r>
                <a:endParaRPr b="0" i="0" sz="1400" u="none" cap="none" strike="noStrike">
                  <a:solidFill>
                    <a:srgbClr val="2F5597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18" name="Google Shape;618;p14"/>
              <p:cNvSpPr/>
              <p:nvPr/>
            </p:nvSpPr>
            <p:spPr>
              <a:xfrm>
                <a:off x="2024444" y="183728"/>
                <a:ext cx="856162" cy="428081"/>
              </a:xfrm>
              <a:prstGeom prst="roundRect">
                <a:avLst>
                  <a:gd fmla="val 16667" name="adj"/>
                </a:avLst>
              </a:prstGeom>
              <a:noFill/>
              <a:ln cap="flat" cmpd="sng" w="12700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19" name="Google Shape;619;p14"/>
              <p:cNvSpPr txBox="1"/>
              <p:nvPr/>
            </p:nvSpPr>
            <p:spPr>
              <a:xfrm>
                <a:off x="2045341" y="204625"/>
                <a:ext cx="814368" cy="38628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3325" lIns="53325" spcFirstLastPara="1" rIns="53325" wrap="square" tIns="53325">
                <a:noAutofit/>
              </a:bodyPr>
              <a:lstStyle/>
              <a:p>
                <a:pPr indent="0" lvl="0" marL="0" marR="0" rtl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rPr b="0" i="0" lang="de-DE" sz="1400" u="none" cap="none" strike="noStrike">
                    <a:solidFill>
                      <a:srgbClr val="2F5597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Complete Data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620" name="Google Shape;620;p14"/>
            <p:cNvSpPr/>
            <p:nvPr/>
          </p:nvSpPr>
          <p:spPr>
            <a:xfrm rot="867233">
              <a:off x="1308326" y="3425806"/>
              <a:ext cx="1805145" cy="304119"/>
            </a:xfrm>
            <a:prstGeom prst="rightArrow">
              <a:avLst>
                <a:gd fmla="val 50000" name="adj1"/>
                <a:gd fmla="val 50000" name="adj2"/>
              </a:avLst>
            </a:prstGeom>
            <a:solidFill>
              <a:srgbClr val="D8E2F3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21" name="Google Shape;621;p14"/>
            <p:cNvSpPr/>
            <p:nvPr/>
          </p:nvSpPr>
          <p:spPr>
            <a:xfrm>
              <a:off x="3239311" y="544749"/>
              <a:ext cx="2856689" cy="5535038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622" name="Google Shape;622;p14"/>
          <p:cNvSpPr txBox="1"/>
          <p:nvPr>
            <p:ph type="title"/>
          </p:nvPr>
        </p:nvSpPr>
        <p:spPr>
          <a:xfrm>
            <a:off x="5846323" y="5620724"/>
            <a:ext cx="60157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F5597"/>
              </a:buClr>
              <a:buSzPct val="100000"/>
              <a:buFont typeface="Arial"/>
              <a:buNone/>
            </a:pPr>
            <a:r>
              <a:rPr lang="de-DE"/>
              <a:t>11. Iterate</a:t>
            </a:r>
            <a:endParaRPr/>
          </a:p>
        </p:txBody>
      </p:sp>
      <p:sp>
        <p:nvSpPr>
          <p:cNvPr id="623" name="Google Shape;623;p14"/>
          <p:cNvSpPr txBox="1"/>
          <p:nvPr>
            <p:ph idx="10" type="dt"/>
          </p:nvPr>
        </p:nvSpPr>
        <p:spPr>
          <a:xfrm>
            <a:off x="351639" y="6356348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de-DE"/>
              <a:t>17.03.2023</a:t>
            </a:r>
            <a:endParaRPr/>
          </a:p>
        </p:txBody>
      </p:sp>
      <p:sp>
        <p:nvSpPr>
          <p:cNvPr id="624" name="Google Shape;624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de-DE"/>
              <a:t>Ursula Göz, DHBW Heilbronn</a:t>
            </a:r>
            <a:endParaRPr/>
          </a:p>
        </p:txBody>
      </p:sp>
      <p:sp>
        <p:nvSpPr>
          <p:cNvPr id="625" name="Google Shape;625;p14"/>
          <p:cNvSpPr txBox="1"/>
          <p:nvPr>
            <p:ph idx="12" type="sldNum"/>
          </p:nvPr>
        </p:nvSpPr>
        <p:spPr>
          <a:xfrm>
            <a:off x="9118833" y="6356349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de-DE"/>
              <a:t>‹#›</a:t>
            </a:fld>
            <a:endParaRPr/>
          </a:p>
        </p:txBody>
      </p:sp>
      <p:sp>
        <p:nvSpPr>
          <p:cNvPr id="626" name="Google Shape;626;p14"/>
          <p:cNvSpPr txBox="1"/>
          <p:nvPr/>
        </p:nvSpPr>
        <p:spPr>
          <a:xfrm>
            <a:off x="5156590" y="3134313"/>
            <a:ext cx="5864393" cy="2009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br>
              <a:rPr b="0" i="0" lang="de-DE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0" i="0" lang="de-DE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de-DE" sz="1600" u="none" cap="none" strike="noStrike">
                <a:solidFill>
                  <a:srgbClr val="2F5496"/>
                </a:solidFill>
                <a:latin typeface="Arial"/>
                <a:ea typeface="Arial"/>
                <a:cs typeface="Arial"/>
                <a:sym typeface="Arial"/>
              </a:rPr>
              <a:t>If needed, repeat steps 5. to 10. </a:t>
            </a:r>
            <a:endParaRPr b="1" i="0" sz="1600" u="none" cap="none" strike="noStrike">
              <a:solidFill>
                <a:srgbClr val="2F5496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0" i="0" lang="de-DE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7" name="Google Shape;627;p14"/>
          <p:cNvSpPr txBox="1"/>
          <p:nvPr/>
        </p:nvSpPr>
        <p:spPr>
          <a:xfrm>
            <a:off x="3953391" y="2696516"/>
            <a:ext cx="5744361" cy="4025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0" i="0" lang="de-DE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STEP 11</a:t>
            </a:r>
            <a:endParaRPr b="0" i="0" sz="2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Aktualisieren" id="628" name="Google Shape;628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rot="2656686">
            <a:off x="3288107" y="1930915"/>
            <a:ext cx="1160522" cy="116052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reative Commons licencija" id="629" name="Google Shape;629;p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0" y="6148613"/>
            <a:ext cx="838200" cy="295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3" name="Shape 6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4" name="Google Shape;634;p15"/>
          <p:cNvGrpSpPr/>
          <p:nvPr/>
        </p:nvGrpSpPr>
        <p:grpSpPr>
          <a:xfrm>
            <a:off x="499650" y="136525"/>
            <a:ext cx="5980170" cy="5535038"/>
            <a:chOff x="115830" y="544749"/>
            <a:chExt cx="5980170" cy="5535038"/>
          </a:xfrm>
        </p:grpSpPr>
        <p:grpSp>
          <p:nvGrpSpPr>
            <p:cNvPr id="635" name="Google Shape;635;p15"/>
            <p:cNvGrpSpPr/>
            <p:nvPr/>
          </p:nvGrpSpPr>
          <p:grpSpPr>
            <a:xfrm>
              <a:off x="115830" y="1133444"/>
              <a:ext cx="5107251" cy="4853431"/>
              <a:chOff x="789793" y="-156533"/>
              <a:chExt cx="5107251" cy="4853431"/>
            </a:xfrm>
          </p:grpSpPr>
          <p:sp>
            <p:nvSpPr>
              <p:cNvPr id="636" name="Google Shape;636;p15"/>
              <p:cNvSpPr/>
              <p:nvPr/>
            </p:nvSpPr>
            <p:spPr>
              <a:xfrm>
                <a:off x="987644" y="-156533"/>
                <a:ext cx="4853431" cy="4853431"/>
              </a:xfrm>
              <a:custGeom>
                <a:rect b="b" l="l" r="r" t="t"/>
                <a:pathLst>
                  <a:path extrusionOk="0" h="120000" w="120000">
                    <a:moveTo>
                      <a:pt x="66791" y="3992"/>
                    </a:moveTo>
                    <a:lnTo>
                      <a:pt x="66791" y="3992"/>
                    </a:lnTo>
                    <a:cubicBezTo>
                      <a:pt x="95391" y="7460"/>
                      <a:pt x="116783" y="31918"/>
                      <a:pt x="116413" y="60725"/>
                    </a:cubicBezTo>
                    <a:cubicBezTo>
                      <a:pt x="116043" y="89531"/>
                      <a:pt x="94029" y="113432"/>
                      <a:pt x="65350" y="116164"/>
                    </a:cubicBezTo>
                    <a:cubicBezTo>
                      <a:pt x="36671" y="118896"/>
                      <a:pt x="10540" y="99581"/>
                      <a:pt x="4738" y="71363"/>
                    </a:cubicBezTo>
                    <a:cubicBezTo>
                      <a:pt x="-1064" y="43144"/>
                      <a:pt x="15326" y="15087"/>
                      <a:pt x="42757" y="6282"/>
                    </a:cubicBezTo>
                    <a:lnTo>
                      <a:pt x="41978" y="2800"/>
                    </a:lnTo>
                    <a:lnTo>
                      <a:pt x="48409" y="8189"/>
                    </a:lnTo>
                    <a:lnTo>
                      <a:pt x="44994" y="16284"/>
                    </a:lnTo>
                    <a:lnTo>
                      <a:pt x="44216" y="12804"/>
                    </a:lnTo>
                    <a:lnTo>
                      <a:pt x="44216" y="12804"/>
                    </a:lnTo>
                    <a:cubicBezTo>
                      <a:pt x="20171" y="20846"/>
                      <a:pt x="6016" y="45679"/>
                      <a:pt x="11348" y="70466"/>
                    </a:cubicBezTo>
                    <a:cubicBezTo>
                      <a:pt x="16680" y="95253"/>
                      <a:pt x="39795" y="112069"/>
                      <a:pt x="65020" y="109511"/>
                    </a:cubicBezTo>
                    <a:cubicBezTo>
                      <a:pt x="90245" y="106954"/>
                      <a:pt x="109514" y="85841"/>
                      <a:pt x="109763" y="60488"/>
                    </a:cubicBezTo>
                    <a:cubicBezTo>
                      <a:pt x="110012" y="35135"/>
                      <a:pt x="91160" y="13648"/>
                      <a:pt x="65990" y="10597"/>
                    </a:cubicBezTo>
                    <a:close/>
                  </a:path>
                </a:pathLst>
              </a:custGeom>
              <a:solidFill>
                <a:srgbClr val="CCD3EA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37" name="Google Shape;637;p15"/>
              <p:cNvSpPr/>
              <p:nvPr/>
            </p:nvSpPr>
            <p:spPr>
              <a:xfrm>
                <a:off x="2986278" y="-53342"/>
                <a:ext cx="856162" cy="428081"/>
              </a:xfrm>
              <a:prstGeom prst="roundRect">
                <a:avLst>
                  <a:gd fmla="val 16667" name="adj"/>
                </a:avLst>
              </a:prstGeom>
              <a:solidFill>
                <a:srgbClr val="B3C6E7"/>
              </a:solidFill>
              <a:ln cap="flat" cmpd="sng" w="12700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38" name="Google Shape;638;p15"/>
              <p:cNvSpPr txBox="1"/>
              <p:nvPr/>
            </p:nvSpPr>
            <p:spPr>
              <a:xfrm>
                <a:off x="3007175" y="-32445"/>
                <a:ext cx="814368" cy="38628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3325" lIns="53325" spcFirstLastPara="1" rIns="53325" wrap="square" tIns="53325">
                <a:noAutofit/>
              </a:bodyPr>
              <a:lstStyle/>
              <a:p>
                <a:pPr indent="0" lvl="0" marL="0" marR="0" rtl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rPr b="0" i="0" lang="de-DE" sz="14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Analyse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39" name="Google Shape;639;p15"/>
              <p:cNvSpPr/>
              <p:nvPr/>
            </p:nvSpPr>
            <p:spPr>
              <a:xfrm>
                <a:off x="3948113" y="183728"/>
                <a:ext cx="856162" cy="428081"/>
              </a:xfrm>
              <a:prstGeom prst="roundRect">
                <a:avLst>
                  <a:gd fmla="val 16667" name="adj"/>
                </a:avLst>
              </a:prstGeom>
              <a:solidFill>
                <a:srgbClr val="B3C6E7"/>
              </a:solidFill>
              <a:ln cap="flat" cmpd="sng" w="12700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40" name="Google Shape;640;p15"/>
              <p:cNvSpPr txBox="1"/>
              <p:nvPr/>
            </p:nvSpPr>
            <p:spPr>
              <a:xfrm>
                <a:off x="3969010" y="204625"/>
                <a:ext cx="814368" cy="38628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3325" lIns="53325" spcFirstLastPara="1" rIns="53325" wrap="square" tIns="53325">
                <a:noAutofit/>
              </a:bodyPr>
              <a:lstStyle/>
              <a:p>
                <a:pPr indent="0" lvl="0" marL="0" marR="0" rtl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rPr b="0" i="0" lang="de-DE" sz="14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Select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41" name="Google Shape;641;p15"/>
              <p:cNvSpPr/>
              <p:nvPr/>
            </p:nvSpPr>
            <p:spPr>
              <a:xfrm>
                <a:off x="4689603" y="659480"/>
                <a:ext cx="856162" cy="790383"/>
              </a:xfrm>
              <a:prstGeom prst="roundRect">
                <a:avLst>
                  <a:gd fmla="val 16667" name="adj"/>
                </a:avLst>
              </a:prstGeom>
              <a:solidFill>
                <a:srgbClr val="B3C6E7"/>
              </a:solidFill>
              <a:ln cap="flat" cmpd="sng" w="12700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42" name="Google Shape;642;p15"/>
              <p:cNvSpPr txBox="1"/>
              <p:nvPr/>
            </p:nvSpPr>
            <p:spPr>
              <a:xfrm>
                <a:off x="4728186" y="698063"/>
                <a:ext cx="778996" cy="71321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3325" lIns="53325" spcFirstLastPara="1" rIns="53325" wrap="square" tIns="53325">
                <a:noAutofit/>
              </a:bodyPr>
              <a:lstStyle/>
              <a:p>
                <a:pPr indent="0" lvl="0" marL="0" marR="0" rtl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rPr b="0" i="0" lang="de-DE" sz="14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Describe Learning Outcome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43" name="Google Shape;643;p15"/>
              <p:cNvSpPr/>
              <p:nvPr/>
            </p:nvSpPr>
            <p:spPr>
              <a:xfrm>
                <a:off x="5040882" y="1766877"/>
                <a:ext cx="856162" cy="428081"/>
              </a:xfrm>
              <a:prstGeom prst="roundRect">
                <a:avLst>
                  <a:gd fmla="val 16667" name="adj"/>
                </a:avLst>
              </a:prstGeom>
              <a:solidFill>
                <a:srgbClr val="B3C6E7"/>
              </a:solidFill>
              <a:ln cap="flat" cmpd="sng" w="12700">
                <a:solidFill>
                  <a:srgbClr val="2F5597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44" name="Google Shape;644;p15"/>
              <p:cNvSpPr txBox="1"/>
              <p:nvPr/>
            </p:nvSpPr>
            <p:spPr>
              <a:xfrm>
                <a:off x="5061779" y="1787774"/>
                <a:ext cx="814368" cy="38628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3325" lIns="53325" spcFirstLastPara="1" rIns="53325" wrap="square" tIns="53325">
                <a:noAutofit/>
              </a:bodyPr>
              <a:lstStyle/>
              <a:p>
                <a:pPr indent="0" lvl="0" marL="0" marR="0" rtl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rPr b="0" i="0" lang="de-DE" sz="14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[Re-] Design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45" name="Google Shape;645;p15"/>
              <p:cNvSpPr/>
              <p:nvPr/>
            </p:nvSpPr>
            <p:spPr>
              <a:xfrm>
                <a:off x="4921476" y="2750274"/>
                <a:ext cx="856162" cy="428081"/>
              </a:xfrm>
              <a:prstGeom prst="roundRect">
                <a:avLst>
                  <a:gd fmla="val 16667" name="adj"/>
                </a:avLst>
              </a:prstGeom>
              <a:solidFill>
                <a:srgbClr val="B3C6E7"/>
              </a:solidFill>
              <a:ln cap="flat" cmpd="sng" w="12700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46" name="Google Shape;646;p15"/>
              <p:cNvSpPr txBox="1"/>
              <p:nvPr/>
            </p:nvSpPr>
            <p:spPr>
              <a:xfrm>
                <a:off x="4942373" y="2771171"/>
                <a:ext cx="814368" cy="38628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3325" lIns="53325" spcFirstLastPara="1" rIns="53325" wrap="square" tIns="53325">
                <a:noAutofit/>
              </a:bodyPr>
              <a:lstStyle/>
              <a:p>
                <a:pPr indent="0" lvl="0" marL="0" marR="0" rtl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rPr b="0" i="0" lang="de-DE" sz="14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Arrange</a:t>
                </a:r>
                <a:endParaRPr b="0" i="0" sz="14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47" name="Google Shape;647;p15"/>
              <p:cNvSpPr/>
              <p:nvPr/>
            </p:nvSpPr>
            <p:spPr>
              <a:xfrm>
                <a:off x="4358739" y="3565539"/>
                <a:ext cx="856162" cy="428081"/>
              </a:xfrm>
              <a:prstGeom prst="roundRect">
                <a:avLst>
                  <a:gd fmla="val 16667" name="adj"/>
                </a:avLst>
              </a:prstGeom>
              <a:solidFill>
                <a:srgbClr val="B3C6E7"/>
              </a:solidFill>
              <a:ln cap="flat" cmpd="sng" w="12700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48" name="Google Shape;648;p15"/>
              <p:cNvSpPr txBox="1"/>
              <p:nvPr/>
            </p:nvSpPr>
            <p:spPr>
              <a:xfrm>
                <a:off x="4379636" y="3586436"/>
                <a:ext cx="814368" cy="38628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3325" lIns="53325" spcFirstLastPara="1" rIns="53325" wrap="square" tIns="53325">
                <a:noAutofit/>
              </a:bodyPr>
              <a:lstStyle/>
              <a:p>
                <a:pPr indent="0" lvl="0" marL="0" marR="0" rtl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rPr b="0" i="0" lang="de-DE" sz="14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Create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49" name="Google Shape;649;p15"/>
              <p:cNvSpPr/>
              <p:nvPr/>
            </p:nvSpPr>
            <p:spPr>
              <a:xfrm>
                <a:off x="3481588" y="4025903"/>
                <a:ext cx="856162" cy="428081"/>
              </a:xfrm>
              <a:prstGeom prst="roundRect">
                <a:avLst>
                  <a:gd fmla="val 16667" name="adj"/>
                </a:avLst>
              </a:prstGeom>
              <a:solidFill>
                <a:srgbClr val="B3C6E7"/>
              </a:solidFill>
              <a:ln cap="flat" cmpd="sng" w="12700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50" name="Google Shape;650;p15"/>
              <p:cNvSpPr txBox="1"/>
              <p:nvPr/>
            </p:nvSpPr>
            <p:spPr>
              <a:xfrm>
                <a:off x="3502485" y="4046800"/>
                <a:ext cx="814368" cy="38628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3325" lIns="53325" spcFirstLastPara="1" rIns="53325" wrap="square" tIns="53325">
                <a:noAutofit/>
              </a:bodyPr>
              <a:lstStyle/>
              <a:p>
                <a:pPr indent="0" lvl="0" marL="0" marR="0" rtl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rPr b="0" i="0" lang="de-DE" sz="14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Combine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51" name="Google Shape;651;p15"/>
              <p:cNvSpPr/>
              <p:nvPr/>
            </p:nvSpPr>
            <p:spPr>
              <a:xfrm>
                <a:off x="2070475" y="3859887"/>
                <a:ext cx="1165605" cy="653414"/>
              </a:xfrm>
              <a:prstGeom prst="roundRect">
                <a:avLst>
                  <a:gd fmla="val 16667" name="adj"/>
                </a:avLst>
              </a:prstGeom>
              <a:solidFill>
                <a:srgbClr val="8DA9DB"/>
              </a:solidFill>
              <a:ln cap="flat" cmpd="sng" w="12700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52" name="Google Shape;652;p15"/>
              <p:cNvSpPr txBox="1"/>
              <p:nvPr/>
            </p:nvSpPr>
            <p:spPr>
              <a:xfrm>
                <a:off x="2102372" y="3891784"/>
                <a:ext cx="1101811" cy="5896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3325" lIns="53325" spcFirstLastPara="1" rIns="53325" wrap="square" tIns="53325">
                <a:noAutofit/>
              </a:bodyPr>
              <a:lstStyle/>
              <a:p>
                <a:pPr indent="0" lvl="0" marL="0" marR="0" rtl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rPr b="0" i="0" lang="de-DE" sz="14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Describe  Assessment</a:t>
                </a:r>
                <a:endParaRPr b="0" i="0" sz="14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53" name="Google Shape;653;p15"/>
              <p:cNvSpPr/>
              <p:nvPr/>
            </p:nvSpPr>
            <p:spPr>
              <a:xfrm>
                <a:off x="1293191" y="3339524"/>
                <a:ext cx="856162" cy="428081"/>
              </a:xfrm>
              <a:prstGeom prst="roundRect">
                <a:avLst>
                  <a:gd fmla="val 16667" name="adj"/>
                </a:avLst>
              </a:prstGeom>
              <a:solidFill>
                <a:srgbClr val="8DA9DB"/>
              </a:solidFill>
              <a:ln cap="flat" cmpd="sng" w="12700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54" name="Google Shape;654;p15"/>
              <p:cNvSpPr txBox="1"/>
              <p:nvPr/>
            </p:nvSpPr>
            <p:spPr>
              <a:xfrm>
                <a:off x="1314088" y="3360421"/>
                <a:ext cx="814368" cy="38628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3325" lIns="53325" spcFirstLastPara="1" rIns="53325" wrap="square" tIns="53325">
                <a:noAutofit/>
              </a:bodyPr>
              <a:lstStyle/>
              <a:p>
                <a:pPr indent="0" lvl="0" marL="0" marR="0" rtl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rPr b="0" i="0" lang="de-DE" sz="14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Pilot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55" name="Google Shape;655;p15"/>
              <p:cNvSpPr/>
              <p:nvPr/>
            </p:nvSpPr>
            <p:spPr>
              <a:xfrm>
                <a:off x="789793" y="2448995"/>
                <a:ext cx="1212488" cy="693898"/>
              </a:xfrm>
              <a:prstGeom prst="roundRect">
                <a:avLst>
                  <a:gd fmla="val 16667" name="adj"/>
                </a:avLst>
              </a:prstGeom>
              <a:solidFill>
                <a:srgbClr val="8DA9DB"/>
              </a:solidFill>
              <a:ln cap="flat" cmpd="sng" w="12700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56" name="Google Shape;656;p15"/>
              <p:cNvSpPr txBox="1"/>
              <p:nvPr/>
            </p:nvSpPr>
            <p:spPr>
              <a:xfrm>
                <a:off x="823666" y="2482868"/>
                <a:ext cx="1144742" cy="62615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3325" lIns="53325" spcFirstLastPara="1" rIns="53325" wrap="square" tIns="53325">
                <a:noAutofit/>
              </a:bodyPr>
              <a:lstStyle/>
              <a:p>
                <a:pPr indent="0" lvl="0" marL="0" marR="0" rtl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rPr b="0" i="0" lang="de-DE" sz="14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Collect Feedback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57" name="Google Shape;657;p15"/>
              <p:cNvSpPr/>
              <p:nvPr/>
            </p:nvSpPr>
            <p:spPr>
              <a:xfrm>
                <a:off x="896048" y="1650203"/>
                <a:ext cx="856162" cy="428081"/>
              </a:xfrm>
              <a:prstGeom prst="roundRect">
                <a:avLst>
                  <a:gd fmla="val 16667" name="adj"/>
                </a:avLst>
              </a:prstGeom>
              <a:solidFill>
                <a:srgbClr val="8DA9DB"/>
              </a:solidFill>
              <a:ln cap="flat" cmpd="sng" w="12700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58" name="Google Shape;658;p15"/>
              <p:cNvSpPr txBox="1"/>
              <p:nvPr/>
            </p:nvSpPr>
            <p:spPr>
              <a:xfrm>
                <a:off x="916945" y="1671100"/>
                <a:ext cx="814368" cy="38628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3325" lIns="53325" spcFirstLastPara="1" rIns="53325" wrap="square" tIns="53325">
                <a:noAutofit/>
              </a:bodyPr>
              <a:lstStyle/>
              <a:p>
                <a:pPr indent="0" lvl="0" marL="0" marR="0" rtl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rPr b="0" i="0" lang="de-DE" sz="14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[Iterate]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59" name="Google Shape;659;p15"/>
              <p:cNvSpPr/>
              <p:nvPr/>
            </p:nvSpPr>
            <p:spPr>
              <a:xfrm>
                <a:off x="1282954" y="840631"/>
                <a:ext cx="856162" cy="428081"/>
              </a:xfrm>
              <a:prstGeom prst="roundRect">
                <a:avLst>
                  <a:gd fmla="val 16667" name="adj"/>
                </a:avLst>
              </a:prstGeom>
              <a:solidFill>
                <a:srgbClr val="2F5597"/>
              </a:solidFill>
              <a:ln cap="flat" cmpd="sng" w="12700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60" name="Google Shape;660;p15"/>
              <p:cNvSpPr txBox="1"/>
              <p:nvPr/>
            </p:nvSpPr>
            <p:spPr>
              <a:xfrm>
                <a:off x="1303851" y="861528"/>
                <a:ext cx="814368" cy="38628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3325" lIns="53325" spcFirstLastPara="1" rIns="53325" wrap="square" tIns="53325">
                <a:noAutofit/>
              </a:bodyPr>
              <a:lstStyle/>
              <a:p>
                <a:pPr indent="0" lvl="0" marL="0" marR="0" rtl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rPr b="0" i="0" lang="de-DE" sz="14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Celebrate</a:t>
                </a:r>
                <a:endParaRPr b="0" i="0" sz="14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61" name="Google Shape;661;p15"/>
              <p:cNvSpPr/>
              <p:nvPr/>
            </p:nvSpPr>
            <p:spPr>
              <a:xfrm>
                <a:off x="2024444" y="183728"/>
                <a:ext cx="856162" cy="428081"/>
              </a:xfrm>
              <a:prstGeom prst="roundRect">
                <a:avLst>
                  <a:gd fmla="val 16667" name="adj"/>
                </a:avLst>
              </a:prstGeom>
              <a:noFill/>
              <a:ln cap="flat" cmpd="sng" w="12700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62" name="Google Shape;662;p15"/>
              <p:cNvSpPr txBox="1"/>
              <p:nvPr/>
            </p:nvSpPr>
            <p:spPr>
              <a:xfrm>
                <a:off x="2045341" y="204625"/>
                <a:ext cx="814368" cy="38628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3325" lIns="53325" spcFirstLastPara="1" rIns="53325" wrap="square" tIns="53325">
                <a:noAutofit/>
              </a:bodyPr>
              <a:lstStyle/>
              <a:p>
                <a:pPr indent="0" lvl="0" marL="0" marR="0" rtl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rPr b="0" i="0" lang="de-DE" sz="1400" u="none" cap="none" strike="noStrike">
                    <a:solidFill>
                      <a:srgbClr val="2F5597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Complete Data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663" name="Google Shape;663;p15"/>
            <p:cNvSpPr/>
            <p:nvPr/>
          </p:nvSpPr>
          <p:spPr>
            <a:xfrm rot="867233">
              <a:off x="1308326" y="3425806"/>
              <a:ext cx="1805145" cy="304119"/>
            </a:xfrm>
            <a:prstGeom prst="rightArrow">
              <a:avLst>
                <a:gd fmla="val 50000" name="adj1"/>
                <a:gd fmla="val 50000" name="adj2"/>
              </a:avLst>
            </a:prstGeom>
            <a:solidFill>
              <a:srgbClr val="D8E2F3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64" name="Google Shape;664;p15"/>
            <p:cNvSpPr/>
            <p:nvPr/>
          </p:nvSpPr>
          <p:spPr>
            <a:xfrm>
              <a:off x="3239311" y="544749"/>
              <a:ext cx="2856689" cy="5535038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665" name="Google Shape;665;p15"/>
          <p:cNvSpPr txBox="1"/>
          <p:nvPr>
            <p:ph type="title"/>
          </p:nvPr>
        </p:nvSpPr>
        <p:spPr>
          <a:xfrm>
            <a:off x="5846323" y="5620724"/>
            <a:ext cx="60157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F5597"/>
              </a:buClr>
              <a:buSzPct val="100000"/>
              <a:buFont typeface="Arial"/>
              <a:buNone/>
            </a:pPr>
            <a:r>
              <a:rPr lang="de-DE"/>
              <a:t>12. Celebrate</a:t>
            </a:r>
            <a:endParaRPr/>
          </a:p>
        </p:txBody>
      </p:sp>
      <p:sp>
        <p:nvSpPr>
          <p:cNvPr id="666" name="Google Shape;666;p15"/>
          <p:cNvSpPr txBox="1"/>
          <p:nvPr>
            <p:ph idx="10" type="dt"/>
          </p:nvPr>
        </p:nvSpPr>
        <p:spPr>
          <a:xfrm>
            <a:off x="351639" y="6356348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de-DE"/>
              <a:t>17.03.2023</a:t>
            </a:r>
            <a:endParaRPr/>
          </a:p>
        </p:txBody>
      </p:sp>
      <p:sp>
        <p:nvSpPr>
          <p:cNvPr id="667" name="Google Shape;667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de-DE"/>
              <a:t>Ursula Göz, DHBW Heilbronn</a:t>
            </a:r>
            <a:endParaRPr/>
          </a:p>
        </p:txBody>
      </p:sp>
      <p:sp>
        <p:nvSpPr>
          <p:cNvPr id="668" name="Google Shape;668;p15"/>
          <p:cNvSpPr txBox="1"/>
          <p:nvPr>
            <p:ph idx="12" type="sldNum"/>
          </p:nvPr>
        </p:nvSpPr>
        <p:spPr>
          <a:xfrm>
            <a:off x="9118833" y="6356349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de-DE"/>
              <a:t>‹#›</a:t>
            </a:fld>
            <a:endParaRPr/>
          </a:p>
        </p:txBody>
      </p:sp>
      <p:sp>
        <p:nvSpPr>
          <p:cNvPr id="669" name="Google Shape;669;p15"/>
          <p:cNvSpPr txBox="1"/>
          <p:nvPr/>
        </p:nvSpPr>
        <p:spPr>
          <a:xfrm>
            <a:off x="3895183" y="3422743"/>
            <a:ext cx="5744361" cy="1727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2F5496"/>
              </a:buClr>
              <a:buSzPts val="1600"/>
              <a:buFont typeface="Arial"/>
              <a:buNone/>
            </a:pPr>
            <a:r>
              <a:rPr b="1" i="0" lang="de-DE" sz="1600" u="none" cap="none" strike="noStrike">
                <a:solidFill>
                  <a:srgbClr val="2F5496"/>
                </a:solidFill>
                <a:latin typeface="Arial"/>
                <a:ea typeface="Arial"/>
                <a:cs typeface="Arial"/>
                <a:sym typeface="Arial"/>
              </a:rPr>
              <a:t>Celebrate</a:t>
            </a:r>
            <a:r>
              <a:rPr b="0" i="0" lang="de-DE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the successful process and achievement!</a:t>
            </a:r>
            <a:br>
              <a:rPr b="0" i="0" lang="de-DE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de-DE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 new </a:t>
            </a:r>
            <a:r>
              <a:rPr b="1" i="0" lang="de-DE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MicroCredential</a:t>
            </a:r>
            <a:r>
              <a:rPr b="0" i="0" lang="de-DE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is born!</a:t>
            </a:r>
            <a:endParaRPr b="0" i="0" sz="1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br>
              <a:rPr b="0" i="0" lang="de-DE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b="0" i="0" sz="1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0" i="0" lang="de-DE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0" name="Google Shape;670;p15"/>
          <p:cNvSpPr txBox="1"/>
          <p:nvPr/>
        </p:nvSpPr>
        <p:spPr>
          <a:xfrm>
            <a:off x="3908668" y="2904044"/>
            <a:ext cx="5744361" cy="4025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0" i="0" lang="de-DE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STEP 12</a:t>
            </a:r>
            <a:endParaRPr b="0" i="0" sz="2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Kranz" id="671" name="Google Shape;671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506678" y="1371638"/>
            <a:ext cx="1464916" cy="1464916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llone" id="672" name="Google Shape;672;p1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992283" y="1843715"/>
            <a:ext cx="492916" cy="492916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reative Commons licencija" id="673" name="Google Shape;673;p15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0" y="6183638"/>
            <a:ext cx="838200" cy="295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7" name="Shape 6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78" name="Google Shape;678;p16"/>
          <p:cNvGrpSpPr/>
          <p:nvPr/>
        </p:nvGrpSpPr>
        <p:grpSpPr>
          <a:xfrm>
            <a:off x="499650" y="136525"/>
            <a:ext cx="5980170" cy="5535038"/>
            <a:chOff x="115830" y="544749"/>
            <a:chExt cx="5980170" cy="5535038"/>
          </a:xfrm>
        </p:grpSpPr>
        <p:grpSp>
          <p:nvGrpSpPr>
            <p:cNvPr id="679" name="Google Shape;679;p16"/>
            <p:cNvGrpSpPr/>
            <p:nvPr/>
          </p:nvGrpSpPr>
          <p:grpSpPr>
            <a:xfrm>
              <a:off x="115830" y="1133444"/>
              <a:ext cx="5107251" cy="4853431"/>
              <a:chOff x="789793" y="-156533"/>
              <a:chExt cx="5107251" cy="4853431"/>
            </a:xfrm>
          </p:grpSpPr>
          <p:sp>
            <p:nvSpPr>
              <p:cNvPr id="680" name="Google Shape;680;p16"/>
              <p:cNvSpPr/>
              <p:nvPr/>
            </p:nvSpPr>
            <p:spPr>
              <a:xfrm>
                <a:off x="987644" y="-156533"/>
                <a:ext cx="4853431" cy="4853431"/>
              </a:xfrm>
              <a:custGeom>
                <a:rect b="b" l="l" r="r" t="t"/>
                <a:pathLst>
                  <a:path extrusionOk="0" h="120000" w="120000">
                    <a:moveTo>
                      <a:pt x="66791" y="3992"/>
                    </a:moveTo>
                    <a:lnTo>
                      <a:pt x="66791" y="3992"/>
                    </a:lnTo>
                    <a:cubicBezTo>
                      <a:pt x="95391" y="7460"/>
                      <a:pt x="116783" y="31918"/>
                      <a:pt x="116413" y="60725"/>
                    </a:cubicBezTo>
                    <a:cubicBezTo>
                      <a:pt x="116043" y="89531"/>
                      <a:pt x="94029" y="113432"/>
                      <a:pt x="65350" y="116164"/>
                    </a:cubicBezTo>
                    <a:cubicBezTo>
                      <a:pt x="36671" y="118896"/>
                      <a:pt x="10540" y="99581"/>
                      <a:pt x="4738" y="71363"/>
                    </a:cubicBezTo>
                    <a:cubicBezTo>
                      <a:pt x="-1064" y="43144"/>
                      <a:pt x="15326" y="15087"/>
                      <a:pt x="42757" y="6282"/>
                    </a:cubicBezTo>
                    <a:lnTo>
                      <a:pt x="41978" y="2800"/>
                    </a:lnTo>
                    <a:lnTo>
                      <a:pt x="48409" y="8189"/>
                    </a:lnTo>
                    <a:lnTo>
                      <a:pt x="44994" y="16284"/>
                    </a:lnTo>
                    <a:lnTo>
                      <a:pt x="44216" y="12804"/>
                    </a:lnTo>
                    <a:lnTo>
                      <a:pt x="44216" y="12804"/>
                    </a:lnTo>
                    <a:cubicBezTo>
                      <a:pt x="20171" y="20846"/>
                      <a:pt x="6016" y="45679"/>
                      <a:pt x="11348" y="70466"/>
                    </a:cubicBezTo>
                    <a:cubicBezTo>
                      <a:pt x="16680" y="95253"/>
                      <a:pt x="39795" y="112069"/>
                      <a:pt x="65020" y="109511"/>
                    </a:cubicBezTo>
                    <a:cubicBezTo>
                      <a:pt x="90245" y="106954"/>
                      <a:pt x="109514" y="85841"/>
                      <a:pt x="109763" y="60488"/>
                    </a:cubicBezTo>
                    <a:cubicBezTo>
                      <a:pt x="110012" y="35135"/>
                      <a:pt x="91160" y="13648"/>
                      <a:pt x="65990" y="10597"/>
                    </a:cubicBezTo>
                    <a:close/>
                  </a:path>
                </a:pathLst>
              </a:custGeom>
              <a:solidFill>
                <a:srgbClr val="CCD3EA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81" name="Google Shape;681;p16"/>
              <p:cNvSpPr/>
              <p:nvPr/>
            </p:nvSpPr>
            <p:spPr>
              <a:xfrm>
                <a:off x="2986278" y="-53342"/>
                <a:ext cx="856162" cy="428081"/>
              </a:xfrm>
              <a:prstGeom prst="roundRect">
                <a:avLst>
                  <a:gd fmla="val 16667" name="adj"/>
                </a:avLst>
              </a:prstGeom>
              <a:solidFill>
                <a:srgbClr val="B3C6E7"/>
              </a:solidFill>
              <a:ln cap="flat" cmpd="sng" w="12700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82" name="Google Shape;682;p16"/>
              <p:cNvSpPr txBox="1"/>
              <p:nvPr/>
            </p:nvSpPr>
            <p:spPr>
              <a:xfrm>
                <a:off x="3007175" y="-32445"/>
                <a:ext cx="814368" cy="38628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3325" lIns="53325" spcFirstLastPara="1" rIns="53325" wrap="square" tIns="53325">
                <a:noAutofit/>
              </a:bodyPr>
              <a:lstStyle/>
              <a:p>
                <a:pPr indent="0" lvl="0" marL="0" marR="0" rtl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rPr b="0" i="0" lang="de-DE" sz="14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Analyse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83" name="Google Shape;683;p16"/>
              <p:cNvSpPr/>
              <p:nvPr/>
            </p:nvSpPr>
            <p:spPr>
              <a:xfrm>
                <a:off x="3948113" y="183728"/>
                <a:ext cx="856162" cy="428081"/>
              </a:xfrm>
              <a:prstGeom prst="roundRect">
                <a:avLst>
                  <a:gd fmla="val 16667" name="adj"/>
                </a:avLst>
              </a:prstGeom>
              <a:solidFill>
                <a:srgbClr val="B3C6E7"/>
              </a:solidFill>
              <a:ln cap="flat" cmpd="sng" w="12700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84" name="Google Shape;684;p16"/>
              <p:cNvSpPr txBox="1"/>
              <p:nvPr/>
            </p:nvSpPr>
            <p:spPr>
              <a:xfrm>
                <a:off x="3969010" y="204625"/>
                <a:ext cx="814368" cy="38628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3325" lIns="53325" spcFirstLastPara="1" rIns="53325" wrap="square" tIns="53325">
                <a:noAutofit/>
              </a:bodyPr>
              <a:lstStyle/>
              <a:p>
                <a:pPr indent="0" lvl="0" marL="0" marR="0" rtl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rPr b="0" i="0" lang="de-DE" sz="14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Select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85" name="Google Shape;685;p16"/>
              <p:cNvSpPr/>
              <p:nvPr/>
            </p:nvSpPr>
            <p:spPr>
              <a:xfrm>
                <a:off x="4689603" y="659480"/>
                <a:ext cx="856162" cy="790383"/>
              </a:xfrm>
              <a:prstGeom prst="roundRect">
                <a:avLst>
                  <a:gd fmla="val 16667" name="adj"/>
                </a:avLst>
              </a:prstGeom>
              <a:solidFill>
                <a:srgbClr val="B3C6E7"/>
              </a:solidFill>
              <a:ln cap="flat" cmpd="sng" w="12700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86" name="Google Shape;686;p16"/>
              <p:cNvSpPr txBox="1"/>
              <p:nvPr/>
            </p:nvSpPr>
            <p:spPr>
              <a:xfrm>
                <a:off x="4728186" y="698063"/>
                <a:ext cx="778996" cy="71321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3325" lIns="53325" spcFirstLastPara="1" rIns="53325" wrap="square" tIns="53325">
                <a:noAutofit/>
              </a:bodyPr>
              <a:lstStyle/>
              <a:p>
                <a:pPr indent="0" lvl="0" marL="0" marR="0" rtl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rPr b="0" i="0" lang="de-DE" sz="14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Describe Learning Outcome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87" name="Google Shape;687;p16"/>
              <p:cNvSpPr/>
              <p:nvPr/>
            </p:nvSpPr>
            <p:spPr>
              <a:xfrm>
                <a:off x="5040882" y="1766877"/>
                <a:ext cx="856162" cy="428081"/>
              </a:xfrm>
              <a:prstGeom prst="roundRect">
                <a:avLst>
                  <a:gd fmla="val 16667" name="adj"/>
                </a:avLst>
              </a:prstGeom>
              <a:solidFill>
                <a:srgbClr val="B3C6E7"/>
              </a:solidFill>
              <a:ln cap="flat" cmpd="sng" w="12700">
                <a:solidFill>
                  <a:srgbClr val="2F5597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88" name="Google Shape;688;p16"/>
              <p:cNvSpPr txBox="1"/>
              <p:nvPr/>
            </p:nvSpPr>
            <p:spPr>
              <a:xfrm>
                <a:off x="5061779" y="1787774"/>
                <a:ext cx="814368" cy="38628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3325" lIns="53325" spcFirstLastPara="1" rIns="53325" wrap="square" tIns="53325">
                <a:noAutofit/>
              </a:bodyPr>
              <a:lstStyle/>
              <a:p>
                <a:pPr indent="0" lvl="0" marL="0" marR="0" rtl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rPr b="0" i="0" lang="de-DE" sz="14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[Re-] Design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89" name="Google Shape;689;p16"/>
              <p:cNvSpPr/>
              <p:nvPr/>
            </p:nvSpPr>
            <p:spPr>
              <a:xfrm>
                <a:off x="4921476" y="2750274"/>
                <a:ext cx="856162" cy="428081"/>
              </a:xfrm>
              <a:prstGeom prst="roundRect">
                <a:avLst>
                  <a:gd fmla="val 16667" name="adj"/>
                </a:avLst>
              </a:prstGeom>
              <a:solidFill>
                <a:srgbClr val="B3C6E7"/>
              </a:solidFill>
              <a:ln cap="flat" cmpd="sng" w="12700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90" name="Google Shape;690;p16"/>
              <p:cNvSpPr txBox="1"/>
              <p:nvPr/>
            </p:nvSpPr>
            <p:spPr>
              <a:xfrm>
                <a:off x="4942373" y="2771171"/>
                <a:ext cx="814368" cy="38628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3325" lIns="53325" spcFirstLastPara="1" rIns="53325" wrap="square" tIns="53325">
                <a:noAutofit/>
              </a:bodyPr>
              <a:lstStyle/>
              <a:p>
                <a:pPr indent="0" lvl="0" marL="0" marR="0" rtl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rPr b="0" i="0" lang="de-DE" sz="14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Arrange</a:t>
                </a:r>
                <a:endParaRPr b="0" i="0" sz="14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91" name="Google Shape;691;p16"/>
              <p:cNvSpPr/>
              <p:nvPr/>
            </p:nvSpPr>
            <p:spPr>
              <a:xfrm>
                <a:off x="4358739" y="3565539"/>
                <a:ext cx="856162" cy="428081"/>
              </a:xfrm>
              <a:prstGeom prst="roundRect">
                <a:avLst>
                  <a:gd fmla="val 16667" name="adj"/>
                </a:avLst>
              </a:prstGeom>
              <a:solidFill>
                <a:srgbClr val="B3C6E7"/>
              </a:solidFill>
              <a:ln cap="flat" cmpd="sng" w="12700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92" name="Google Shape;692;p16"/>
              <p:cNvSpPr txBox="1"/>
              <p:nvPr/>
            </p:nvSpPr>
            <p:spPr>
              <a:xfrm>
                <a:off x="4379636" y="3586436"/>
                <a:ext cx="814368" cy="38628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3325" lIns="53325" spcFirstLastPara="1" rIns="53325" wrap="square" tIns="53325">
                <a:noAutofit/>
              </a:bodyPr>
              <a:lstStyle/>
              <a:p>
                <a:pPr indent="0" lvl="0" marL="0" marR="0" rtl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rPr b="0" i="0" lang="de-DE" sz="14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Create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93" name="Google Shape;693;p16"/>
              <p:cNvSpPr/>
              <p:nvPr/>
            </p:nvSpPr>
            <p:spPr>
              <a:xfrm>
                <a:off x="3481588" y="4025903"/>
                <a:ext cx="856162" cy="428081"/>
              </a:xfrm>
              <a:prstGeom prst="roundRect">
                <a:avLst>
                  <a:gd fmla="val 16667" name="adj"/>
                </a:avLst>
              </a:prstGeom>
              <a:solidFill>
                <a:srgbClr val="B3C6E7"/>
              </a:solidFill>
              <a:ln cap="flat" cmpd="sng" w="12700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94" name="Google Shape;694;p16"/>
              <p:cNvSpPr txBox="1"/>
              <p:nvPr/>
            </p:nvSpPr>
            <p:spPr>
              <a:xfrm>
                <a:off x="3502485" y="4046800"/>
                <a:ext cx="814368" cy="38628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3325" lIns="53325" spcFirstLastPara="1" rIns="53325" wrap="square" tIns="53325">
                <a:noAutofit/>
              </a:bodyPr>
              <a:lstStyle/>
              <a:p>
                <a:pPr indent="0" lvl="0" marL="0" marR="0" rtl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rPr b="0" i="0" lang="de-DE" sz="14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Combine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95" name="Google Shape;695;p16"/>
              <p:cNvSpPr/>
              <p:nvPr/>
            </p:nvSpPr>
            <p:spPr>
              <a:xfrm>
                <a:off x="2070475" y="3859887"/>
                <a:ext cx="1165605" cy="653414"/>
              </a:xfrm>
              <a:prstGeom prst="roundRect">
                <a:avLst>
                  <a:gd fmla="val 16667" name="adj"/>
                </a:avLst>
              </a:prstGeom>
              <a:solidFill>
                <a:srgbClr val="8DA9DB"/>
              </a:solidFill>
              <a:ln cap="flat" cmpd="sng" w="12700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96" name="Google Shape;696;p16"/>
              <p:cNvSpPr txBox="1"/>
              <p:nvPr/>
            </p:nvSpPr>
            <p:spPr>
              <a:xfrm>
                <a:off x="2102372" y="3891784"/>
                <a:ext cx="1101811" cy="5896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3325" lIns="53325" spcFirstLastPara="1" rIns="53325" wrap="square" tIns="53325">
                <a:noAutofit/>
              </a:bodyPr>
              <a:lstStyle/>
              <a:p>
                <a:pPr indent="0" lvl="0" marL="0" marR="0" rtl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rPr b="0" i="0" lang="de-DE" sz="14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Describe  Assessment</a:t>
                </a:r>
                <a:endParaRPr b="0" i="0" sz="14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97" name="Google Shape;697;p16"/>
              <p:cNvSpPr/>
              <p:nvPr/>
            </p:nvSpPr>
            <p:spPr>
              <a:xfrm>
                <a:off x="1293191" y="3339524"/>
                <a:ext cx="856162" cy="428081"/>
              </a:xfrm>
              <a:prstGeom prst="roundRect">
                <a:avLst>
                  <a:gd fmla="val 16667" name="adj"/>
                </a:avLst>
              </a:prstGeom>
              <a:solidFill>
                <a:srgbClr val="8DA9DB"/>
              </a:solidFill>
              <a:ln cap="flat" cmpd="sng" w="12700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98" name="Google Shape;698;p16"/>
              <p:cNvSpPr txBox="1"/>
              <p:nvPr/>
            </p:nvSpPr>
            <p:spPr>
              <a:xfrm>
                <a:off x="1314088" y="3360421"/>
                <a:ext cx="814368" cy="38628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3325" lIns="53325" spcFirstLastPara="1" rIns="53325" wrap="square" tIns="53325">
                <a:noAutofit/>
              </a:bodyPr>
              <a:lstStyle/>
              <a:p>
                <a:pPr indent="0" lvl="0" marL="0" marR="0" rtl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rPr b="0" i="0" lang="de-DE" sz="14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Pilot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99" name="Google Shape;699;p16"/>
              <p:cNvSpPr/>
              <p:nvPr/>
            </p:nvSpPr>
            <p:spPr>
              <a:xfrm>
                <a:off x="789793" y="2448995"/>
                <a:ext cx="1212488" cy="693898"/>
              </a:xfrm>
              <a:prstGeom prst="roundRect">
                <a:avLst>
                  <a:gd fmla="val 16667" name="adj"/>
                </a:avLst>
              </a:prstGeom>
              <a:solidFill>
                <a:srgbClr val="8DA9DB"/>
              </a:solidFill>
              <a:ln cap="flat" cmpd="sng" w="12700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00" name="Google Shape;700;p16"/>
              <p:cNvSpPr txBox="1"/>
              <p:nvPr/>
            </p:nvSpPr>
            <p:spPr>
              <a:xfrm>
                <a:off x="823666" y="2482868"/>
                <a:ext cx="1144742" cy="62615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3325" lIns="53325" spcFirstLastPara="1" rIns="53325" wrap="square" tIns="53325">
                <a:noAutofit/>
              </a:bodyPr>
              <a:lstStyle/>
              <a:p>
                <a:pPr indent="0" lvl="0" marL="0" marR="0" rtl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rPr b="0" i="0" lang="de-DE" sz="14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Collect Feedback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01" name="Google Shape;701;p16"/>
              <p:cNvSpPr/>
              <p:nvPr/>
            </p:nvSpPr>
            <p:spPr>
              <a:xfrm>
                <a:off x="896048" y="1650203"/>
                <a:ext cx="856162" cy="428081"/>
              </a:xfrm>
              <a:prstGeom prst="roundRect">
                <a:avLst>
                  <a:gd fmla="val 16667" name="adj"/>
                </a:avLst>
              </a:prstGeom>
              <a:solidFill>
                <a:srgbClr val="8DA9DB"/>
              </a:solidFill>
              <a:ln cap="flat" cmpd="sng" w="12700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02" name="Google Shape;702;p16"/>
              <p:cNvSpPr txBox="1"/>
              <p:nvPr/>
            </p:nvSpPr>
            <p:spPr>
              <a:xfrm>
                <a:off x="916945" y="1671100"/>
                <a:ext cx="814368" cy="38628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3325" lIns="53325" spcFirstLastPara="1" rIns="53325" wrap="square" tIns="53325">
                <a:noAutofit/>
              </a:bodyPr>
              <a:lstStyle/>
              <a:p>
                <a:pPr indent="0" lvl="0" marL="0" marR="0" rtl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rPr b="0" i="0" lang="de-DE" sz="14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[Iterate]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03" name="Google Shape;703;p16"/>
              <p:cNvSpPr/>
              <p:nvPr/>
            </p:nvSpPr>
            <p:spPr>
              <a:xfrm>
                <a:off x="1282954" y="840631"/>
                <a:ext cx="856162" cy="428081"/>
              </a:xfrm>
              <a:prstGeom prst="roundRect">
                <a:avLst>
                  <a:gd fmla="val 16667" name="adj"/>
                </a:avLst>
              </a:prstGeom>
              <a:solidFill>
                <a:srgbClr val="8DA9DB"/>
              </a:solidFill>
              <a:ln cap="flat" cmpd="sng" w="12700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04" name="Google Shape;704;p16"/>
              <p:cNvSpPr txBox="1"/>
              <p:nvPr/>
            </p:nvSpPr>
            <p:spPr>
              <a:xfrm>
                <a:off x="1303851" y="861528"/>
                <a:ext cx="814368" cy="38628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3325" lIns="53325" spcFirstLastPara="1" rIns="53325" wrap="square" tIns="53325">
                <a:noAutofit/>
              </a:bodyPr>
              <a:lstStyle/>
              <a:p>
                <a:pPr indent="0" lvl="0" marL="0" marR="0" rtl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rPr b="0" i="0" lang="de-DE" sz="14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Celebrate</a:t>
                </a:r>
                <a:endParaRPr b="0" i="0" sz="14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05" name="Google Shape;705;p16"/>
              <p:cNvSpPr/>
              <p:nvPr/>
            </p:nvSpPr>
            <p:spPr>
              <a:xfrm>
                <a:off x="2024444" y="183728"/>
                <a:ext cx="856162" cy="428081"/>
              </a:xfrm>
              <a:prstGeom prst="roundRect">
                <a:avLst>
                  <a:gd fmla="val 16667" name="adj"/>
                </a:avLst>
              </a:prstGeom>
              <a:solidFill>
                <a:srgbClr val="2F5597"/>
              </a:solidFill>
              <a:ln cap="flat" cmpd="sng" w="12700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06" name="Google Shape;706;p16"/>
              <p:cNvSpPr txBox="1"/>
              <p:nvPr/>
            </p:nvSpPr>
            <p:spPr>
              <a:xfrm>
                <a:off x="2045341" y="204625"/>
                <a:ext cx="814368" cy="38628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3325" lIns="53325" spcFirstLastPara="1" rIns="53325" wrap="square" tIns="53325">
                <a:noAutofit/>
              </a:bodyPr>
              <a:lstStyle/>
              <a:p>
                <a:pPr indent="0" lvl="0" marL="0" marR="0" rtl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rPr b="0" i="0" lang="de-DE" sz="14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Complete Data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707" name="Google Shape;707;p16"/>
            <p:cNvSpPr/>
            <p:nvPr/>
          </p:nvSpPr>
          <p:spPr>
            <a:xfrm rot="867233">
              <a:off x="1308326" y="3425806"/>
              <a:ext cx="1805145" cy="304119"/>
            </a:xfrm>
            <a:prstGeom prst="rightArrow">
              <a:avLst>
                <a:gd fmla="val 50000" name="adj1"/>
                <a:gd fmla="val 50000" name="adj2"/>
              </a:avLst>
            </a:prstGeom>
            <a:solidFill>
              <a:srgbClr val="D8E2F3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08" name="Google Shape;708;p16"/>
            <p:cNvSpPr/>
            <p:nvPr/>
          </p:nvSpPr>
          <p:spPr>
            <a:xfrm>
              <a:off x="3239311" y="544749"/>
              <a:ext cx="2856689" cy="5535038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709" name="Google Shape;709;p16"/>
          <p:cNvSpPr txBox="1"/>
          <p:nvPr>
            <p:ph type="title"/>
          </p:nvPr>
        </p:nvSpPr>
        <p:spPr>
          <a:xfrm>
            <a:off x="5846323" y="5620724"/>
            <a:ext cx="60157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F5597"/>
              </a:buClr>
              <a:buSzPct val="100000"/>
              <a:buFont typeface="Arial"/>
              <a:buNone/>
            </a:pPr>
            <a:r>
              <a:rPr lang="de-DE"/>
              <a:t>13. Complete</a:t>
            </a:r>
            <a:endParaRPr/>
          </a:p>
        </p:txBody>
      </p:sp>
      <p:sp>
        <p:nvSpPr>
          <p:cNvPr id="710" name="Google Shape;710;p16"/>
          <p:cNvSpPr txBox="1"/>
          <p:nvPr>
            <p:ph idx="10" type="dt"/>
          </p:nvPr>
        </p:nvSpPr>
        <p:spPr>
          <a:xfrm>
            <a:off x="351639" y="6356348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de-DE"/>
              <a:t>17.03.2023</a:t>
            </a:r>
            <a:endParaRPr/>
          </a:p>
        </p:txBody>
      </p:sp>
      <p:sp>
        <p:nvSpPr>
          <p:cNvPr id="711" name="Google Shape;711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de-DE"/>
              <a:t>Ursula Göz, DHBW Heilbronn</a:t>
            </a:r>
            <a:endParaRPr/>
          </a:p>
        </p:txBody>
      </p:sp>
      <p:sp>
        <p:nvSpPr>
          <p:cNvPr id="712" name="Google Shape;712;p16"/>
          <p:cNvSpPr txBox="1"/>
          <p:nvPr>
            <p:ph idx="12" type="sldNum"/>
          </p:nvPr>
        </p:nvSpPr>
        <p:spPr>
          <a:xfrm>
            <a:off x="9118833" y="6356349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de-DE"/>
              <a:t>‹#›</a:t>
            </a:fld>
            <a:endParaRPr/>
          </a:p>
        </p:txBody>
      </p:sp>
      <p:sp>
        <p:nvSpPr>
          <p:cNvPr id="713" name="Google Shape;713;p16"/>
          <p:cNvSpPr txBox="1"/>
          <p:nvPr/>
        </p:nvSpPr>
        <p:spPr>
          <a:xfrm>
            <a:off x="3953392" y="1574075"/>
            <a:ext cx="5898752" cy="42492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2F5496"/>
              </a:buClr>
              <a:buSzPts val="1600"/>
              <a:buFont typeface="Arial"/>
              <a:buNone/>
            </a:pPr>
            <a:r>
              <a:rPr b="1" i="0" lang="de-DE" sz="1600" u="none" cap="none" strike="noStrike">
                <a:solidFill>
                  <a:srgbClr val="2F5496"/>
                </a:solidFill>
                <a:latin typeface="Arial"/>
                <a:ea typeface="Arial"/>
                <a:cs typeface="Arial"/>
                <a:sym typeface="Arial"/>
              </a:rPr>
              <a:t>Complete</a:t>
            </a:r>
            <a:r>
              <a:rPr b="0" i="0" lang="de-DE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institutional data, credential data, curriculum characteristics etc. to suit </a:t>
            </a:r>
            <a:br>
              <a:rPr b="0" i="0" lang="de-DE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de-DE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</a:t>
            </a:r>
            <a:r>
              <a:rPr b="1" i="0" lang="de-DE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ECCOE Model of Digital Credentials</a:t>
            </a:r>
            <a:r>
              <a:rPr b="0" i="0" lang="de-DE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0" i="0" lang="de-DE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See template in ANNEX II. </a:t>
            </a:r>
            <a:br>
              <a:rPr b="0" i="0" lang="de-DE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0" i="0" lang="de-DE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de-DE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If approved by your institutional processes, </a:t>
            </a:r>
            <a:br>
              <a:rPr b="0" i="0" lang="de-DE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de-DE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</a:t>
            </a:r>
            <a:r>
              <a:rPr b="1" i="0" lang="de-DE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MicroCredential (MC) </a:t>
            </a:r>
            <a:r>
              <a:rPr b="0" i="0" lang="de-DE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can be part of your institution’s Learning Opportunity Catalogue. Issuing the MC as a certificate should be enabled for those who proved the achievement of the MC learning outcomes by an appropriate assessment. </a:t>
            </a:r>
            <a:br>
              <a:rPr b="0" i="0" lang="de-DE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de-DE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Specific learners’ data need to be added. </a:t>
            </a:r>
            <a:br>
              <a:rPr b="0" i="0" lang="de-DE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de-DE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Recognition </a:t>
            </a:r>
            <a:r>
              <a:rPr b="0" i="0" lang="de-DE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by other HE providers in the EU will be facilitated.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0" i="0" lang="de-DE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See example ANNEX III. </a:t>
            </a:r>
            <a:br>
              <a:rPr b="0" i="0" lang="de-DE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b="0" i="0" sz="1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4" name="Google Shape;714;p16"/>
          <p:cNvSpPr txBox="1"/>
          <p:nvPr/>
        </p:nvSpPr>
        <p:spPr>
          <a:xfrm>
            <a:off x="3953393" y="1214399"/>
            <a:ext cx="5744361" cy="4025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0" i="0" lang="de-DE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STEP 13</a:t>
            </a:r>
            <a:endParaRPr b="0" i="0" sz="2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Diplom" id="715" name="Google Shape;715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828364" y="786177"/>
            <a:ext cx="2352230" cy="235223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reative Commons licencija" id="716" name="Google Shape;716;p1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0" y="6136913"/>
            <a:ext cx="838200" cy="295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0" name="Shape 7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1" name="Google Shape;721;p17"/>
          <p:cNvSpPr txBox="1"/>
          <p:nvPr>
            <p:ph type="title"/>
          </p:nvPr>
        </p:nvSpPr>
        <p:spPr>
          <a:xfrm>
            <a:off x="5846323" y="5620724"/>
            <a:ext cx="60157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F5597"/>
              </a:buClr>
              <a:buSzPct val="100000"/>
              <a:buFont typeface="Arial"/>
              <a:buNone/>
            </a:pPr>
            <a:r>
              <a:rPr lang="de-DE"/>
              <a:t>14. Integrate</a:t>
            </a:r>
            <a:endParaRPr/>
          </a:p>
        </p:txBody>
      </p:sp>
      <p:sp>
        <p:nvSpPr>
          <p:cNvPr id="722" name="Google Shape;722;p17"/>
          <p:cNvSpPr txBox="1"/>
          <p:nvPr>
            <p:ph idx="10" type="dt"/>
          </p:nvPr>
        </p:nvSpPr>
        <p:spPr>
          <a:xfrm>
            <a:off x="351639" y="6356348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de-DE"/>
              <a:t>17.03.2023</a:t>
            </a:r>
            <a:endParaRPr/>
          </a:p>
        </p:txBody>
      </p:sp>
      <p:sp>
        <p:nvSpPr>
          <p:cNvPr id="723" name="Google Shape;723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de-DE"/>
              <a:t>Ursula Göz, DHBW Heilbronn</a:t>
            </a:r>
            <a:endParaRPr/>
          </a:p>
        </p:txBody>
      </p:sp>
      <p:sp>
        <p:nvSpPr>
          <p:cNvPr id="724" name="Google Shape;724;p17"/>
          <p:cNvSpPr txBox="1"/>
          <p:nvPr>
            <p:ph idx="12" type="sldNum"/>
          </p:nvPr>
        </p:nvSpPr>
        <p:spPr>
          <a:xfrm>
            <a:off x="9118833" y="6356349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de-DE"/>
              <a:t>‹#›</a:t>
            </a:fld>
            <a:endParaRPr/>
          </a:p>
        </p:txBody>
      </p:sp>
      <p:sp>
        <p:nvSpPr>
          <p:cNvPr id="725" name="Google Shape;725;p17"/>
          <p:cNvSpPr txBox="1"/>
          <p:nvPr/>
        </p:nvSpPr>
        <p:spPr>
          <a:xfrm>
            <a:off x="3223817" y="3522748"/>
            <a:ext cx="6044536" cy="13280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2F5496"/>
              </a:buClr>
              <a:buSzPts val="1600"/>
              <a:buFont typeface="Arial"/>
              <a:buNone/>
            </a:pPr>
            <a:r>
              <a:rPr b="1" i="0" lang="de-DE" sz="1600" u="none" cap="none" strike="noStrike">
                <a:solidFill>
                  <a:srgbClr val="2F5496"/>
                </a:solidFill>
                <a:latin typeface="Arial"/>
                <a:ea typeface="Arial"/>
                <a:cs typeface="Arial"/>
                <a:sym typeface="Arial"/>
              </a:rPr>
              <a:t>Integrate</a:t>
            </a:r>
            <a:r>
              <a:rPr b="0" i="0" lang="de-DE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the new </a:t>
            </a:r>
            <a:r>
              <a:rPr b="1" i="0" lang="de-DE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MicroCredential</a:t>
            </a:r>
            <a:r>
              <a:rPr b="0" i="0" lang="de-DE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into the formal curriculum of your institution or - due to the feature of stackability - to form a Short Learning Programme comprising several MicroCredentials. 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6" name="Google Shape;726;p17"/>
          <p:cNvSpPr txBox="1"/>
          <p:nvPr/>
        </p:nvSpPr>
        <p:spPr>
          <a:xfrm>
            <a:off x="3223817" y="2696516"/>
            <a:ext cx="5744361" cy="4025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0" i="0" lang="de-DE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STEP 14 (optional)</a:t>
            </a:r>
            <a:endParaRPr b="0" i="0" sz="2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Minimieren" id="727" name="Google Shape;727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680096" y="1281773"/>
            <a:ext cx="2829485" cy="282948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reative Commons licencija" id="728" name="Google Shape;728;p1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0" y="6125263"/>
            <a:ext cx="838200" cy="295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2" name="Shape 7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3" name="Google Shape;733;p18"/>
          <p:cNvSpPr txBox="1"/>
          <p:nvPr>
            <p:ph type="title"/>
          </p:nvPr>
        </p:nvSpPr>
        <p:spPr>
          <a:xfrm>
            <a:off x="5846323" y="5620724"/>
            <a:ext cx="60157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F5597"/>
              </a:buClr>
              <a:buSzPct val="100000"/>
              <a:buFont typeface="Arial"/>
              <a:buNone/>
            </a:pPr>
            <a:r>
              <a:rPr lang="de-DE"/>
              <a:t>ANNEX</a:t>
            </a:r>
            <a:endParaRPr/>
          </a:p>
        </p:txBody>
      </p:sp>
      <p:sp>
        <p:nvSpPr>
          <p:cNvPr id="734" name="Google Shape;734;p18"/>
          <p:cNvSpPr txBox="1"/>
          <p:nvPr>
            <p:ph idx="10" type="dt"/>
          </p:nvPr>
        </p:nvSpPr>
        <p:spPr>
          <a:xfrm>
            <a:off x="351639" y="6356348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de-DE"/>
              <a:t>17.03.2023</a:t>
            </a:r>
            <a:endParaRPr/>
          </a:p>
        </p:txBody>
      </p:sp>
      <p:sp>
        <p:nvSpPr>
          <p:cNvPr id="735" name="Google Shape;735;p1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de-DE"/>
              <a:t>Ursula Göz, DHBW Heilbronn</a:t>
            </a:r>
            <a:endParaRPr/>
          </a:p>
        </p:txBody>
      </p:sp>
      <p:sp>
        <p:nvSpPr>
          <p:cNvPr id="736" name="Google Shape;736;p18"/>
          <p:cNvSpPr txBox="1"/>
          <p:nvPr>
            <p:ph idx="12" type="sldNum"/>
          </p:nvPr>
        </p:nvSpPr>
        <p:spPr>
          <a:xfrm>
            <a:off x="9118833" y="6356349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de-DE"/>
              <a:t>‹#›</a:t>
            </a:fld>
            <a:endParaRPr/>
          </a:p>
        </p:txBody>
      </p:sp>
      <p:sp>
        <p:nvSpPr>
          <p:cNvPr id="737" name="Google Shape;737;p18"/>
          <p:cNvSpPr txBox="1"/>
          <p:nvPr/>
        </p:nvSpPr>
        <p:spPr>
          <a:xfrm>
            <a:off x="3223817" y="3351825"/>
            <a:ext cx="6319018" cy="1727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0" i="0" lang="de-DE" sz="16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ANNEX I_ECCOE_How to link learning outcomes to ESCO.pdf</a:t>
            </a:r>
            <a:endParaRPr b="0" i="0" sz="1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0" i="0" lang="de-DE" sz="16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ANNEX II_ECCOE Model-Digital-Credential-v4 from .xls_.pdf</a:t>
            </a:r>
            <a:endParaRPr b="0" i="0" sz="1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0" i="0" lang="de-DE" sz="16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ANNEX III_ECCOE_MicroCredential-Module_description.docx</a:t>
            </a:r>
            <a:endParaRPr b="0" i="0" sz="1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8" name="Google Shape;738;p18"/>
          <p:cNvSpPr txBox="1"/>
          <p:nvPr/>
        </p:nvSpPr>
        <p:spPr>
          <a:xfrm>
            <a:off x="3223817" y="2879815"/>
            <a:ext cx="5744361" cy="4025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0" i="0" lang="de-DE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Please check out:</a:t>
            </a:r>
            <a:endParaRPr b="0" i="0" sz="2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Dokument" id="739" name="Google Shape;739;p18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3094839" y="1782116"/>
            <a:ext cx="914400" cy="9144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reative Commons licencija" id="740" name="Google Shape;740;p18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0" y="6160288"/>
            <a:ext cx="838200" cy="295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44" name="Shape 7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5" name="Google Shape;745;p19"/>
          <p:cNvSpPr txBox="1"/>
          <p:nvPr>
            <p:ph type="title"/>
          </p:nvPr>
        </p:nvSpPr>
        <p:spPr>
          <a:xfrm>
            <a:off x="5846323" y="5620724"/>
            <a:ext cx="60157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F5597"/>
              </a:buClr>
              <a:buSzPct val="100000"/>
              <a:buFont typeface="Arial"/>
              <a:buNone/>
            </a:pPr>
            <a:r>
              <a:rPr lang="de-DE"/>
              <a:t>REFERENCES</a:t>
            </a:r>
            <a:endParaRPr/>
          </a:p>
        </p:txBody>
      </p:sp>
      <p:sp>
        <p:nvSpPr>
          <p:cNvPr id="746" name="Google Shape;746;p19"/>
          <p:cNvSpPr txBox="1"/>
          <p:nvPr>
            <p:ph idx="10" type="dt"/>
          </p:nvPr>
        </p:nvSpPr>
        <p:spPr>
          <a:xfrm>
            <a:off x="351639" y="6356348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de-DE"/>
              <a:t>17.03.2023</a:t>
            </a:r>
            <a:endParaRPr/>
          </a:p>
        </p:txBody>
      </p:sp>
      <p:sp>
        <p:nvSpPr>
          <p:cNvPr id="747" name="Google Shape;747;p1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de-DE"/>
              <a:t>Ursula Göz, DHBW Heilbronn</a:t>
            </a:r>
            <a:endParaRPr/>
          </a:p>
        </p:txBody>
      </p:sp>
      <p:sp>
        <p:nvSpPr>
          <p:cNvPr id="748" name="Google Shape;748;p19"/>
          <p:cNvSpPr txBox="1"/>
          <p:nvPr>
            <p:ph idx="12" type="sldNum"/>
          </p:nvPr>
        </p:nvSpPr>
        <p:spPr>
          <a:xfrm>
            <a:off x="9118833" y="6356349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de-DE"/>
              <a:t>‹#›</a:t>
            </a:fld>
            <a:endParaRPr/>
          </a:p>
        </p:txBody>
      </p:sp>
      <p:sp>
        <p:nvSpPr>
          <p:cNvPr id="749" name="Google Shape;749;p19"/>
          <p:cNvSpPr txBox="1"/>
          <p:nvPr/>
        </p:nvSpPr>
        <p:spPr>
          <a:xfrm>
            <a:off x="1091119" y="1207936"/>
            <a:ext cx="10009761" cy="4412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0" i="0" lang="de-DE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Biggs, J., &amp; Tang, C. (2010, February). Applying constructive alignment to outcomes-based teaching and learning. In Training material for “</a:t>
            </a:r>
            <a:r>
              <a:rPr b="0" i="1" lang="de-DE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quality teaching for learning in higher education</a:t>
            </a:r>
            <a:r>
              <a:rPr b="0" i="0" lang="de-DE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” workshop for master trainers, Ministry of Higher Education, Kuala Lumpur (Vol. 53, No. 9, pp. 23-25). </a:t>
            </a:r>
            <a:r>
              <a:rPr b="0" i="0" lang="de-DE" sz="16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https://web.archive.org/web/20170918084111id_/http://drjj.uitm.edu.my:80/DRJJ/MQAGGPAS-Apr2011/What-is-CA-biggs-tang.pdf</a:t>
            </a:r>
            <a:endParaRPr b="0" i="0" sz="1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0" i="0" lang="de-DE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EU Commission. ESCO Skills and Competences.</a:t>
            </a:r>
            <a:br>
              <a:rPr b="0" i="0" lang="de-DE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de-DE" sz="16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https://esco.ec.europa.eu/en/classification/skill_main</a:t>
            </a:r>
            <a:endParaRPr b="0" i="0" sz="1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0" i="0" lang="de-DE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ECCOE Erasmus+ project: </a:t>
            </a:r>
            <a:br>
              <a:rPr b="0" i="0" lang="de-DE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de-DE" sz="16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https://eccoe.eu/</a:t>
            </a:r>
            <a:r>
              <a:rPr b="0" i="0" lang="de-DE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particularly </a:t>
            </a:r>
            <a:r>
              <a:rPr b="0" i="0" lang="de-DE" sz="16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hlinkClick r:id="rId6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https://eccoe.eu/outputs/io1/</a:t>
            </a:r>
            <a:r>
              <a:rPr b="0" i="0" lang="de-DE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br>
              <a:rPr b="0" i="0" lang="de-DE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de-DE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and </a:t>
            </a:r>
            <a:r>
              <a:rPr b="0" i="0" lang="de-DE" sz="16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hlinkClick r:id="rId7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https://eccoe.eu/wpcontent/uploads/sites/28/2022/09/ECCOE_IO5</a:t>
            </a:r>
            <a:br>
              <a:rPr b="0" i="0" lang="de-DE" sz="16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hlinkClick r:id="rId8">
                  <a:extLst>
                    <a:ext uri="{A12FA001-AC4F-418D-AE19-62706E023703}">
                      <ahyp:hlinkClr val="tx"/>
                    </a:ext>
                  </a:extLst>
                </a:hlinkClick>
              </a:rPr>
            </a:br>
            <a:r>
              <a:rPr b="0" i="0" lang="de-DE" sz="16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hlinkClick r:id="rId9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_How_to_guides_Public_Report_20220731_en.pdf</a:t>
            </a:r>
            <a:endParaRPr b="0" i="0" sz="1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0" i="0" lang="de-DE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Creative Commons licencija" id="750" name="Google Shape;750;p19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>
            <a:off x="0" y="6183638"/>
            <a:ext cx="838200" cy="295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"/>
          <p:cNvSpPr txBox="1"/>
          <p:nvPr>
            <p:ph type="title"/>
          </p:nvPr>
        </p:nvSpPr>
        <p:spPr>
          <a:xfrm>
            <a:off x="5846323" y="5620724"/>
            <a:ext cx="60157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F5597"/>
              </a:buClr>
              <a:buSzPct val="100000"/>
              <a:buFont typeface="Arial"/>
              <a:buNone/>
            </a:pPr>
            <a:r>
              <a:rPr lang="de-DE"/>
              <a:t>Introduction</a:t>
            </a:r>
            <a:endParaRPr/>
          </a:p>
        </p:txBody>
      </p:sp>
      <p:sp>
        <p:nvSpPr>
          <p:cNvPr id="106" name="Google Shape;106;p2"/>
          <p:cNvSpPr txBox="1"/>
          <p:nvPr>
            <p:ph idx="1" type="body"/>
          </p:nvPr>
        </p:nvSpPr>
        <p:spPr>
          <a:xfrm>
            <a:off x="517789" y="989701"/>
            <a:ext cx="11156422" cy="47345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91425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de-DE"/>
              <a:t>The usefulness of a </a:t>
            </a:r>
            <a:r>
              <a:rPr b="1" lang="de-DE"/>
              <a:t>MicroCredential</a:t>
            </a:r>
            <a:r>
              <a:rPr lang="de-DE"/>
              <a:t> (</a:t>
            </a:r>
            <a:r>
              <a:rPr b="1" lang="de-DE"/>
              <a:t>MC</a:t>
            </a:r>
            <a:r>
              <a:rPr lang="de-DE"/>
              <a:t>)</a:t>
            </a:r>
            <a:br>
              <a:rPr lang="de-DE"/>
            </a:br>
            <a:r>
              <a:rPr lang="de-DE"/>
              <a:t>is closely related to the careful extraction of feasible subject areas </a:t>
            </a:r>
            <a:br>
              <a:rPr lang="de-DE"/>
            </a:br>
            <a:r>
              <a:rPr lang="de-DE"/>
              <a:t>for constituting a small learning unit.</a:t>
            </a:r>
            <a:br>
              <a:rPr lang="de-DE"/>
            </a:br>
            <a:br>
              <a:rPr lang="de-DE"/>
            </a:br>
            <a:r>
              <a:rPr lang="de-DE"/>
              <a:t>Keeping in mind the idea of a learner-centered approach, </a:t>
            </a:r>
            <a:br>
              <a:rPr lang="de-DE"/>
            </a:br>
            <a:r>
              <a:rPr lang="de-DE"/>
              <a:t>this guideline may help professional teachers in Higher Education </a:t>
            </a:r>
            <a:br>
              <a:rPr lang="de-DE"/>
            </a:br>
            <a:r>
              <a:rPr lang="de-DE"/>
              <a:t>in designing the content of a </a:t>
            </a:r>
            <a:r>
              <a:rPr b="1" lang="de-DE"/>
              <a:t>MicroCredential</a:t>
            </a:r>
            <a:r>
              <a:rPr lang="de-DE"/>
              <a:t>.</a:t>
            </a:r>
            <a:br>
              <a:rPr lang="de-DE"/>
            </a:br>
            <a:br>
              <a:rPr lang="de-DE"/>
            </a:br>
            <a:r>
              <a:rPr lang="de-DE"/>
              <a:t>The aim is to grant the learner a positive experience in a relevant competence area focusing on an enclosed topic.</a:t>
            </a:r>
            <a:endParaRPr/>
          </a:p>
        </p:txBody>
      </p:sp>
      <p:sp>
        <p:nvSpPr>
          <p:cNvPr id="107" name="Google Shape;107;p2"/>
          <p:cNvSpPr txBox="1"/>
          <p:nvPr>
            <p:ph idx="10" type="dt"/>
          </p:nvPr>
        </p:nvSpPr>
        <p:spPr>
          <a:xfrm>
            <a:off x="351639" y="6356348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de-DE"/>
              <a:t>17.03.2023</a:t>
            </a:r>
            <a:endParaRPr/>
          </a:p>
        </p:txBody>
      </p:sp>
      <p:sp>
        <p:nvSpPr>
          <p:cNvPr id="108" name="Google Shape;108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de-DE"/>
              <a:t>Ursula Göz, DHBW Heilbronn</a:t>
            </a:r>
            <a:endParaRPr/>
          </a:p>
        </p:txBody>
      </p:sp>
      <p:sp>
        <p:nvSpPr>
          <p:cNvPr id="109" name="Google Shape;109;p2"/>
          <p:cNvSpPr txBox="1"/>
          <p:nvPr>
            <p:ph idx="12" type="sldNum"/>
          </p:nvPr>
        </p:nvSpPr>
        <p:spPr>
          <a:xfrm>
            <a:off x="9118833" y="6356349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de-DE"/>
              <a:t>‹#›</a:t>
            </a:fld>
            <a:endParaRPr/>
          </a:p>
        </p:txBody>
      </p:sp>
      <p:pic>
        <p:nvPicPr>
          <p:cNvPr descr="Creative Commons licencija" id="110" name="Google Shape;110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6061063"/>
            <a:ext cx="838200" cy="295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54" name="Shape 7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5" name="Google Shape;755;g25728eeee3d_0_95"/>
          <p:cNvSpPr txBox="1"/>
          <p:nvPr>
            <p:ph idx="12" type="sldNum"/>
          </p:nvPr>
        </p:nvSpPr>
        <p:spPr>
          <a:xfrm>
            <a:off x="9118833" y="6356349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de-DE"/>
              <a:t>‹#›</a:t>
            </a:fld>
            <a:endParaRPr/>
          </a:p>
        </p:txBody>
      </p:sp>
      <p:sp>
        <p:nvSpPr>
          <p:cNvPr id="756" name="Google Shape;756;g25728eeee3d_0_95"/>
          <p:cNvSpPr txBox="1"/>
          <p:nvPr/>
        </p:nvSpPr>
        <p:spPr>
          <a:xfrm>
            <a:off x="0" y="2288900"/>
            <a:ext cx="11957100" cy="1831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11430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de-DE" sz="2000">
                <a:solidFill>
                  <a:srgbClr val="737373"/>
                </a:solidFill>
                <a:latin typeface="Calibri"/>
                <a:ea typeface="Calibri"/>
                <a:cs typeface="Calibri"/>
                <a:sym typeface="Calibri"/>
              </a:rPr>
              <a:t>Please contact us</a:t>
            </a:r>
            <a:br>
              <a:rPr b="1" lang="de-DE" sz="2000">
                <a:solidFill>
                  <a:srgbClr val="737373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lang="de-DE" sz="2000">
                <a:solidFill>
                  <a:srgbClr val="737373"/>
                </a:solidFill>
                <a:latin typeface="Calibri"/>
                <a:ea typeface="Calibri"/>
                <a:cs typeface="Calibri"/>
                <a:sym typeface="Calibri"/>
              </a:rPr>
              <a:t> for further ideas, questions or remarks on this training material </a:t>
            </a:r>
            <a:r>
              <a:rPr lang="de-DE" sz="1800" u="sng">
                <a:solidFill>
                  <a:srgbClr val="737373"/>
                </a:solid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ursula.goez@heilbronn.dhbw.de</a:t>
            </a:r>
            <a:endParaRPr sz="1800">
              <a:solidFill>
                <a:srgbClr val="73737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11430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br>
              <a:rPr lang="de-DE" sz="1800">
                <a:solidFill>
                  <a:srgbClr val="737373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b="1" sz="2000">
              <a:solidFill>
                <a:srgbClr val="73737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57" name="Google Shape;757;g25728eeee3d_0_95"/>
          <p:cNvSpPr txBox="1"/>
          <p:nvPr/>
        </p:nvSpPr>
        <p:spPr>
          <a:xfrm>
            <a:off x="889575" y="6090300"/>
            <a:ext cx="7857900" cy="767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b="0" i="0" lang="de-DE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Training material "Ensuring digital and micro-credentialization of learning as a part of transparent assessment for recognition of learning outcomes" by </a:t>
            </a:r>
            <a:r>
              <a:rPr b="0" i="0" lang="de-DE" sz="1200" u="none" cap="none" strike="noStrike">
                <a:solidFill>
                  <a:srgbClr val="000000"/>
                </a:solidFill>
                <a:uFill>
                  <a:noFill/>
                </a:uFill>
                <a:latin typeface="Arial"/>
                <a:ea typeface="Arial"/>
                <a:cs typeface="Arial"/>
                <a:sym typeface="Arial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Göz U., Cepauskiene R</a:t>
            </a:r>
            <a:r>
              <a:rPr b="0" i="0" lang="de-DE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.,  is licensed under a </a:t>
            </a:r>
            <a:r>
              <a:rPr b="0" i="0" lang="de-DE" sz="1200" u="none" cap="none" strike="noStrike">
                <a:solidFill>
                  <a:srgbClr val="1155CC"/>
                </a:solidFill>
                <a:uFill>
                  <a:noFill/>
                </a:uFill>
                <a:latin typeface="Arial"/>
                <a:ea typeface="Arial"/>
                <a:cs typeface="Arial"/>
                <a:sym typeface="Arial"/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Creative Commons Attribution-ShareAlike 4.0 International License</a:t>
            </a:r>
            <a:endParaRPr b="0" i="1" sz="1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Creative Commons licencija" id="758" name="Google Shape;758;g25728eeee3d_0_95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0" y="6169163"/>
            <a:ext cx="954641" cy="33366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3"/>
          <p:cNvSpPr txBox="1"/>
          <p:nvPr>
            <p:ph type="title"/>
          </p:nvPr>
        </p:nvSpPr>
        <p:spPr>
          <a:xfrm>
            <a:off x="5846323" y="5620724"/>
            <a:ext cx="60157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F5597"/>
              </a:buClr>
              <a:buSzPct val="100000"/>
              <a:buFont typeface="Arial"/>
              <a:buNone/>
            </a:pPr>
            <a:r>
              <a:rPr lang="de-DE"/>
              <a:t>Process Overview</a:t>
            </a:r>
            <a:endParaRPr/>
          </a:p>
        </p:txBody>
      </p:sp>
      <p:sp>
        <p:nvSpPr>
          <p:cNvPr id="116" name="Google Shape;116;p3"/>
          <p:cNvSpPr txBox="1"/>
          <p:nvPr>
            <p:ph idx="10" type="dt"/>
          </p:nvPr>
        </p:nvSpPr>
        <p:spPr>
          <a:xfrm>
            <a:off x="351639" y="6356348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de-DE"/>
              <a:t>17.03.2023</a:t>
            </a:r>
            <a:endParaRPr/>
          </a:p>
        </p:txBody>
      </p:sp>
      <p:sp>
        <p:nvSpPr>
          <p:cNvPr id="117" name="Google Shape;117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de-DE"/>
              <a:t>Ursula Göz, DHBW Heilbronn</a:t>
            </a:r>
            <a:endParaRPr/>
          </a:p>
        </p:txBody>
      </p:sp>
      <p:sp>
        <p:nvSpPr>
          <p:cNvPr id="118" name="Google Shape;118;p3"/>
          <p:cNvSpPr txBox="1"/>
          <p:nvPr>
            <p:ph idx="12" type="sldNum"/>
          </p:nvPr>
        </p:nvSpPr>
        <p:spPr>
          <a:xfrm>
            <a:off x="9118833" y="6356349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de-DE"/>
              <a:t>‹#›</a:t>
            </a:fld>
            <a:endParaRPr/>
          </a:p>
        </p:txBody>
      </p:sp>
      <p:grpSp>
        <p:nvGrpSpPr>
          <p:cNvPr id="119" name="Google Shape;119;p3"/>
          <p:cNvGrpSpPr/>
          <p:nvPr/>
        </p:nvGrpSpPr>
        <p:grpSpPr>
          <a:xfrm>
            <a:off x="2956709" y="80022"/>
            <a:ext cx="6278581" cy="6330625"/>
            <a:chOff x="1650887" y="89950"/>
            <a:chExt cx="6278581" cy="6124289"/>
          </a:xfrm>
        </p:grpSpPr>
        <p:grpSp>
          <p:nvGrpSpPr>
            <p:cNvPr id="120" name="Google Shape;120;p3"/>
            <p:cNvGrpSpPr/>
            <p:nvPr/>
          </p:nvGrpSpPr>
          <p:grpSpPr>
            <a:xfrm>
              <a:off x="1650887" y="89950"/>
              <a:ext cx="6278581" cy="6124289"/>
              <a:chOff x="924709" y="-195282"/>
              <a:chExt cx="6278581" cy="6124289"/>
            </a:xfrm>
          </p:grpSpPr>
          <p:sp>
            <p:nvSpPr>
              <p:cNvPr id="121" name="Google Shape;121;p3"/>
              <p:cNvSpPr/>
              <p:nvPr/>
            </p:nvSpPr>
            <p:spPr>
              <a:xfrm>
                <a:off x="1001855" y="-195282"/>
                <a:ext cx="6124289" cy="6124289"/>
              </a:xfrm>
              <a:custGeom>
                <a:rect b="b" l="l" r="r" t="t"/>
                <a:pathLst>
                  <a:path extrusionOk="0" h="120000" w="120000">
                    <a:moveTo>
                      <a:pt x="67117" y="3917"/>
                    </a:moveTo>
                    <a:cubicBezTo>
                      <a:pt x="95593" y="7545"/>
                      <a:pt x="116811" y="32022"/>
                      <a:pt x="116413" y="60785"/>
                    </a:cubicBezTo>
                    <a:cubicBezTo>
                      <a:pt x="116014" y="89547"/>
                      <a:pt x="94127" y="113424"/>
                      <a:pt x="65561" y="116259"/>
                    </a:cubicBezTo>
                    <a:cubicBezTo>
                      <a:pt x="36995" y="119095"/>
                      <a:pt x="10858" y="99984"/>
                      <a:pt x="4837" y="71859"/>
                    </a:cubicBezTo>
                    <a:cubicBezTo>
                      <a:pt x="-1184" y="43734"/>
                      <a:pt x="14829" y="15562"/>
                      <a:pt x="42042" y="6406"/>
                    </a:cubicBezTo>
                    <a:lnTo>
                      <a:pt x="41256" y="3047"/>
                    </a:lnTo>
                    <a:lnTo>
                      <a:pt x="47846" y="8099"/>
                    </a:lnTo>
                    <a:lnTo>
                      <a:pt x="44309" y="16083"/>
                    </a:lnTo>
                    <a:lnTo>
                      <a:pt x="43523" y="12727"/>
                    </a:lnTo>
                    <a:lnTo>
                      <a:pt x="43523" y="12727"/>
                    </a:lnTo>
                    <a:cubicBezTo>
                      <a:pt x="19693" y="21145"/>
                      <a:pt x="5905" y="46196"/>
                      <a:pt x="11449" y="70998"/>
                    </a:cubicBezTo>
                    <a:cubicBezTo>
                      <a:pt x="16993" y="95801"/>
                      <a:pt x="40112" y="112491"/>
                      <a:pt x="65226" y="109822"/>
                    </a:cubicBezTo>
                    <a:cubicBezTo>
                      <a:pt x="90340" y="107152"/>
                      <a:pt x="109486" y="85969"/>
                      <a:pt x="109762" y="60547"/>
                    </a:cubicBezTo>
                    <a:cubicBezTo>
                      <a:pt x="110038" y="35126"/>
                      <a:pt x="91356" y="13527"/>
                      <a:pt x="66306" y="10305"/>
                    </a:cubicBezTo>
                    <a:close/>
                  </a:path>
                </a:pathLst>
              </a:custGeom>
              <a:solidFill>
                <a:srgbClr val="CCD3EA"/>
              </a:solidFill>
              <a:ln cap="flat" cmpd="sng" w="9525">
                <a:solidFill>
                  <a:srgbClr val="1F3864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2" name="Google Shape;122;p3"/>
              <p:cNvSpPr/>
              <p:nvPr/>
            </p:nvSpPr>
            <p:spPr>
              <a:xfrm>
                <a:off x="3517304" y="-67000"/>
                <a:ext cx="1093390" cy="546695"/>
              </a:xfrm>
              <a:prstGeom prst="roundRect">
                <a:avLst>
                  <a:gd fmla="val 16667" name="adj"/>
                </a:avLst>
              </a:prstGeom>
              <a:solidFill>
                <a:srgbClr val="2F5496"/>
              </a:solidFill>
              <a:ln cap="flat" cmpd="sng" w="12700">
                <a:solidFill>
                  <a:schemeClr val="accent2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3" name="Google Shape;123;p3"/>
              <p:cNvSpPr txBox="1"/>
              <p:nvPr/>
            </p:nvSpPr>
            <p:spPr>
              <a:xfrm>
                <a:off x="3543991" y="-40313"/>
                <a:ext cx="1040016" cy="49332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3325" lIns="53325" spcFirstLastPara="1" rIns="53325" wrap="square" tIns="53325">
                <a:noAutofit/>
              </a:bodyPr>
              <a:lstStyle/>
              <a:p>
                <a:pPr indent="0" lvl="0" marL="0" marR="0" rtl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rPr b="0" i="0" lang="de-DE" sz="14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Analyse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4" name="Google Shape;124;p3"/>
              <p:cNvSpPr/>
              <p:nvPr/>
            </p:nvSpPr>
            <p:spPr>
              <a:xfrm>
                <a:off x="4730993" y="232147"/>
                <a:ext cx="1093390" cy="546695"/>
              </a:xfrm>
              <a:prstGeom prst="roundRect">
                <a:avLst>
                  <a:gd fmla="val 16667" name="adj"/>
                </a:avLst>
              </a:prstGeom>
              <a:solidFill>
                <a:srgbClr val="4372C3"/>
              </a:solidFill>
              <a:ln cap="flat" cmpd="sng" w="12700">
                <a:solidFill>
                  <a:schemeClr val="l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5" name="Google Shape;125;p3"/>
              <p:cNvSpPr txBox="1"/>
              <p:nvPr/>
            </p:nvSpPr>
            <p:spPr>
              <a:xfrm>
                <a:off x="4757680" y="258834"/>
                <a:ext cx="1040016" cy="49332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3325" lIns="53325" spcFirstLastPara="1" rIns="53325" wrap="square" tIns="53325">
                <a:noAutofit/>
              </a:bodyPr>
              <a:lstStyle/>
              <a:p>
                <a:pPr indent="0" lvl="0" marL="0" marR="0" rtl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rPr b="0" i="0" lang="de-DE" sz="14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Select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6" name="Google Shape;126;p3"/>
              <p:cNvSpPr/>
              <p:nvPr/>
            </p:nvSpPr>
            <p:spPr>
              <a:xfrm>
                <a:off x="5666640" y="829712"/>
                <a:ext cx="1093390" cy="1009385"/>
              </a:xfrm>
              <a:prstGeom prst="roundRect">
                <a:avLst>
                  <a:gd fmla="val 16667" name="adj"/>
                </a:avLst>
              </a:prstGeom>
              <a:solidFill>
                <a:srgbClr val="4372C3"/>
              </a:solidFill>
              <a:ln cap="flat" cmpd="sng" w="12700">
                <a:solidFill>
                  <a:schemeClr val="l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7" name="Google Shape;127;p3"/>
              <p:cNvSpPr txBox="1"/>
              <p:nvPr/>
            </p:nvSpPr>
            <p:spPr>
              <a:xfrm>
                <a:off x="5715914" y="878986"/>
                <a:ext cx="994842" cy="91083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3325" lIns="53325" spcFirstLastPara="1" rIns="53325" wrap="square" tIns="53325">
                <a:noAutofit/>
              </a:bodyPr>
              <a:lstStyle/>
              <a:p>
                <a:pPr indent="0" lvl="0" marL="0" marR="0" rtl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rPr b="0" i="0" lang="de-DE" sz="14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Describe Learning Outcome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8" name="Google Shape;128;p3"/>
              <p:cNvSpPr/>
              <p:nvPr/>
            </p:nvSpPr>
            <p:spPr>
              <a:xfrm>
                <a:off x="6109900" y="2229839"/>
                <a:ext cx="1093390" cy="546695"/>
              </a:xfrm>
              <a:prstGeom prst="roundRect">
                <a:avLst>
                  <a:gd fmla="val 16667" name="adj"/>
                </a:avLst>
              </a:prstGeom>
              <a:solidFill>
                <a:srgbClr val="4372C3"/>
              </a:solidFill>
              <a:ln cap="flat" cmpd="sng" w="12700">
                <a:solidFill>
                  <a:schemeClr val="l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9" name="Google Shape;129;p3"/>
              <p:cNvSpPr txBox="1"/>
              <p:nvPr/>
            </p:nvSpPr>
            <p:spPr>
              <a:xfrm>
                <a:off x="6136587" y="2256526"/>
                <a:ext cx="1040016" cy="49332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3325" lIns="53325" spcFirstLastPara="1" rIns="53325" wrap="square" tIns="53325">
                <a:noAutofit/>
              </a:bodyPr>
              <a:lstStyle/>
              <a:p>
                <a:pPr indent="0" lvl="0" marL="0" marR="0" rtl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rPr b="0" i="0" lang="de-DE" sz="14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[Re-]</a:t>
                </a:r>
                <a:br>
                  <a:rPr b="0" i="0" lang="de-DE" sz="14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rPr>
                </a:br>
                <a:r>
                  <a:rPr b="0" i="0" lang="de-DE" sz="14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Design</a:t>
                </a:r>
                <a:endParaRPr b="0" i="0" sz="14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0" name="Google Shape;130;p3"/>
              <p:cNvSpPr/>
              <p:nvPr/>
            </p:nvSpPr>
            <p:spPr>
              <a:xfrm>
                <a:off x="5959228" y="3470736"/>
                <a:ext cx="1093390" cy="546695"/>
              </a:xfrm>
              <a:prstGeom prst="roundRect">
                <a:avLst>
                  <a:gd fmla="val 16667" name="adj"/>
                </a:avLst>
              </a:prstGeom>
              <a:solidFill>
                <a:srgbClr val="4372C3"/>
              </a:solidFill>
              <a:ln cap="flat" cmpd="sng" w="12700">
                <a:solidFill>
                  <a:schemeClr val="l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1" name="Google Shape;131;p3"/>
              <p:cNvSpPr txBox="1"/>
              <p:nvPr/>
            </p:nvSpPr>
            <p:spPr>
              <a:xfrm>
                <a:off x="5985915" y="3497423"/>
                <a:ext cx="1040016" cy="49332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3325" lIns="53325" spcFirstLastPara="1" rIns="53325" wrap="square" tIns="53325">
                <a:noAutofit/>
              </a:bodyPr>
              <a:lstStyle/>
              <a:p>
                <a:pPr indent="0" lvl="0" marL="0" marR="0" rtl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rPr b="0" i="0" lang="de-DE" sz="14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Arrange</a:t>
                </a:r>
                <a:endParaRPr b="0" i="0" sz="14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2" name="Google Shape;132;p3"/>
              <p:cNvSpPr/>
              <p:nvPr/>
            </p:nvSpPr>
            <p:spPr>
              <a:xfrm>
                <a:off x="5249140" y="4499475"/>
                <a:ext cx="1093390" cy="546695"/>
              </a:xfrm>
              <a:prstGeom prst="roundRect">
                <a:avLst>
                  <a:gd fmla="val 16667" name="adj"/>
                </a:avLst>
              </a:prstGeom>
              <a:solidFill>
                <a:srgbClr val="4372C3"/>
              </a:solidFill>
              <a:ln cap="flat" cmpd="sng" w="12700">
                <a:solidFill>
                  <a:schemeClr val="l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3" name="Google Shape;133;p3"/>
              <p:cNvSpPr txBox="1"/>
              <p:nvPr/>
            </p:nvSpPr>
            <p:spPr>
              <a:xfrm>
                <a:off x="5275827" y="4526162"/>
                <a:ext cx="1040016" cy="49332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3325" lIns="53325" spcFirstLastPara="1" rIns="53325" wrap="square" tIns="53325">
                <a:noAutofit/>
              </a:bodyPr>
              <a:lstStyle/>
              <a:p>
                <a:pPr indent="0" lvl="0" marL="0" marR="0" rtl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rPr b="0" i="0" lang="de-DE" sz="14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Create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4" name="Google Shape;134;p3"/>
              <p:cNvSpPr/>
              <p:nvPr/>
            </p:nvSpPr>
            <p:spPr>
              <a:xfrm>
                <a:off x="4142310" y="5080385"/>
                <a:ext cx="1093390" cy="546695"/>
              </a:xfrm>
              <a:prstGeom prst="roundRect">
                <a:avLst>
                  <a:gd fmla="val 16667" name="adj"/>
                </a:avLst>
              </a:prstGeom>
              <a:solidFill>
                <a:srgbClr val="4372C3"/>
              </a:solidFill>
              <a:ln cap="flat" cmpd="sng" w="12700">
                <a:solidFill>
                  <a:schemeClr val="l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5" name="Google Shape;135;p3"/>
              <p:cNvSpPr txBox="1"/>
              <p:nvPr/>
            </p:nvSpPr>
            <p:spPr>
              <a:xfrm>
                <a:off x="4168997" y="5107072"/>
                <a:ext cx="1040016" cy="49332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3325" lIns="53325" spcFirstLastPara="1" rIns="53325" wrap="square" tIns="53325">
                <a:noAutofit/>
              </a:bodyPr>
              <a:lstStyle/>
              <a:p>
                <a:pPr indent="0" lvl="0" marL="0" marR="0" rtl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rPr b="0" i="0" lang="de-DE" sz="14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Combine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6" name="Google Shape;136;p3"/>
              <p:cNvSpPr/>
              <p:nvPr/>
            </p:nvSpPr>
            <p:spPr>
              <a:xfrm>
                <a:off x="2918690" y="4936500"/>
                <a:ext cx="1093390" cy="834464"/>
              </a:xfrm>
              <a:prstGeom prst="roundRect">
                <a:avLst>
                  <a:gd fmla="val 16667" name="adj"/>
                </a:avLst>
              </a:prstGeom>
              <a:solidFill>
                <a:srgbClr val="4372C3"/>
              </a:solidFill>
              <a:ln cap="flat" cmpd="sng" w="12700">
                <a:solidFill>
                  <a:schemeClr val="l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7" name="Google Shape;137;p3"/>
              <p:cNvSpPr txBox="1"/>
              <p:nvPr/>
            </p:nvSpPr>
            <p:spPr>
              <a:xfrm>
                <a:off x="2959425" y="4977235"/>
                <a:ext cx="1011920" cy="75299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3325" lIns="53325" spcFirstLastPara="1" rIns="53325" wrap="square" tIns="53325">
                <a:noAutofit/>
              </a:bodyPr>
              <a:lstStyle/>
              <a:p>
                <a:pPr indent="0" lvl="0" marL="0" marR="0" rtl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rPr b="0" i="0" lang="de-DE" sz="14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Describe Assessment</a:t>
                </a:r>
                <a:endParaRPr b="0" i="0" sz="14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8" name="Google Shape;138;p3"/>
              <p:cNvSpPr/>
              <p:nvPr/>
            </p:nvSpPr>
            <p:spPr>
              <a:xfrm>
                <a:off x="1785468" y="4499475"/>
                <a:ext cx="1093390" cy="546695"/>
              </a:xfrm>
              <a:prstGeom prst="roundRect">
                <a:avLst>
                  <a:gd fmla="val 16667" name="adj"/>
                </a:avLst>
              </a:prstGeom>
              <a:solidFill>
                <a:srgbClr val="2F5496"/>
              </a:solidFill>
              <a:ln cap="flat" cmpd="sng" w="12700">
                <a:solidFill>
                  <a:schemeClr val="accent2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9" name="Google Shape;139;p3"/>
              <p:cNvSpPr txBox="1"/>
              <p:nvPr/>
            </p:nvSpPr>
            <p:spPr>
              <a:xfrm>
                <a:off x="1812155" y="4526162"/>
                <a:ext cx="1040016" cy="49332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3325" lIns="53325" spcFirstLastPara="1" rIns="53325" wrap="square" tIns="53325">
                <a:noAutofit/>
              </a:bodyPr>
              <a:lstStyle/>
              <a:p>
                <a:pPr indent="0" lvl="0" marL="0" marR="0" rtl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rPr b="0" i="0" lang="de-DE" sz="14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Pilot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0" name="Google Shape;140;p3"/>
              <p:cNvSpPr/>
              <p:nvPr/>
            </p:nvSpPr>
            <p:spPr>
              <a:xfrm>
                <a:off x="1075381" y="3301001"/>
                <a:ext cx="1093390" cy="886165"/>
              </a:xfrm>
              <a:prstGeom prst="roundRect">
                <a:avLst>
                  <a:gd fmla="val 16667" name="adj"/>
                </a:avLst>
              </a:prstGeom>
              <a:solidFill>
                <a:srgbClr val="4372C3"/>
              </a:solidFill>
              <a:ln cap="flat" cmpd="sng" w="12700">
                <a:solidFill>
                  <a:schemeClr val="l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1" name="Google Shape;141;p3"/>
              <p:cNvSpPr txBox="1"/>
              <p:nvPr/>
            </p:nvSpPr>
            <p:spPr>
              <a:xfrm>
                <a:off x="1118640" y="3344260"/>
                <a:ext cx="1006872" cy="79964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3325" lIns="53325" spcFirstLastPara="1" rIns="53325" wrap="square" tIns="53325">
                <a:noAutofit/>
              </a:bodyPr>
              <a:lstStyle/>
              <a:p>
                <a:pPr indent="0" lvl="0" marL="0" marR="0" rtl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rPr b="0" i="0" lang="de-DE" sz="14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Collect Feedback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2" name="Google Shape;142;p3"/>
              <p:cNvSpPr/>
              <p:nvPr/>
            </p:nvSpPr>
            <p:spPr>
              <a:xfrm>
                <a:off x="924709" y="2229839"/>
                <a:ext cx="1093390" cy="546695"/>
              </a:xfrm>
              <a:prstGeom prst="roundRect">
                <a:avLst>
                  <a:gd fmla="val 16667" name="adj"/>
                </a:avLst>
              </a:prstGeom>
              <a:solidFill>
                <a:srgbClr val="4372C3"/>
              </a:solidFill>
              <a:ln cap="flat" cmpd="sng" w="12700">
                <a:solidFill>
                  <a:schemeClr val="l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3" name="Google Shape;143;p3"/>
              <p:cNvSpPr txBox="1"/>
              <p:nvPr/>
            </p:nvSpPr>
            <p:spPr>
              <a:xfrm>
                <a:off x="951396" y="2256526"/>
                <a:ext cx="1040016" cy="49332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3325" lIns="53325" spcFirstLastPara="1" rIns="53325" wrap="square" tIns="53325">
                <a:noAutofit/>
              </a:bodyPr>
              <a:lstStyle/>
              <a:p>
                <a:pPr indent="0" lvl="0" marL="0" marR="0" rtl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rPr b="0" i="0" lang="de-DE" sz="14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[Iterate]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4" name="Google Shape;144;p3"/>
              <p:cNvSpPr/>
              <p:nvPr/>
            </p:nvSpPr>
            <p:spPr>
              <a:xfrm>
                <a:off x="1367969" y="1061058"/>
                <a:ext cx="1093390" cy="546695"/>
              </a:xfrm>
              <a:prstGeom prst="roundRect">
                <a:avLst>
                  <a:gd fmla="val 16667" name="adj"/>
                </a:avLst>
              </a:prstGeom>
              <a:solidFill>
                <a:srgbClr val="4372C3"/>
              </a:solidFill>
              <a:ln cap="flat" cmpd="sng" w="12700">
                <a:solidFill>
                  <a:schemeClr val="l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5" name="Google Shape;145;p3"/>
              <p:cNvSpPr txBox="1"/>
              <p:nvPr/>
            </p:nvSpPr>
            <p:spPr>
              <a:xfrm>
                <a:off x="1394656" y="1087745"/>
                <a:ext cx="1040016" cy="49332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3325" lIns="53325" spcFirstLastPara="1" rIns="53325" wrap="square" tIns="53325">
                <a:noAutofit/>
              </a:bodyPr>
              <a:lstStyle/>
              <a:p>
                <a:pPr indent="0" lvl="0" marL="0" marR="0" rtl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rPr b="0" i="0" lang="de-DE" sz="14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Celebrate</a:t>
                </a:r>
                <a:endParaRPr b="0" i="0" sz="14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46" name="Google Shape;146;p3"/>
              <p:cNvSpPr/>
              <p:nvPr/>
            </p:nvSpPr>
            <p:spPr>
              <a:xfrm>
                <a:off x="2303616" y="232147"/>
                <a:ext cx="1093390" cy="546695"/>
              </a:xfrm>
              <a:prstGeom prst="roundRect">
                <a:avLst>
                  <a:gd fmla="val 16667" name="adj"/>
                </a:avLst>
              </a:prstGeom>
              <a:solidFill>
                <a:srgbClr val="4372C3"/>
              </a:solidFill>
              <a:ln cap="flat" cmpd="sng" w="12700">
                <a:solidFill>
                  <a:schemeClr val="l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7" name="Google Shape;147;p3"/>
              <p:cNvSpPr txBox="1"/>
              <p:nvPr/>
            </p:nvSpPr>
            <p:spPr>
              <a:xfrm>
                <a:off x="2330303" y="258834"/>
                <a:ext cx="1040016" cy="49332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3325" lIns="53325" spcFirstLastPara="1" rIns="53325" wrap="square" tIns="53325">
                <a:noAutofit/>
              </a:bodyPr>
              <a:lstStyle/>
              <a:p>
                <a:pPr indent="0" lvl="0" marL="0" marR="0" rtl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rPr b="0" i="0" lang="de-DE" sz="14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Complete Data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48" name="Google Shape;148;p3"/>
            <p:cNvSpPr/>
            <p:nvPr/>
          </p:nvSpPr>
          <p:spPr>
            <a:xfrm rot="867233">
              <a:off x="3088106" y="3090860"/>
              <a:ext cx="3304833" cy="365125"/>
            </a:xfrm>
            <a:prstGeom prst="rightArrow">
              <a:avLst>
                <a:gd fmla="val 50000" name="adj1"/>
                <a:gd fmla="val 50000" name="adj2"/>
              </a:avLst>
            </a:prstGeom>
            <a:solidFill>
              <a:srgbClr val="D8E2F3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pic>
        <p:nvPicPr>
          <p:cNvPr descr="Creative Commons licencija" id="149" name="Google Shape;149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6061063"/>
            <a:ext cx="838200" cy="295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4"/>
          <p:cNvSpPr txBox="1"/>
          <p:nvPr>
            <p:ph type="title"/>
          </p:nvPr>
        </p:nvSpPr>
        <p:spPr>
          <a:xfrm>
            <a:off x="5846323" y="5620724"/>
            <a:ext cx="60157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F5597"/>
              </a:buClr>
              <a:buSzPct val="100000"/>
              <a:buFont typeface="Arial"/>
              <a:buNone/>
            </a:pPr>
            <a:r>
              <a:rPr lang="de-DE"/>
              <a:t>1. Analyse</a:t>
            </a:r>
            <a:endParaRPr/>
          </a:p>
        </p:txBody>
      </p:sp>
      <p:sp>
        <p:nvSpPr>
          <p:cNvPr id="155" name="Google Shape;155;p4"/>
          <p:cNvSpPr txBox="1"/>
          <p:nvPr>
            <p:ph idx="1" type="body"/>
          </p:nvPr>
        </p:nvSpPr>
        <p:spPr>
          <a:xfrm>
            <a:off x="3933787" y="3516587"/>
            <a:ext cx="5744361" cy="18325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91425" wrap="square" tIns="45700">
            <a:norm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2F5496"/>
              </a:buClr>
              <a:buSzPts val="1600"/>
              <a:buNone/>
            </a:pPr>
            <a:r>
              <a:rPr b="1" lang="de-DE" sz="1600">
                <a:solidFill>
                  <a:srgbClr val="2F5496"/>
                </a:solidFill>
              </a:rPr>
              <a:t>Analyse</a:t>
            </a:r>
            <a:r>
              <a:rPr lang="de-DE" sz="1600"/>
              <a:t> curricula and existing modules as well as </a:t>
            </a:r>
            <a:br>
              <a:rPr lang="de-DE" sz="1600"/>
            </a:br>
            <a:r>
              <a:rPr lang="de-DE" sz="1600"/>
              <a:t>student cohorts in selected, accredited BA courses.</a:t>
            </a:r>
            <a:br>
              <a:rPr lang="de-DE" sz="1600"/>
            </a:br>
            <a:r>
              <a:rPr lang="de-DE" sz="1600"/>
              <a:t>Online learning requires self-discipline and suitable</a:t>
            </a:r>
            <a:br>
              <a:rPr lang="de-DE" sz="1600"/>
            </a:br>
            <a:r>
              <a:rPr lang="de-DE" sz="1600"/>
              <a:t>self-organisation, therefore focus on advanced students.</a:t>
            </a:r>
            <a:endParaRPr/>
          </a:p>
        </p:txBody>
      </p:sp>
      <p:sp>
        <p:nvSpPr>
          <p:cNvPr id="156" name="Google Shape;156;p4"/>
          <p:cNvSpPr txBox="1"/>
          <p:nvPr>
            <p:ph idx="10" type="dt"/>
          </p:nvPr>
        </p:nvSpPr>
        <p:spPr>
          <a:xfrm>
            <a:off x="351639" y="6356348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de-DE"/>
              <a:t>17.03.2023</a:t>
            </a:r>
            <a:endParaRPr/>
          </a:p>
        </p:txBody>
      </p:sp>
      <p:sp>
        <p:nvSpPr>
          <p:cNvPr id="157" name="Google Shape;157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de-DE"/>
              <a:t>Ursula Göz, DHBW Heilbronn</a:t>
            </a:r>
            <a:endParaRPr/>
          </a:p>
        </p:txBody>
      </p:sp>
      <p:sp>
        <p:nvSpPr>
          <p:cNvPr id="158" name="Google Shape;158;p4"/>
          <p:cNvSpPr txBox="1"/>
          <p:nvPr>
            <p:ph idx="12" type="sldNum"/>
          </p:nvPr>
        </p:nvSpPr>
        <p:spPr>
          <a:xfrm>
            <a:off x="9118833" y="6356349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de-DE"/>
              <a:t>‹#›</a:t>
            </a:fld>
            <a:endParaRPr/>
          </a:p>
        </p:txBody>
      </p:sp>
      <p:sp>
        <p:nvSpPr>
          <p:cNvPr id="159" name="Google Shape;159;p4"/>
          <p:cNvSpPr txBox="1"/>
          <p:nvPr/>
        </p:nvSpPr>
        <p:spPr>
          <a:xfrm>
            <a:off x="3933787" y="3003926"/>
            <a:ext cx="5744361" cy="4025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0" i="0" lang="de-DE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STEP 1</a:t>
            </a:r>
            <a:endParaRPr b="1" i="0" sz="2800" u="none" cap="none" strike="noStrike">
              <a:solidFill>
                <a:srgbClr val="2F549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Lupe" id="160" name="Google Shape;160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739234" y="759079"/>
            <a:ext cx="2041367" cy="2041367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61" name="Google Shape;161;p4"/>
          <p:cNvGrpSpPr/>
          <p:nvPr/>
        </p:nvGrpSpPr>
        <p:grpSpPr>
          <a:xfrm>
            <a:off x="-1812331" y="1184006"/>
            <a:ext cx="4253829" cy="4042423"/>
            <a:chOff x="1515971" y="228086"/>
            <a:chExt cx="5107251" cy="4853431"/>
          </a:xfrm>
        </p:grpSpPr>
        <p:grpSp>
          <p:nvGrpSpPr>
            <p:cNvPr id="162" name="Google Shape;162;p4"/>
            <p:cNvGrpSpPr/>
            <p:nvPr/>
          </p:nvGrpSpPr>
          <p:grpSpPr>
            <a:xfrm>
              <a:off x="1515971" y="228086"/>
              <a:ext cx="5107251" cy="4853431"/>
              <a:chOff x="789793" y="-156533"/>
              <a:chExt cx="5107251" cy="4853431"/>
            </a:xfrm>
          </p:grpSpPr>
          <p:sp>
            <p:nvSpPr>
              <p:cNvPr id="163" name="Google Shape;163;p4"/>
              <p:cNvSpPr/>
              <p:nvPr/>
            </p:nvSpPr>
            <p:spPr>
              <a:xfrm>
                <a:off x="987644" y="-156533"/>
                <a:ext cx="4853431" cy="4853431"/>
              </a:xfrm>
              <a:custGeom>
                <a:rect b="b" l="l" r="r" t="t"/>
                <a:pathLst>
                  <a:path extrusionOk="0" h="120000" w="120000">
                    <a:moveTo>
                      <a:pt x="66791" y="3992"/>
                    </a:moveTo>
                    <a:lnTo>
                      <a:pt x="66791" y="3992"/>
                    </a:lnTo>
                    <a:cubicBezTo>
                      <a:pt x="95391" y="7460"/>
                      <a:pt x="116783" y="31918"/>
                      <a:pt x="116413" y="60725"/>
                    </a:cubicBezTo>
                    <a:cubicBezTo>
                      <a:pt x="116043" y="89531"/>
                      <a:pt x="94029" y="113432"/>
                      <a:pt x="65350" y="116164"/>
                    </a:cubicBezTo>
                    <a:cubicBezTo>
                      <a:pt x="36671" y="118896"/>
                      <a:pt x="10540" y="99581"/>
                      <a:pt x="4738" y="71363"/>
                    </a:cubicBezTo>
                    <a:cubicBezTo>
                      <a:pt x="-1064" y="43144"/>
                      <a:pt x="15326" y="15087"/>
                      <a:pt x="42757" y="6282"/>
                    </a:cubicBezTo>
                    <a:lnTo>
                      <a:pt x="41978" y="2800"/>
                    </a:lnTo>
                    <a:lnTo>
                      <a:pt x="48409" y="8189"/>
                    </a:lnTo>
                    <a:lnTo>
                      <a:pt x="44994" y="16284"/>
                    </a:lnTo>
                    <a:lnTo>
                      <a:pt x="44216" y="12804"/>
                    </a:lnTo>
                    <a:lnTo>
                      <a:pt x="44216" y="12804"/>
                    </a:lnTo>
                    <a:cubicBezTo>
                      <a:pt x="20171" y="20846"/>
                      <a:pt x="6016" y="45679"/>
                      <a:pt x="11348" y="70466"/>
                    </a:cubicBezTo>
                    <a:cubicBezTo>
                      <a:pt x="16680" y="95253"/>
                      <a:pt x="39795" y="112069"/>
                      <a:pt x="65020" y="109511"/>
                    </a:cubicBezTo>
                    <a:cubicBezTo>
                      <a:pt x="90245" y="106954"/>
                      <a:pt x="109514" y="85841"/>
                      <a:pt x="109763" y="60488"/>
                    </a:cubicBezTo>
                    <a:cubicBezTo>
                      <a:pt x="110012" y="35135"/>
                      <a:pt x="91160" y="13648"/>
                      <a:pt x="65990" y="10597"/>
                    </a:cubicBezTo>
                    <a:close/>
                  </a:path>
                </a:pathLst>
              </a:custGeom>
              <a:solidFill>
                <a:srgbClr val="CCD3EA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4" name="Google Shape;164;p4"/>
              <p:cNvSpPr/>
              <p:nvPr/>
            </p:nvSpPr>
            <p:spPr>
              <a:xfrm>
                <a:off x="2986278" y="-53342"/>
                <a:ext cx="856162" cy="428081"/>
              </a:xfrm>
              <a:prstGeom prst="roundRect">
                <a:avLst>
                  <a:gd fmla="val 16667" name="adj"/>
                </a:avLst>
              </a:prstGeom>
              <a:solidFill>
                <a:srgbClr val="2F5496"/>
              </a:solidFill>
              <a:ln cap="flat" cmpd="sng" w="12700">
                <a:solidFill>
                  <a:schemeClr val="accent2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5" name="Google Shape;165;p4"/>
              <p:cNvSpPr txBox="1"/>
              <p:nvPr/>
            </p:nvSpPr>
            <p:spPr>
              <a:xfrm>
                <a:off x="3007175" y="-32445"/>
                <a:ext cx="814368" cy="38628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3325" lIns="53325" spcFirstLastPara="1" rIns="53325" wrap="square" tIns="53325">
                <a:noAutofit/>
              </a:bodyPr>
              <a:lstStyle/>
              <a:p>
                <a:pPr indent="0" lvl="0" marL="0" marR="0" rtl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rPr b="0" i="0" lang="de-DE" sz="14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Analyse</a:t>
                </a:r>
                <a:endParaRPr b="0" i="0" sz="14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66" name="Google Shape;166;p4"/>
              <p:cNvSpPr/>
              <p:nvPr/>
            </p:nvSpPr>
            <p:spPr>
              <a:xfrm>
                <a:off x="3948113" y="183728"/>
                <a:ext cx="856162" cy="428081"/>
              </a:xfrm>
              <a:prstGeom prst="roundRect">
                <a:avLst>
                  <a:gd fmla="val 16667" name="adj"/>
                </a:avLst>
              </a:prstGeom>
              <a:noFill/>
              <a:ln cap="flat" cmpd="sng" w="12700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7" name="Google Shape;167;p4"/>
              <p:cNvSpPr txBox="1"/>
              <p:nvPr/>
            </p:nvSpPr>
            <p:spPr>
              <a:xfrm>
                <a:off x="3969010" y="204625"/>
                <a:ext cx="814368" cy="38628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3325" lIns="53325" spcFirstLastPara="1" rIns="53325" wrap="square" tIns="53325">
                <a:noAutofit/>
              </a:bodyPr>
              <a:lstStyle/>
              <a:p>
                <a:pPr indent="0" lvl="0" marL="0" marR="0" rtl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rPr b="0" i="0" lang="de-DE" sz="1400" u="none" cap="none" strike="noStrike">
                    <a:solidFill>
                      <a:srgbClr val="2F5597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Select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8" name="Google Shape;168;p4"/>
              <p:cNvSpPr/>
              <p:nvPr/>
            </p:nvSpPr>
            <p:spPr>
              <a:xfrm>
                <a:off x="4689603" y="659480"/>
                <a:ext cx="856162" cy="790383"/>
              </a:xfrm>
              <a:prstGeom prst="roundRect">
                <a:avLst>
                  <a:gd fmla="val 16667" name="adj"/>
                </a:avLst>
              </a:prstGeom>
              <a:noFill/>
              <a:ln cap="flat" cmpd="sng" w="12700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9" name="Google Shape;169;p4"/>
              <p:cNvSpPr txBox="1"/>
              <p:nvPr/>
            </p:nvSpPr>
            <p:spPr>
              <a:xfrm>
                <a:off x="4571979" y="698064"/>
                <a:ext cx="1101900" cy="7131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3325" lIns="53325" spcFirstLastPara="1" rIns="53325" wrap="square" tIns="53325">
                <a:noAutofit/>
              </a:bodyPr>
              <a:lstStyle/>
              <a:p>
                <a:pPr indent="0" lvl="0" marL="0" marR="0" rtl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rPr b="0" i="0" lang="de-DE" sz="1400" u="none" cap="none" strike="noStrike">
                    <a:solidFill>
                      <a:srgbClr val="2F5597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Describe Learning Outcome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0" name="Google Shape;170;p4"/>
              <p:cNvSpPr/>
              <p:nvPr/>
            </p:nvSpPr>
            <p:spPr>
              <a:xfrm>
                <a:off x="5040882" y="1766877"/>
                <a:ext cx="856162" cy="428081"/>
              </a:xfrm>
              <a:prstGeom prst="roundRect">
                <a:avLst>
                  <a:gd fmla="val 16667" name="adj"/>
                </a:avLst>
              </a:prstGeom>
              <a:noFill/>
              <a:ln cap="flat" cmpd="sng" w="12700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1" name="Google Shape;171;p4"/>
              <p:cNvSpPr txBox="1"/>
              <p:nvPr/>
            </p:nvSpPr>
            <p:spPr>
              <a:xfrm>
                <a:off x="5061779" y="1787774"/>
                <a:ext cx="814368" cy="38628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3325" lIns="53325" spcFirstLastPara="1" rIns="53325" wrap="square" tIns="53325">
                <a:noAutofit/>
              </a:bodyPr>
              <a:lstStyle/>
              <a:p>
                <a:pPr indent="0" lvl="0" marL="0" marR="0" rtl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rPr b="0" i="0" lang="de-DE" sz="1400" u="none" cap="none" strike="noStrike">
                    <a:solidFill>
                      <a:srgbClr val="2F5597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[Re-] Design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2" name="Google Shape;172;p4"/>
              <p:cNvSpPr/>
              <p:nvPr/>
            </p:nvSpPr>
            <p:spPr>
              <a:xfrm>
                <a:off x="4921476" y="2750274"/>
                <a:ext cx="856162" cy="428081"/>
              </a:xfrm>
              <a:prstGeom prst="roundRect">
                <a:avLst>
                  <a:gd fmla="val 16667" name="adj"/>
                </a:avLst>
              </a:prstGeom>
              <a:noFill/>
              <a:ln cap="flat" cmpd="sng" w="12700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3" name="Google Shape;173;p4"/>
              <p:cNvSpPr txBox="1"/>
              <p:nvPr/>
            </p:nvSpPr>
            <p:spPr>
              <a:xfrm>
                <a:off x="4804269" y="2771182"/>
                <a:ext cx="952500" cy="386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3325" lIns="53325" spcFirstLastPara="1" rIns="53325" wrap="square" tIns="53325">
                <a:noAutofit/>
              </a:bodyPr>
              <a:lstStyle/>
              <a:p>
                <a:pPr indent="0" lvl="0" marL="0" marR="0" rtl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rPr b="0" i="0" lang="de-DE" sz="1400" u="none" cap="none" strike="noStrike">
                    <a:solidFill>
                      <a:srgbClr val="2F5597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Arrange</a:t>
                </a:r>
                <a:endParaRPr b="0" i="0" sz="1400" u="none" cap="none" strike="noStrike">
                  <a:solidFill>
                    <a:srgbClr val="2F5597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74" name="Google Shape;174;p4"/>
              <p:cNvSpPr/>
              <p:nvPr/>
            </p:nvSpPr>
            <p:spPr>
              <a:xfrm>
                <a:off x="4358739" y="3565539"/>
                <a:ext cx="856162" cy="428081"/>
              </a:xfrm>
              <a:prstGeom prst="roundRect">
                <a:avLst>
                  <a:gd fmla="val 16667" name="adj"/>
                </a:avLst>
              </a:prstGeom>
              <a:noFill/>
              <a:ln cap="flat" cmpd="sng" w="12700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5" name="Google Shape;175;p4"/>
              <p:cNvSpPr txBox="1"/>
              <p:nvPr/>
            </p:nvSpPr>
            <p:spPr>
              <a:xfrm>
                <a:off x="4379636" y="3586436"/>
                <a:ext cx="814368" cy="38628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3325" lIns="53325" spcFirstLastPara="1" rIns="53325" wrap="square" tIns="53325">
                <a:noAutofit/>
              </a:bodyPr>
              <a:lstStyle/>
              <a:p>
                <a:pPr indent="0" lvl="0" marL="0" marR="0" rtl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rPr b="0" i="0" lang="de-DE" sz="1400" u="none" cap="none" strike="noStrike">
                    <a:solidFill>
                      <a:srgbClr val="2F5597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Create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6" name="Google Shape;176;p4"/>
              <p:cNvSpPr/>
              <p:nvPr/>
            </p:nvSpPr>
            <p:spPr>
              <a:xfrm>
                <a:off x="3481588" y="4025903"/>
                <a:ext cx="856162" cy="428081"/>
              </a:xfrm>
              <a:prstGeom prst="roundRect">
                <a:avLst>
                  <a:gd fmla="val 16667" name="adj"/>
                </a:avLst>
              </a:prstGeom>
              <a:noFill/>
              <a:ln cap="flat" cmpd="sng" w="12700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7" name="Google Shape;177;p4"/>
              <p:cNvSpPr txBox="1"/>
              <p:nvPr/>
            </p:nvSpPr>
            <p:spPr>
              <a:xfrm>
                <a:off x="3387923" y="4046786"/>
                <a:ext cx="1067100" cy="386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3325" lIns="53325" spcFirstLastPara="1" rIns="53325" wrap="square" tIns="53325">
                <a:noAutofit/>
              </a:bodyPr>
              <a:lstStyle/>
              <a:p>
                <a:pPr indent="0" lvl="0" marL="0" marR="0" rtl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rPr b="0" i="0" lang="de-DE" sz="1400" u="none" cap="none" strike="noStrike">
                    <a:solidFill>
                      <a:srgbClr val="2F5597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Combine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8" name="Google Shape;178;p4"/>
              <p:cNvSpPr/>
              <p:nvPr/>
            </p:nvSpPr>
            <p:spPr>
              <a:xfrm>
                <a:off x="2070475" y="3859887"/>
                <a:ext cx="1165605" cy="653414"/>
              </a:xfrm>
              <a:prstGeom prst="roundRect">
                <a:avLst>
                  <a:gd fmla="val 16667" name="adj"/>
                </a:avLst>
              </a:prstGeom>
              <a:noFill/>
              <a:ln cap="flat" cmpd="sng" w="12700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9" name="Google Shape;179;p4"/>
              <p:cNvSpPr txBox="1"/>
              <p:nvPr/>
            </p:nvSpPr>
            <p:spPr>
              <a:xfrm>
                <a:off x="2102383" y="3891785"/>
                <a:ext cx="1165500" cy="589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3325" lIns="53325" spcFirstLastPara="1" rIns="53325" wrap="square" tIns="53325">
                <a:noAutofit/>
              </a:bodyPr>
              <a:lstStyle/>
              <a:p>
                <a:pPr indent="0" lvl="0" marL="0" marR="0" rtl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rPr b="0" i="0" lang="de-DE" sz="1400" u="none" cap="none" strike="noStrike">
                    <a:solidFill>
                      <a:srgbClr val="2F5597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Describe Assessment</a:t>
                </a:r>
                <a:endParaRPr b="0" i="0" sz="1400" u="none" cap="none" strike="noStrike">
                  <a:solidFill>
                    <a:srgbClr val="2F5597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80" name="Google Shape;180;p4"/>
              <p:cNvSpPr/>
              <p:nvPr/>
            </p:nvSpPr>
            <p:spPr>
              <a:xfrm>
                <a:off x="1293191" y="3339524"/>
                <a:ext cx="856162" cy="428081"/>
              </a:xfrm>
              <a:prstGeom prst="roundRect">
                <a:avLst>
                  <a:gd fmla="val 16667" name="adj"/>
                </a:avLst>
              </a:prstGeom>
              <a:noFill/>
              <a:ln cap="flat" cmpd="sng" w="12700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1" name="Google Shape;181;p4"/>
              <p:cNvSpPr txBox="1"/>
              <p:nvPr/>
            </p:nvSpPr>
            <p:spPr>
              <a:xfrm>
                <a:off x="1314088" y="3360421"/>
                <a:ext cx="814368" cy="38628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3325" lIns="53325" spcFirstLastPara="1" rIns="53325" wrap="square" tIns="53325">
                <a:noAutofit/>
              </a:bodyPr>
              <a:lstStyle/>
              <a:p>
                <a:pPr indent="0" lvl="0" marL="0" marR="0" rtl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rPr b="0" i="0" lang="de-DE" sz="1400" u="none" cap="none" strike="noStrike">
                    <a:solidFill>
                      <a:srgbClr val="2F5597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Pilot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2" name="Google Shape;182;p4"/>
              <p:cNvSpPr/>
              <p:nvPr/>
            </p:nvSpPr>
            <p:spPr>
              <a:xfrm>
                <a:off x="789793" y="2448995"/>
                <a:ext cx="1212488" cy="693898"/>
              </a:xfrm>
              <a:prstGeom prst="roundRect">
                <a:avLst>
                  <a:gd fmla="val 16667" name="adj"/>
                </a:avLst>
              </a:prstGeom>
              <a:noFill/>
              <a:ln cap="flat" cmpd="sng" w="12700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3" name="Google Shape;183;p4"/>
              <p:cNvSpPr txBox="1"/>
              <p:nvPr/>
            </p:nvSpPr>
            <p:spPr>
              <a:xfrm>
                <a:off x="823666" y="2482868"/>
                <a:ext cx="1144742" cy="62615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3325" lIns="53325" spcFirstLastPara="1" rIns="53325" wrap="square" tIns="53325">
                <a:noAutofit/>
              </a:bodyPr>
              <a:lstStyle/>
              <a:p>
                <a:pPr indent="0" lvl="0" marL="0" marR="0" rtl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rPr b="0" i="0" lang="de-DE" sz="1400" u="none" cap="none" strike="noStrike">
                    <a:solidFill>
                      <a:srgbClr val="2F5597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Collect Feedback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4" name="Google Shape;184;p4"/>
              <p:cNvSpPr/>
              <p:nvPr/>
            </p:nvSpPr>
            <p:spPr>
              <a:xfrm>
                <a:off x="896048" y="1650203"/>
                <a:ext cx="856162" cy="428081"/>
              </a:xfrm>
              <a:prstGeom prst="roundRect">
                <a:avLst>
                  <a:gd fmla="val 16667" name="adj"/>
                </a:avLst>
              </a:prstGeom>
              <a:noFill/>
              <a:ln cap="flat" cmpd="sng" w="12700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5" name="Google Shape;185;p4"/>
              <p:cNvSpPr txBox="1"/>
              <p:nvPr/>
            </p:nvSpPr>
            <p:spPr>
              <a:xfrm>
                <a:off x="916945" y="1671100"/>
                <a:ext cx="814368" cy="38628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3325" lIns="53325" spcFirstLastPara="1" rIns="53325" wrap="square" tIns="53325">
                <a:noAutofit/>
              </a:bodyPr>
              <a:lstStyle/>
              <a:p>
                <a:pPr indent="0" lvl="0" marL="0" marR="0" rtl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rPr b="0" i="0" lang="de-DE" sz="1400" u="none" cap="none" strike="noStrike">
                    <a:solidFill>
                      <a:srgbClr val="2F5597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[Iterate]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6" name="Google Shape;186;p4"/>
              <p:cNvSpPr/>
              <p:nvPr/>
            </p:nvSpPr>
            <p:spPr>
              <a:xfrm>
                <a:off x="1282954" y="840631"/>
                <a:ext cx="856162" cy="428081"/>
              </a:xfrm>
              <a:prstGeom prst="roundRect">
                <a:avLst>
                  <a:gd fmla="val 16667" name="adj"/>
                </a:avLst>
              </a:prstGeom>
              <a:noFill/>
              <a:ln cap="flat" cmpd="sng" w="12700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7" name="Google Shape;187;p4"/>
              <p:cNvSpPr txBox="1"/>
              <p:nvPr/>
            </p:nvSpPr>
            <p:spPr>
              <a:xfrm>
                <a:off x="1303851" y="861528"/>
                <a:ext cx="814368" cy="38628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3325" lIns="53325" spcFirstLastPara="1" rIns="53325" wrap="square" tIns="53325">
                <a:noAutofit/>
              </a:bodyPr>
              <a:lstStyle/>
              <a:p>
                <a:pPr indent="0" lvl="0" marL="0" marR="0" rtl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rPr b="0" i="0" lang="de-DE" sz="1400" u="none" cap="none" strike="noStrike">
                    <a:solidFill>
                      <a:srgbClr val="2F5597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Celebrate</a:t>
                </a:r>
                <a:endParaRPr b="0" i="0" sz="1400" u="none" cap="none" strike="noStrike">
                  <a:solidFill>
                    <a:srgbClr val="2F5597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88" name="Google Shape;188;p4"/>
              <p:cNvSpPr/>
              <p:nvPr/>
            </p:nvSpPr>
            <p:spPr>
              <a:xfrm>
                <a:off x="2024444" y="183728"/>
                <a:ext cx="856162" cy="428081"/>
              </a:xfrm>
              <a:prstGeom prst="roundRect">
                <a:avLst>
                  <a:gd fmla="val 16667" name="adj"/>
                </a:avLst>
              </a:prstGeom>
              <a:noFill/>
              <a:ln cap="flat" cmpd="sng" w="12700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9" name="Google Shape;189;p4"/>
              <p:cNvSpPr txBox="1"/>
              <p:nvPr/>
            </p:nvSpPr>
            <p:spPr>
              <a:xfrm>
                <a:off x="2045341" y="204625"/>
                <a:ext cx="814368" cy="38628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3325" lIns="53325" spcFirstLastPara="1" rIns="53325" wrap="square" tIns="53325">
                <a:noAutofit/>
              </a:bodyPr>
              <a:lstStyle/>
              <a:p>
                <a:pPr indent="0" lvl="0" marL="0" marR="0" rtl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rPr b="0" i="0" lang="de-DE" sz="1400" u="none" cap="none" strike="noStrike">
                    <a:solidFill>
                      <a:srgbClr val="2F5597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Complete Data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90" name="Google Shape;190;p4"/>
            <p:cNvSpPr/>
            <p:nvPr/>
          </p:nvSpPr>
          <p:spPr>
            <a:xfrm rot="867560">
              <a:off x="2570196" y="2607125"/>
              <a:ext cx="2985671" cy="365269"/>
            </a:xfrm>
            <a:prstGeom prst="rightArrow">
              <a:avLst>
                <a:gd fmla="val 50000" name="adj1"/>
                <a:gd fmla="val 50000" name="adj2"/>
              </a:avLst>
            </a:prstGeom>
            <a:solidFill>
              <a:srgbClr val="D8E2F3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pic>
        <p:nvPicPr>
          <p:cNvPr descr="Creative Commons licencija" id="191" name="Google Shape;191;p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0" y="6148613"/>
            <a:ext cx="838200" cy="295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5"/>
          <p:cNvSpPr txBox="1"/>
          <p:nvPr>
            <p:ph type="title"/>
          </p:nvPr>
        </p:nvSpPr>
        <p:spPr>
          <a:xfrm>
            <a:off x="5846323" y="5620724"/>
            <a:ext cx="60157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F5597"/>
              </a:buClr>
              <a:buSzPct val="100000"/>
              <a:buFont typeface="Arial"/>
              <a:buNone/>
            </a:pPr>
            <a:r>
              <a:rPr lang="de-DE"/>
              <a:t>2. Select</a:t>
            </a:r>
            <a:endParaRPr/>
          </a:p>
        </p:txBody>
      </p:sp>
      <p:sp>
        <p:nvSpPr>
          <p:cNvPr id="197" name="Google Shape;197;p5"/>
          <p:cNvSpPr txBox="1"/>
          <p:nvPr>
            <p:ph idx="10" type="dt"/>
          </p:nvPr>
        </p:nvSpPr>
        <p:spPr>
          <a:xfrm>
            <a:off x="351639" y="6356348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de-DE"/>
              <a:t>17.03.2023</a:t>
            </a:r>
            <a:endParaRPr/>
          </a:p>
        </p:txBody>
      </p:sp>
      <p:sp>
        <p:nvSpPr>
          <p:cNvPr id="198" name="Google Shape;198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de-DE"/>
              <a:t>Ursula Göz, DHBW Heilbronn</a:t>
            </a:r>
            <a:endParaRPr/>
          </a:p>
        </p:txBody>
      </p:sp>
      <p:sp>
        <p:nvSpPr>
          <p:cNvPr id="199" name="Google Shape;199;p5"/>
          <p:cNvSpPr txBox="1"/>
          <p:nvPr>
            <p:ph idx="12" type="sldNum"/>
          </p:nvPr>
        </p:nvSpPr>
        <p:spPr>
          <a:xfrm>
            <a:off x="9118833" y="6356349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de-DE"/>
              <a:t>‹#›</a:t>
            </a:fld>
            <a:endParaRPr/>
          </a:p>
        </p:txBody>
      </p:sp>
      <p:sp>
        <p:nvSpPr>
          <p:cNvPr id="200" name="Google Shape;200;p5"/>
          <p:cNvSpPr txBox="1"/>
          <p:nvPr>
            <p:ph idx="1" type="body"/>
          </p:nvPr>
        </p:nvSpPr>
        <p:spPr>
          <a:xfrm>
            <a:off x="3947315" y="939124"/>
            <a:ext cx="5744361" cy="399505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91425" wrap="square" tIns="45700">
            <a:norm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2F5496"/>
              </a:buClr>
              <a:buSzPts val="1600"/>
              <a:buNone/>
            </a:pPr>
            <a:r>
              <a:rPr b="1" lang="de-DE" sz="1600">
                <a:solidFill>
                  <a:srgbClr val="2F5496"/>
                </a:solidFill>
              </a:rPr>
              <a:t>Select</a:t>
            </a:r>
            <a:r>
              <a:rPr lang="de-DE" sz="1600"/>
              <a:t> one topic according to the following criteria:</a:t>
            </a:r>
            <a:endParaRPr/>
          </a:p>
        </p:txBody>
      </p:sp>
      <p:sp>
        <p:nvSpPr>
          <p:cNvPr id="201" name="Google Shape;201;p5"/>
          <p:cNvSpPr txBox="1"/>
          <p:nvPr/>
        </p:nvSpPr>
        <p:spPr>
          <a:xfrm>
            <a:off x="3947316" y="511146"/>
            <a:ext cx="5744361" cy="4025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0" i="0" lang="de-DE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STEP 2</a:t>
            </a:r>
            <a:endParaRPr b="0" i="0" sz="2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2" name="Google Shape;202;p5"/>
          <p:cNvSpPr/>
          <p:nvPr/>
        </p:nvSpPr>
        <p:spPr>
          <a:xfrm>
            <a:off x="3950935" y="1374699"/>
            <a:ext cx="2743200" cy="1216688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de-DE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🡪 </a:t>
            </a:r>
            <a:r>
              <a:rPr b="0" i="0" lang="de-DE" sz="1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it will create a reasonable and useful learning experience for the target group of students</a:t>
            </a:r>
            <a:endParaRPr b="0" i="0" sz="1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3" name="Google Shape;203;p5"/>
          <p:cNvSpPr/>
          <p:nvPr/>
        </p:nvSpPr>
        <p:spPr>
          <a:xfrm>
            <a:off x="6819498" y="1374699"/>
            <a:ext cx="2743200" cy="1216688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de-DE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🡪 </a:t>
            </a:r>
            <a:r>
              <a:rPr b="0" i="0" lang="de-DE" sz="1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it presents a </a:t>
            </a:r>
            <a:br>
              <a:rPr b="0" i="0" lang="de-DE" sz="1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de-DE" sz="1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self-contained learning experience</a:t>
            </a:r>
            <a:endParaRPr b="0" i="0" sz="1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4" name="Google Shape;204;p5"/>
          <p:cNvSpPr/>
          <p:nvPr/>
        </p:nvSpPr>
        <p:spPr>
          <a:xfrm>
            <a:off x="3950935" y="2701531"/>
            <a:ext cx="2743200" cy="2194848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de-DE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🡪 </a:t>
            </a:r>
            <a:r>
              <a:rPr b="0" i="0" lang="de-DE" sz="1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the acquisition of knowledge and competences for this topic should be enabled through online-teaching pedagogies</a:t>
            </a:r>
            <a:endParaRPr b="0" i="0" sz="1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5" name="Google Shape;205;p5"/>
          <p:cNvSpPr/>
          <p:nvPr/>
        </p:nvSpPr>
        <p:spPr>
          <a:xfrm>
            <a:off x="6819498" y="2701531"/>
            <a:ext cx="2743200" cy="2194848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de-DE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🡪 </a:t>
            </a:r>
            <a:r>
              <a:rPr b="0" i="0" lang="de-DE" sz="1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students' workload to learn about the topic should comply with the envisaged number of hours (incl. assessment tasks), respectively the adequate planned amount of ECTS.</a:t>
            </a:r>
            <a:endParaRPr b="0" i="0" sz="1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6" name="Google Shape;206;p5"/>
          <p:cNvSpPr txBox="1"/>
          <p:nvPr/>
        </p:nvSpPr>
        <p:spPr>
          <a:xfrm>
            <a:off x="3837915" y="4934176"/>
            <a:ext cx="5850377" cy="10772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de-DE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Use your professional and subject experience for determining the scope of the MicroCredential (MC). Consider that different, related, single topics finally could be combined for making up a Short Learning Program (SLP) by pooling several MCs.</a:t>
            </a:r>
            <a:endParaRPr b="0" i="0" sz="1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07" name="Google Shape;207;p5"/>
          <p:cNvGrpSpPr/>
          <p:nvPr/>
        </p:nvGrpSpPr>
        <p:grpSpPr>
          <a:xfrm>
            <a:off x="-2336897" y="1159598"/>
            <a:ext cx="4253925" cy="4042513"/>
            <a:chOff x="1515971" y="228086"/>
            <a:chExt cx="5107251" cy="4853431"/>
          </a:xfrm>
        </p:grpSpPr>
        <p:grpSp>
          <p:nvGrpSpPr>
            <p:cNvPr id="208" name="Google Shape;208;p5"/>
            <p:cNvGrpSpPr/>
            <p:nvPr/>
          </p:nvGrpSpPr>
          <p:grpSpPr>
            <a:xfrm>
              <a:off x="1515971" y="228086"/>
              <a:ext cx="5107251" cy="4853431"/>
              <a:chOff x="789793" y="-156533"/>
              <a:chExt cx="5107251" cy="4853431"/>
            </a:xfrm>
          </p:grpSpPr>
          <p:sp>
            <p:nvSpPr>
              <p:cNvPr id="209" name="Google Shape;209;p5"/>
              <p:cNvSpPr/>
              <p:nvPr/>
            </p:nvSpPr>
            <p:spPr>
              <a:xfrm>
                <a:off x="987644" y="-156533"/>
                <a:ext cx="4853431" cy="4853431"/>
              </a:xfrm>
              <a:custGeom>
                <a:rect b="b" l="l" r="r" t="t"/>
                <a:pathLst>
                  <a:path extrusionOk="0" h="120000" w="120000">
                    <a:moveTo>
                      <a:pt x="66791" y="3992"/>
                    </a:moveTo>
                    <a:cubicBezTo>
                      <a:pt x="95391" y="7460"/>
                      <a:pt x="116783" y="31918"/>
                      <a:pt x="116413" y="60725"/>
                    </a:cubicBezTo>
                    <a:cubicBezTo>
                      <a:pt x="116043" y="89531"/>
                      <a:pt x="94029" y="113432"/>
                      <a:pt x="65350" y="116164"/>
                    </a:cubicBezTo>
                    <a:cubicBezTo>
                      <a:pt x="36671" y="118896"/>
                      <a:pt x="10540" y="99581"/>
                      <a:pt x="4738" y="71363"/>
                    </a:cubicBezTo>
                    <a:cubicBezTo>
                      <a:pt x="-1064" y="43144"/>
                      <a:pt x="15326" y="15087"/>
                      <a:pt x="42757" y="6282"/>
                    </a:cubicBezTo>
                    <a:lnTo>
                      <a:pt x="41978" y="2800"/>
                    </a:lnTo>
                    <a:lnTo>
                      <a:pt x="48409" y="8189"/>
                    </a:lnTo>
                    <a:lnTo>
                      <a:pt x="44994" y="16284"/>
                    </a:lnTo>
                    <a:lnTo>
                      <a:pt x="44216" y="12804"/>
                    </a:lnTo>
                    <a:lnTo>
                      <a:pt x="44216" y="12804"/>
                    </a:lnTo>
                    <a:cubicBezTo>
                      <a:pt x="20171" y="20846"/>
                      <a:pt x="6016" y="45679"/>
                      <a:pt x="11348" y="70466"/>
                    </a:cubicBezTo>
                    <a:cubicBezTo>
                      <a:pt x="16680" y="95253"/>
                      <a:pt x="39795" y="112069"/>
                      <a:pt x="65020" y="109511"/>
                    </a:cubicBezTo>
                    <a:cubicBezTo>
                      <a:pt x="90245" y="106954"/>
                      <a:pt x="109514" y="85841"/>
                      <a:pt x="109763" y="60488"/>
                    </a:cubicBezTo>
                    <a:cubicBezTo>
                      <a:pt x="110012" y="35135"/>
                      <a:pt x="91160" y="13648"/>
                      <a:pt x="65990" y="10597"/>
                    </a:cubicBezTo>
                    <a:close/>
                  </a:path>
                </a:pathLst>
              </a:custGeom>
              <a:solidFill>
                <a:srgbClr val="CCD3EA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0" name="Google Shape;210;p5"/>
              <p:cNvSpPr/>
              <p:nvPr/>
            </p:nvSpPr>
            <p:spPr>
              <a:xfrm>
                <a:off x="2986278" y="-53342"/>
                <a:ext cx="856162" cy="428081"/>
              </a:xfrm>
              <a:prstGeom prst="roundRect">
                <a:avLst>
                  <a:gd fmla="val 16667" name="adj"/>
                </a:avLst>
              </a:prstGeom>
              <a:solidFill>
                <a:srgbClr val="B3C6E7"/>
              </a:solidFill>
              <a:ln cap="flat" cmpd="sng" w="12700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1" name="Google Shape;211;p5"/>
              <p:cNvSpPr txBox="1"/>
              <p:nvPr/>
            </p:nvSpPr>
            <p:spPr>
              <a:xfrm>
                <a:off x="3007175" y="-32445"/>
                <a:ext cx="814368" cy="38628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3325" lIns="53325" spcFirstLastPara="1" rIns="53325" wrap="square" tIns="53325">
                <a:noAutofit/>
              </a:bodyPr>
              <a:lstStyle/>
              <a:p>
                <a:pPr indent="0" lvl="0" marL="0" marR="0" rtl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rPr b="0" i="0" lang="de-DE" sz="14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Analyse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2" name="Google Shape;212;p5"/>
              <p:cNvSpPr/>
              <p:nvPr/>
            </p:nvSpPr>
            <p:spPr>
              <a:xfrm>
                <a:off x="3948113" y="183728"/>
                <a:ext cx="856162" cy="428081"/>
              </a:xfrm>
              <a:prstGeom prst="roundRect">
                <a:avLst>
                  <a:gd fmla="val 16667" name="adj"/>
                </a:avLst>
              </a:prstGeom>
              <a:solidFill>
                <a:srgbClr val="2F5597"/>
              </a:solidFill>
              <a:ln cap="flat" cmpd="sng" w="12700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3" name="Google Shape;213;p5"/>
              <p:cNvSpPr txBox="1"/>
              <p:nvPr/>
            </p:nvSpPr>
            <p:spPr>
              <a:xfrm>
                <a:off x="3969010" y="204625"/>
                <a:ext cx="814368" cy="38628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3325" lIns="53325" spcFirstLastPara="1" rIns="53325" wrap="square" tIns="53325">
                <a:noAutofit/>
              </a:bodyPr>
              <a:lstStyle/>
              <a:p>
                <a:pPr indent="0" lvl="0" marL="0" marR="0" rtl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rPr b="0" i="0" lang="de-DE" sz="14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Select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4" name="Google Shape;214;p5"/>
              <p:cNvSpPr/>
              <p:nvPr/>
            </p:nvSpPr>
            <p:spPr>
              <a:xfrm>
                <a:off x="4689603" y="659480"/>
                <a:ext cx="856162" cy="790383"/>
              </a:xfrm>
              <a:prstGeom prst="roundRect">
                <a:avLst>
                  <a:gd fmla="val 16667" name="adj"/>
                </a:avLst>
              </a:prstGeom>
              <a:noFill/>
              <a:ln cap="flat" cmpd="sng" w="12700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5" name="Google Shape;215;p5"/>
              <p:cNvSpPr txBox="1"/>
              <p:nvPr/>
            </p:nvSpPr>
            <p:spPr>
              <a:xfrm>
                <a:off x="4603816" y="698049"/>
                <a:ext cx="1056300" cy="7131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3325" lIns="53325" spcFirstLastPara="1" rIns="53325" wrap="square" tIns="53325">
                <a:noAutofit/>
              </a:bodyPr>
              <a:lstStyle/>
              <a:p>
                <a:pPr indent="0" lvl="0" marL="0" marR="0" rtl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rPr b="0" i="0" lang="de-DE" sz="1400" u="none" cap="none" strike="noStrike">
                    <a:solidFill>
                      <a:srgbClr val="2F5597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Describe Learning Outcome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6" name="Google Shape;216;p5"/>
              <p:cNvSpPr/>
              <p:nvPr/>
            </p:nvSpPr>
            <p:spPr>
              <a:xfrm>
                <a:off x="5040882" y="1766877"/>
                <a:ext cx="856162" cy="428081"/>
              </a:xfrm>
              <a:prstGeom prst="roundRect">
                <a:avLst>
                  <a:gd fmla="val 16667" name="adj"/>
                </a:avLst>
              </a:prstGeom>
              <a:noFill/>
              <a:ln cap="flat" cmpd="sng" w="12700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7" name="Google Shape;217;p5"/>
              <p:cNvSpPr txBox="1"/>
              <p:nvPr/>
            </p:nvSpPr>
            <p:spPr>
              <a:xfrm>
                <a:off x="5061779" y="1787774"/>
                <a:ext cx="814368" cy="38628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3325" lIns="53325" spcFirstLastPara="1" rIns="53325" wrap="square" tIns="53325">
                <a:noAutofit/>
              </a:bodyPr>
              <a:lstStyle/>
              <a:p>
                <a:pPr indent="0" lvl="0" marL="0" marR="0" rtl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rPr b="0" i="0" lang="de-DE" sz="1400" u="none" cap="none" strike="noStrike">
                    <a:solidFill>
                      <a:srgbClr val="2F5597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[Re-] Design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8" name="Google Shape;218;p5"/>
              <p:cNvSpPr/>
              <p:nvPr/>
            </p:nvSpPr>
            <p:spPr>
              <a:xfrm>
                <a:off x="4921476" y="2750274"/>
                <a:ext cx="856162" cy="428081"/>
              </a:xfrm>
              <a:prstGeom prst="roundRect">
                <a:avLst>
                  <a:gd fmla="val 16667" name="adj"/>
                </a:avLst>
              </a:prstGeom>
              <a:noFill/>
              <a:ln cap="flat" cmpd="sng" w="12700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9" name="Google Shape;219;p5"/>
              <p:cNvSpPr txBox="1"/>
              <p:nvPr/>
            </p:nvSpPr>
            <p:spPr>
              <a:xfrm>
                <a:off x="4942361" y="2771167"/>
                <a:ext cx="933900" cy="386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3325" lIns="53325" spcFirstLastPara="1" rIns="53325" wrap="square" tIns="53325">
                <a:noAutofit/>
              </a:bodyPr>
              <a:lstStyle/>
              <a:p>
                <a:pPr indent="0" lvl="0" marL="0" marR="0" rtl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rPr b="0" i="0" lang="de-DE" sz="1400" u="none" cap="none" strike="noStrike">
                    <a:solidFill>
                      <a:srgbClr val="2F5597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Arrange</a:t>
                </a:r>
                <a:endParaRPr b="0" i="0" sz="1400" u="none" cap="none" strike="noStrike">
                  <a:solidFill>
                    <a:srgbClr val="2F5597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20" name="Google Shape;220;p5"/>
              <p:cNvSpPr/>
              <p:nvPr/>
            </p:nvSpPr>
            <p:spPr>
              <a:xfrm>
                <a:off x="4358739" y="3565539"/>
                <a:ext cx="856162" cy="428081"/>
              </a:xfrm>
              <a:prstGeom prst="roundRect">
                <a:avLst>
                  <a:gd fmla="val 16667" name="adj"/>
                </a:avLst>
              </a:prstGeom>
              <a:noFill/>
              <a:ln cap="flat" cmpd="sng" w="12700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21" name="Google Shape;221;p5"/>
              <p:cNvSpPr txBox="1"/>
              <p:nvPr/>
            </p:nvSpPr>
            <p:spPr>
              <a:xfrm>
                <a:off x="4379636" y="3586436"/>
                <a:ext cx="814368" cy="38628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3325" lIns="53325" spcFirstLastPara="1" rIns="53325" wrap="square" tIns="53325">
                <a:noAutofit/>
              </a:bodyPr>
              <a:lstStyle/>
              <a:p>
                <a:pPr indent="0" lvl="0" marL="0" marR="0" rtl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rPr b="0" i="0" lang="de-DE" sz="1400" u="none" cap="none" strike="noStrike">
                    <a:solidFill>
                      <a:srgbClr val="2F5597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Create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22" name="Google Shape;222;p5"/>
              <p:cNvSpPr/>
              <p:nvPr/>
            </p:nvSpPr>
            <p:spPr>
              <a:xfrm>
                <a:off x="3481588" y="4025903"/>
                <a:ext cx="856162" cy="428081"/>
              </a:xfrm>
              <a:prstGeom prst="roundRect">
                <a:avLst>
                  <a:gd fmla="val 16667" name="adj"/>
                </a:avLst>
              </a:prstGeom>
              <a:noFill/>
              <a:ln cap="flat" cmpd="sng" w="12700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23" name="Google Shape;223;p5"/>
              <p:cNvSpPr txBox="1"/>
              <p:nvPr/>
            </p:nvSpPr>
            <p:spPr>
              <a:xfrm>
                <a:off x="3371376" y="4046801"/>
                <a:ext cx="1008300" cy="386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3325" lIns="53325" spcFirstLastPara="1" rIns="53325" wrap="square" tIns="53325">
                <a:noAutofit/>
              </a:bodyPr>
              <a:lstStyle/>
              <a:p>
                <a:pPr indent="0" lvl="0" marL="0" marR="0" rtl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rPr b="0" i="0" lang="de-DE" sz="1400" u="none" cap="none" strike="noStrike">
                    <a:solidFill>
                      <a:srgbClr val="2F5597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Combine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24" name="Google Shape;224;p5"/>
              <p:cNvSpPr/>
              <p:nvPr/>
            </p:nvSpPr>
            <p:spPr>
              <a:xfrm>
                <a:off x="2070475" y="3859887"/>
                <a:ext cx="1165605" cy="653414"/>
              </a:xfrm>
              <a:prstGeom prst="roundRect">
                <a:avLst>
                  <a:gd fmla="val 16667" name="adj"/>
                </a:avLst>
              </a:prstGeom>
              <a:noFill/>
              <a:ln cap="flat" cmpd="sng" w="12700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25" name="Google Shape;225;p5"/>
              <p:cNvSpPr txBox="1"/>
              <p:nvPr/>
            </p:nvSpPr>
            <p:spPr>
              <a:xfrm>
                <a:off x="2102376" y="3891770"/>
                <a:ext cx="1165500" cy="589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3325" lIns="53325" spcFirstLastPara="1" rIns="53325" wrap="square" tIns="53325">
                <a:noAutofit/>
              </a:bodyPr>
              <a:lstStyle/>
              <a:p>
                <a:pPr indent="0" lvl="0" marL="0" marR="0" rtl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rPr b="0" i="0" lang="de-DE" sz="1400" u="none" cap="none" strike="noStrike">
                    <a:solidFill>
                      <a:srgbClr val="2F5597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Describe Assessment</a:t>
                </a:r>
                <a:endParaRPr b="0" i="0" sz="1400" u="none" cap="none" strike="noStrike">
                  <a:solidFill>
                    <a:srgbClr val="2F5597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26" name="Google Shape;226;p5"/>
              <p:cNvSpPr/>
              <p:nvPr/>
            </p:nvSpPr>
            <p:spPr>
              <a:xfrm>
                <a:off x="1293191" y="3339524"/>
                <a:ext cx="856162" cy="428081"/>
              </a:xfrm>
              <a:prstGeom prst="roundRect">
                <a:avLst>
                  <a:gd fmla="val 16667" name="adj"/>
                </a:avLst>
              </a:prstGeom>
              <a:noFill/>
              <a:ln cap="flat" cmpd="sng" w="12700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27" name="Google Shape;227;p5"/>
              <p:cNvSpPr txBox="1"/>
              <p:nvPr/>
            </p:nvSpPr>
            <p:spPr>
              <a:xfrm>
                <a:off x="1314088" y="3360421"/>
                <a:ext cx="814368" cy="38628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3325" lIns="53325" spcFirstLastPara="1" rIns="53325" wrap="square" tIns="53325">
                <a:noAutofit/>
              </a:bodyPr>
              <a:lstStyle/>
              <a:p>
                <a:pPr indent="0" lvl="0" marL="0" marR="0" rtl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rPr b="0" i="0" lang="de-DE" sz="1400" u="none" cap="none" strike="noStrike">
                    <a:solidFill>
                      <a:srgbClr val="2F5597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Pilot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28" name="Google Shape;228;p5"/>
              <p:cNvSpPr/>
              <p:nvPr/>
            </p:nvSpPr>
            <p:spPr>
              <a:xfrm>
                <a:off x="789793" y="2448995"/>
                <a:ext cx="1212488" cy="693898"/>
              </a:xfrm>
              <a:prstGeom prst="roundRect">
                <a:avLst>
                  <a:gd fmla="val 16667" name="adj"/>
                </a:avLst>
              </a:prstGeom>
              <a:noFill/>
              <a:ln cap="flat" cmpd="sng" w="12700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29" name="Google Shape;229;p5"/>
              <p:cNvSpPr txBox="1"/>
              <p:nvPr/>
            </p:nvSpPr>
            <p:spPr>
              <a:xfrm>
                <a:off x="823666" y="2482868"/>
                <a:ext cx="1144742" cy="62615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3325" lIns="53325" spcFirstLastPara="1" rIns="53325" wrap="square" tIns="53325">
                <a:noAutofit/>
              </a:bodyPr>
              <a:lstStyle/>
              <a:p>
                <a:pPr indent="0" lvl="0" marL="0" marR="0" rtl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rPr b="0" i="0" lang="de-DE" sz="1400" u="none" cap="none" strike="noStrike">
                    <a:solidFill>
                      <a:srgbClr val="2F5597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Collect Feedback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30" name="Google Shape;230;p5"/>
              <p:cNvSpPr/>
              <p:nvPr/>
            </p:nvSpPr>
            <p:spPr>
              <a:xfrm>
                <a:off x="896048" y="1650203"/>
                <a:ext cx="856162" cy="428081"/>
              </a:xfrm>
              <a:prstGeom prst="roundRect">
                <a:avLst>
                  <a:gd fmla="val 16667" name="adj"/>
                </a:avLst>
              </a:prstGeom>
              <a:noFill/>
              <a:ln cap="flat" cmpd="sng" w="12700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31" name="Google Shape;231;p5"/>
              <p:cNvSpPr txBox="1"/>
              <p:nvPr/>
            </p:nvSpPr>
            <p:spPr>
              <a:xfrm>
                <a:off x="916938" y="1671095"/>
                <a:ext cx="933900" cy="386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3325" lIns="53325" spcFirstLastPara="1" rIns="53325" wrap="square" tIns="53325">
                <a:noAutofit/>
              </a:bodyPr>
              <a:lstStyle/>
              <a:p>
                <a:pPr indent="0" lvl="0" marL="0" marR="0" rtl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rPr b="0" i="0" lang="de-DE" sz="1400" u="none" cap="none" strike="noStrike">
                    <a:solidFill>
                      <a:srgbClr val="2F5597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[Iterate]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32" name="Google Shape;232;p5"/>
              <p:cNvSpPr/>
              <p:nvPr/>
            </p:nvSpPr>
            <p:spPr>
              <a:xfrm>
                <a:off x="1282954" y="840631"/>
                <a:ext cx="856162" cy="428081"/>
              </a:xfrm>
              <a:prstGeom prst="roundRect">
                <a:avLst>
                  <a:gd fmla="val 16667" name="adj"/>
                </a:avLst>
              </a:prstGeom>
              <a:noFill/>
              <a:ln cap="flat" cmpd="sng" w="12700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33" name="Google Shape;233;p5"/>
              <p:cNvSpPr txBox="1"/>
              <p:nvPr/>
            </p:nvSpPr>
            <p:spPr>
              <a:xfrm>
                <a:off x="1303851" y="861528"/>
                <a:ext cx="814368" cy="38628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3325" lIns="53325" spcFirstLastPara="1" rIns="53325" wrap="square" tIns="53325">
                <a:noAutofit/>
              </a:bodyPr>
              <a:lstStyle/>
              <a:p>
                <a:pPr indent="0" lvl="0" marL="0" marR="0" rtl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rPr b="0" i="0" lang="de-DE" sz="1400" u="none" cap="none" strike="noStrike">
                    <a:solidFill>
                      <a:srgbClr val="2F5597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Celebrate</a:t>
                </a:r>
                <a:endParaRPr b="0" i="0" sz="1400" u="none" cap="none" strike="noStrike">
                  <a:solidFill>
                    <a:srgbClr val="2F5597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34" name="Google Shape;234;p5"/>
              <p:cNvSpPr/>
              <p:nvPr/>
            </p:nvSpPr>
            <p:spPr>
              <a:xfrm>
                <a:off x="2024444" y="183728"/>
                <a:ext cx="856162" cy="428081"/>
              </a:xfrm>
              <a:prstGeom prst="roundRect">
                <a:avLst>
                  <a:gd fmla="val 16667" name="adj"/>
                </a:avLst>
              </a:prstGeom>
              <a:noFill/>
              <a:ln cap="flat" cmpd="sng" w="12700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35" name="Google Shape;235;p5"/>
              <p:cNvSpPr txBox="1"/>
              <p:nvPr/>
            </p:nvSpPr>
            <p:spPr>
              <a:xfrm>
                <a:off x="2045341" y="204625"/>
                <a:ext cx="814368" cy="38628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3325" lIns="53325" spcFirstLastPara="1" rIns="53325" wrap="square" tIns="53325">
                <a:noAutofit/>
              </a:bodyPr>
              <a:lstStyle/>
              <a:p>
                <a:pPr indent="0" lvl="0" marL="0" marR="0" rtl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rPr b="0" i="0" lang="de-DE" sz="1400" u="none" cap="none" strike="noStrike">
                    <a:solidFill>
                      <a:srgbClr val="2F5597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Complete Data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236" name="Google Shape;236;p5"/>
            <p:cNvSpPr/>
            <p:nvPr/>
          </p:nvSpPr>
          <p:spPr>
            <a:xfrm rot="867246">
              <a:off x="2646897" y="2629974"/>
              <a:ext cx="2883364" cy="365269"/>
            </a:xfrm>
            <a:prstGeom prst="rightArrow">
              <a:avLst>
                <a:gd fmla="val 50000" name="adj1"/>
                <a:gd fmla="val 50000" name="adj2"/>
              </a:avLst>
            </a:prstGeom>
            <a:solidFill>
              <a:srgbClr val="D8E2F3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pic>
        <p:nvPicPr>
          <p:cNvPr descr="Creative Commons licencija" id="237" name="Google Shape;237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6125238"/>
            <a:ext cx="838200" cy="295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6"/>
          <p:cNvSpPr txBox="1"/>
          <p:nvPr>
            <p:ph type="title"/>
          </p:nvPr>
        </p:nvSpPr>
        <p:spPr>
          <a:xfrm>
            <a:off x="5846323" y="5620724"/>
            <a:ext cx="60157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F5597"/>
              </a:buClr>
              <a:buSzPct val="100000"/>
              <a:buFont typeface="Arial"/>
              <a:buNone/>
            </a:pPr>
            <a:r>
              <a:rPr lang="de-DE"/>
              <a:t>3. Describe Learning Outcomes</a:t>
            </a:r>
            <a:endParaRPr/>
          </a:p>
        </p:txBody>
      </p:sp>
      <p:sp>
        <p:nvSpPr>
          <p:cNvPr id="243" name="Google Shape;243;p6"/>
          <p:cNvSpPr txBox="1"/>
          <p:nvPr>
            <p:ph idx="10" type="dt"/>
          </p:nvPr>
        </p:nvSpPr>
        <p:spPr>
          <a:xfrm>
            <a:off x="351639" y="6356348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de-DE"/>
              <a:t>17.03.2023</a:t>
            </a:r>
            <a:endParaRPr/>
          </a:p>
        </p:txBody>
      </p:sp>
      <p:sp>
        <p:nvSpPr>
          <p:cNvPr id="244" name="Google Shape;244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de-DE"/>
              <a:t>Ursula Göz, DHBW Heilbronn</a:t>
            </a:r>
            <a:endParaRPr/>
          </a:p>
        </p:txBody>
      </p:sp>
      <p:sp>
        <p:nvSpPr>
          <p:cNvPr id="245" name="Google Shape;245;p6"/>
          <p:cNvSpPr txBox="1"/>
          <p:nvPr>
            <p:ph idx="12" type="sldNum"/>
          </p:nvPr>
        </p:nvSpPr>
        <p:spPr>
          <a:xfrm>
            <a:off x="9118833" y="6356349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de-DE"/>
              <a:t>‹#›</a:t>
            </a:fld>
            <a:endParaRPr/>
          </a:p>
        </p:txBody>
      </p:sp>
      <p:sp>
        <p:nvSpPr>
          <p:cNvPr id="246" name="Google Shape;246;p6"/>
          <p:cNvSpPr txBox="1"/>
          <p:nvPr>
            <p:ph idx="1" type="body"/>
          </p:nvPr>
        </p:nvSpPr>
        <p:spPr>
          <a:xfrm>
            <a:off x="4038600" y="3892633"/>
            <a:ext cx="5744361" cy="14580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91425" wrap="square" tIns="45700">
            <a:norm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2F5496"/>
              </a:buClr>
              <a:buSzPts val="1600"/>
              <a:buNone/>
            </a:pPr>
            <a:r>
              <a:rPr b="1" lang="de-DE" sz="1600">
                <a:solidFill>
                  <a:srgbClr val="2F5496"/>
                </a:solidFill>
              </a:rPr>
              <a:t>Describe</a:t>
            </a:r>
            <a:r>
              <a:rPr lang="de-DE" sz="1600"/>
              <a:t> learning outcomes and competences for the new learning unit and map them with </a:t>
            </a:r>
            <a:r>
              <a:rPr lang="de-DE" sz="1600" u="sng">
                <a:solidFill>
                  <a:schemeClr val="hlink"/>
                </a:solidFill>
                <a:hlinkClick r:id="rId3"/>
              </a:rPr>
              <a:t>ESCO</a:t>
            </a:r>
            <a:r>
              <a:rPr lang="de-DE" sz="1600"/>
              <a:t> or other competence frameworks.</a:t>
            </a:r>
            <a:endParaRPr/>
          </a:p>
          <a:p>
            <a:pPr indent="0" lvl="0" marL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lang="de-DE" sz="1600"/>
              <a:t>See more in ANNEX I.</a:t>
            </a:r>
            <a:endParaRPr/>
          </a:p>
          <a:p>
            <a:pPr indent="0" lvl="0" marL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t/>
            </a:r>
            <a:endParaRPr sz="1600"/>
          </a:p>
        </p:txBody>
      </p:sp>
      <p:sp>
        <p:nvSpPr>
          <p:cNvPr id="247" name="Google Shape;247;p6"/>
          <p:cNvSpPr txBox="1"/>
          <p:nvPr/>
        </p:nvSpPr>
        <p:spPr>
          <a:xfrm>
            <a:off x="4038599" y="3429000"/>
            <a:ext cx="5744361" cy="4025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0" i="0" lang="de-DE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STEP 3</a:t>
            </a:r>
            <a:endParaRPr b="0" i="0" sz="2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Checkliste" id="248" name="Google Shape;248;p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648050" y="1144498"/>
            <a:ext cx="2214728" cy="2214728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49" name="Google Shape;249;p6"/>
          <p:cNvGrpSpPr/>
          <p:nvPr/>
        </p:nvGrpSpPr>
        <p:grpSpPr>
          <a:xfrm>
            <a:off x="-2254831" y="1144493"/>
            <a:ext cx="4253829" cy="4042423"/>
            <a:chOff x="1515971" y="228086"/>
            <a:chExt cx="5107251" cy="4853431"/>
          </a:xfrm>
        </p:grpSpPr>
        <p:grpSp>
          <p:nvGrpSpPr>
            <p:cNvPr id="250" name="Google Shape;250;p6"/>
            <p:cNvGrpSpPr/>
            <p:nvPr/>
          </p:nvGrpSpPr>
          <p:grpSpPr>
            <a:xfrm>
              <a:off x="1515971" y="228086"/>
              <a:ext cx="5107251" cy="4853431"/>
              <a:chOff x="789793" y="-156533"/>
              <a:chExt cx="5107251" cy="4853431"/>
            </a:xfrm>
          </p:grpSpPr>
          <p:sp>
            <p:nvSpPr>
              <p:cNvPr id="251" name="Google Shape;251;p6"/>
              <p:cNvSpPr/>
              <p:nvPr/>
            </p:nvSpPr>
            <p:spPr>
              <a:xfrm>
                <a:off x="987644" y="-156533"/>
                <a:ext cx="4853431" cy="4853431"/>
              </a:xfrm>
              <a:custGeom>
                <a:rect b="b" l="l" r="r" t="t"/>
                <a:pathLst>
                  <a:path extrusionOk="0" h="120000" w="120000">
                    <a:moveTo>
                      <a:pt x="66791" y="3992"/>
                    </a:moveTo>
                    <a:lnTo>
                      <a:pt x="66791" y="3992"/>
                    </a:lnTo>
                    <a:cubicBezTo>
                      <a:pt x="95391" y="7460"/>
                      <a:pt x="116783" y="31918"/>
                      <a:pt x="116413" y="60725"/>
                    </a:cubicBezTo>
                    <a:cubicBezTo>
                      <a:pt x="116043" y="89531"/>
                      <a:pt x="94029" y="113432"/>
                      <a:pt x="65350" y="116164"/>
                    </a:cubicBezTo>
                    <a:cubicBezTo>
                      <a:pt x="36671" y="118896"/>
                      <a:pt x="10540" y="99581"/>
                      <a:pt x="4738" y="71363"/>
                    </a:cubicBezTo>
                    <a:cubicBezTo>
                      <a:pt x="-1064" y="43144"/>
                      <a:pt x="15326" y="15087"/>
                      <a:pt x="42757" y="6282"/>
                    </a:cubicBezTo>
                    <a:lnTo>
                      <a:pt x="41978" y="2800"/>
                    </a:lnTo>
                    <a:lnTo>
                      <a:pt x="48409" y="8189"/>
                    </a:lnTo>
                    <a:lnTo>
                      <a:pt x="44994" y="16284"/>
                    </a:lnTo>
                    <a:lnTo>
                      <a:pt x="44216" y="12804"/>
                    </a:lnTo>
                    <a:lnTo>
                      <a:pt x="44216" y="12804"/>
                    </a:lnTo>
                    <a:cubicBezTo>
                      <a:pt x="20171" y="20846"/>
                      <a:pt x="6016" y="45679"/>
                      <a:pt x="11348" y="70466"/>
                    </a:cubicBezTo>
                    <a:cubicBezTo>
                      <a:pt x="16680" y="95253"/>
                      <a:pt x="39795" y="112069"/>
                      <a:pt x="65020" y="109511"/>
                    </a:cubicBezTo>
                    <a:cubicBezTo>
                      <a:pt x="90245" y="106954"/>
                      <a:pt x="109514" y="85841"/>
                      <a:pt x="109763" y="60488"/>
                    </a:cubicBezTo>
                    <a:cubicBezTo>
                      <a:pt x="110012" y="35135"/>
                      <a:pt x="91160" y="13648"/>
                      <a:pt x="65990" y="10597"/>
                    </a:cubicBezTo>
                    <a:close/>
                  </a:path>
                </a:pathLst>
              </a:custGeom>
              <a:solidFill>
                <a:srgbClr val="CCD3EA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52" name="Google Shape;252;p6"/>
              <p:cNvSpPr/>
              <p:nvPr/>
            </p:nvSpPr>
            <p:spPr>
              <a:xfrm>
                <a:off x="2986278" y="-53342"/>
                <a:ext cx="856162" cy="428081"/>
              </a:xfrm>
              <a:prstGeom prst="roundRect">
                <a:avLst>
                  <a:gd fmla="val 16667" name="adj"/>
                </a:avLst>
              </a:prstGeom>
              <a:solidFill>
                <a:srgbClr val="B3C6E7"/>
              </a:solidFill>
              <a:ln cap="flat" cmpd="sng" w="12700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53" name="Google Shape;253;p6"/>
              <p:cNvSpPr txBox="1"/>
              <p:nvPr/>
            </p:nvSpPr>
            <p:spPr>
              <a:xfrm>
                <a:off x="3007175" y="-32445"/>
                <a:ext cx="814368" cy="38628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3325" lIns="53325" spcFirstLastPara="1" rIns="53325" wrap="square" tIns="53325">
                <a:noAutofit/>
              </a:bodyPr>
              <a:lstStyle/>
              <a:p>
                <a:pPr indent="0" lvl="0" marL="0" marR="0" rtl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rPr b="0" i="0" lang="de-DE" sz="14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Analyse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54" name="Google Shape;254;p6"/>
              <p:cNvSpPr/>
              <p:nvPr/>
            </p:nvSpPr>
            <p:spPr>
              <a:xfrm>
                <a:off x="3948113" y="183728"/>
                <a:ext cx="856162" cy="428081"/>
              </a:xfrm>
              <a:prstGeom prst="roundRect">
                <a:avLst>
                  <a:gd fmla="val 16667" name="adj"/>
                </a:avLst>
              </a:prstGeom>
              <a:solidFill>
                <a:srgbClr val="B3C6E7"/>
              </a:solidFill>
              <a:ln cap="flat" cmpd="sng" w="12700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55" name="Google Shape;255;p6"/>
              <p:cNvSpPr txBox="1"/>
              <p:nvPr/>
            </p:nvSpPr>
            <p:spPr>
              <a:xfrm>
                <a:off x="3969010" y="204625"/>
                <a:ext cx="814368" cy="38628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3325" lIns="53325" spcFirstLastPara="1" rIns="53325" wrap="square" tIns="53325">
                <a:noAutofit/>
              </a:bodyPr>
              <a:lstStyle/>
              <a:p>
                <a:pPr indent="0" lvl="0" marL="0" marR="0" rtl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rPr b="0" i="0" lang="de-DE" sz="14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Select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56" name="Google Shape;256;p6"/>
              <p:cNvSpPr/>
              <p:nvPr/>
            </p:nvSpPr>
            <p:spPr>
              <a:xfrm>
                <a:off x="4689603" y="659480"/>
                <a:ext cx="856162" cy="790383"/>
              </a:xfrm>
              <a:prstGeom prst="roundRect">
                <a:avLst>
                  <a:gd fmla="val 16667" name="adj"/>
                </a:avLst>
              </a:prstGeom>
              <a:solidFill>
                <a:srgbClr val="2F5597"/>
              </a:solidFill>
              <a:ln cap="flat" cmpd="sng" w="12700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57" name="Google Shape;257;p6"/>
              <p:cNvSpPr txBox="1"/>
              <p:nvPr/>
            </p:nvSpPr>
            <p:spPr>
              <a:xfrm>
                <a:off x="4550966" y="698049"/>
                <a:ext cx="1101900" cy="7131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3325" lIns="53325" spcFirstLastPara="1" rIns="53325" wrap="square" tIns="53325">
                <a:noAutofit/>
              </a:bodyPr>
              <a:lstStyle/>
              <a:p>
                <a:pPr indent="0" lvl="0" marL="0" marR="0" rtl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rPr b="0" i="0" lang="de-DE" sz="14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Describe Learning Outcome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58" name="Google Shape;258;p6"/>
              <p:cNvSpPr/>
              <p:nvPr/>
            </p:nvSpPr>
            <p:spPr>
              <a:xfrm>
                <a:off x="5040882" y="1766877"/>
                <a:ext cx="856162" cy="428081"/>
              </a:xfrm>
              <a:prstGeom prst="roundRect">
                <a:avLst>
                  <a:gd fmla="val 16667" name="adj"/>
                </a:avLst>
              </a:prstGeom>
              <a:noFill/>
              <a:ln cap="flat" cmpd="sng" w="12700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59" name="Google Shape;259;p6"/>
              <p:cNvSpPr txBox="1"/>
              <p:nvPr/>
            </p:nvSpPr>
            <p:spPr>
              <a:xfrm>
                <a:off x="5061779" y="1787774"/>
                <a:ext cx="814368" cy="38628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3325" lIns="53325" spcFirstLastPara="1" rIns="53325" wrap="square" tIns="53325">
                <a:noAutofit/>
              </a:bodyPr>
              <a:lstStyle/>
              <a:p>
                <a:pPr indent="0" lvl="0" marL="0" marR="0" rtl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rPr b="0" i="0" lang="de-DE" sz="1400" u="none" cap="none" strike="noStrike">
                    <a:solidFill>
                      <a:srgbClr val="2F5597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[Re-] Design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60" name="Google Shape;260;p6"/>
              <p:cNvSpPr/>
              <p:nvPr/>
            </p:nvSpPr>
            <p:spPr>
              <a:xfrm>
                <a:off x="4921476" y="2750274"/>
                <a:ext cx="856162" cy="428081"/>
              </a:xfrm>
              <a:prstGeom prst="roundRect">
                <a:avLst>
                  <a:gd fmla="val 16667" name="adj"/>
                </a:avLst>
              </a:prstGeom>
              <a:noFill/>
              <a:ln cap="flat" cmpd="sng" w="12700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61" name="Google Shape;261;p6"/>
              <p:cNvSpPr txBox="1"/>
              <p:nvPr/>
            </p:nvSpPr>
            <p:spPr>
              <a:xfrm>
                <a:off x="4942369" y="2771167"/>
                <a:ext cx="898800" cy="386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3325" lIns="53325" spcFirstLastPara="1" rIns="53325" wrap="square" tIns="53325">
                <a:noAutofit/>
              </a:bodyPr>
              <a:lstStyle/>
              <a:p>
                <a:pPr indent="0" lvl="0" marL="0" marR="0" rtl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rPr b="0" i="0" lang="de-DE" sz="1400" u="none" cap="none" strike="noStrike">
                    <a:solidFill>
                      <a:srgbClr val="2F5597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Arrange</a:t>
                </a:r>
                <a:endParaRPr b="0" i="0" sz="1400" u="none" cap="none" strike="noStrike">
                  <a:solidFill>
                    <a:srgbClr val="2F5597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62" name="Google Shape;262;p6"/>
              <p:cNvSpPr/>
              <p:nvPr/>
            </p:nvSpPr>
            <p:spPr>
              <a:xfrm>
                <a:off x="4358739" y="3565539"/>
                <a:ext cx="856162" cy="428081"/>
              </a:xfrm>
              <a:prstGeom prst="roundRect">
                <a:avLst>
                  <a:gd fmla="val 16667" name="adj"/>
                </a:avLst>
              </a:prstGeom>
              <a:noFill/>
              <a:ln cap="flat" cmpd="sng" w="12700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63" name="Google Shape;263;p6"/>
              <p:cNvSpPr txBox="1"/>
              <p:nvPr/>
            </p:nvSpPr>
            <p:spPr>
              <a:xfrm>
                <a:off x="4379636" y="3586436"/>
                <a:ext cx="814368" cy="38628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3325" lIns="53325" spcFirstLastPara="1" rIns="53325" wrap="square" tIns="53325">
                <a:noAutofit/>
              </a:bodyPr>
              <a:lstStyle/>
              <a:p>
                <a:pPr indent="0" lvl="0" marL="0" marR="0" rtl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rPr b="0" i="0" lang="de-DE" sz="1400" u="none" cap="none" strike="noStrike">
                    <a:solidFill>
                      <a:srgbClr val="2F5597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Create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64" name="Google Shape;264;p6"/>
              <p:cNvSpPr/>
              <p:nvPr/>
            </p:nvSpPr>
            <p:spPr>
              <a:xfrm>
                <a:off x="3481588" y="4025903"/>
                <a:ext cx="856162" cy="428081"/>
              </a:xfrm>
              <a:prstGeom prst="roundRect">
                <a:avLst>
                  <a:gd fmla="val 16667" name="adj"/>
                </a:avLst>
              </a:prstGeom>
              <a:noFill/>
              <a:ln cap="flat" cmpd="sng" w="12700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65" name="Google Shape;265;p6"/>
              <p:cNvSpPr txBox="1"/>
              <p:nvPr/>
            </p:nvSpPr>
            <p:spPr>
              <a:xfrm>
                <a:off x="3338575" y="4046801"/>
                <a:ext cx="1212600" cy="386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3325" lIns="53325" spcFirstLastPara="1" rIns="53325" wrap="square" tIns="53325">
                <a:noAutofit/>
              </a:bodyPr>
              <a:lstStyle/>
              <a:p>
                <a:pPr indent="0" lvl="0" marL="0" marR="0" rtl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rPr b="0" i="0" lang="de-DE" sz="1400" u="none" cap="none" strike="noStrike">
                    <a:solidFill>
                      <a:srgbClr val="2F5597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Combine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66" name="Google Shape;266;p6"/>
              <p:cNvSpPr/>
              <p:nvPr/>
            </p:nvSpPr>
            <p:spPr>
              <a:xfrm>
                <a:off x="2070475" y="3859887"/>
                <a:ext cx="1165605" cy="653414"/>
              </a:xfrm>
              <a:prstGeom prst="roundRect">
                <a:avLst>
                  <a:gd fmla="val 16667" name="adj"/>
                </a:avLst>
              </a:prstGeom>
              <a:noFill/>
              <a:ln cap="flat" cmpd="sng" w="12700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67" name="Google Shape;267;p6"/>
              <p:cNvSpPr txBox="1"/>
              <p:nvPr/>
            </p:nvSpPr>
            <p:spPr>
              <a:xfrm>
                <a:off x="2102372" y="3891784"/>
                <a:ext cx="1101811" cy="5896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3325" lIns="53325" spcFirstLastPara="1" rIns="53325" wrap="square" tIns="53325">
                <a:noAutofit/>
              </a:bodyPr>
              <a:lstStyle/>
              <a:p>
                <a:pPr indent="0" lvl="0" marL="0" marR="0" rtl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rPr b="0" i="0" lang="de-DE" sz="1400" u="none" cap="none" strike="noStrike">
                    <a:solidFill>
                      <a:srgbClr val="2F5597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Describe Assessment</a:t>
                </a:r>
                <a:endParaRPr b="0" i="0" sz="1400" u="none" cap="none" strike="noStrike">
                  <a:solidFill>
                    <a:srgbClr val="2F5597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68" name="Google Shape;268;p6"/>
              <p:cNvSpPr/>
              <p:nvPr/>
            </p:nvSpPr>
            <p:spPr>
              <a:xfrm>
                <a:off x="1293191" y="3339524"/>
                <a:ext cx="856162" cy="428081"/>
              </a:xfrm>
              <a:prstGeom prst="roundRect">
                <a:avLst>
                  <a:gd fmla="val 16667" name="adj"/>
                </a:avLst>
              </a:prstGeom>
              <a:noFill/>
              <a:ln cap="flat" cmpd="sng" w="12700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69" name="Google Shape;269;p6"/>
              <p:cNvSpPr txBox="1"/>
              <p:nvPr/>
            </p:nvSpPr>
            <p:spPr>
              <a:xfrm>
                <a:off x="1314088" y="3360421"/>
                <a:ext cx="814368" cy="38628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3325" lIns="53325" spcFirstLastPara="1" rIns="53325" wrap="square" tIns="53325">
                <a:noAutofit/>
              </a:bodyPr>
              <a:lstStyle/>
              <a:p>
                <a:pPr indent="0" lvl="0" marL="0" marR="0" rtl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rPr b="0" i="0" lang="de-DE" sz="1400" u="none" cap="none" strike="noStrike">
                    <a:solidFill>
                      <a:srgbClr val="2F5597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Pilot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70" name="Google Shape;270;p6"/>
              <p:cNvSpPr/>
              <p:nvPr/>
            </p:nvSpPr>
            <p:spPr>
              <a:xfrm>
                <a:off x="789793" y="2448995"/>
                <a:ext cx="1212488" cy="693898"/>
              </a:xfrm>
              <a:prstGeom prst="roundRect">
                <a:avLst>
                  <a:gd fmla="val 16667" name="adj"/>
                </a:avLst>
              </a:prstGeom>
              <a:noFill/>
              <a:ln cap="flat" cmpd="sng" w="12700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71" name="Google Shape;271;p6"/>
              <p:cNvSpPr txBox="1"/>
              <p:nvPr/>
            </p:nvSpPr>
            <p:spPr>
              <a:xfrm>
                <a:off x="823666" y="2482868"/>
                <a:ext cx="1144742" cy="62615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3325" lIns="53325" spcFirstLastPara="1" rIns="53325" wrap="square" tIns="53325">
                <a:noAutofit/>
              </a:bodyPr>
              <a:lstStyle/>
              <a:p>
                <a:pPr indent="0" lvl="0" marL="0" marR="0" rtl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rPr b="0" i="0" lang="de-DE" sz="1400" u="none" cap="none" strike="noStrike">
                    <a:solidFill>
                      <a:srgbClr val="2F5597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Collect Feedback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72" name="Google Shape;272;p6"/>
              <p:cNvSpPr/>
              <p:nvPr/>
            </p:nvSpPr>
            <p:spPr>
              <a:xfrm>
                <a:off x="896048" y="1650203"/>
                <a:ext cx="856162" cy="428081"/>
              </a:xfrm>
              <a:prstGeom prst="roundRect">
                <a:avLst>
                  <a:gd fmla="val 16667" name="adj"/>
                </a:avLst>
              </a:prstGeom>
              <a:noFill/>
              <a:ln cap="flat" cmpd="sng" w="12700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73" name="Google Shape;273;p6"/>
              <p:cNvSpPr txBox="1"/>
              <p:nvPr/>
            </p:nvSpPr>
            <p:spPr>
              <a:xfrm>
                <a:off x="916945" y="1671100"/>
                <a:ext cx="814368" cy="38628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3325" lIns="53325" spcFirstLastPara="1" rIns="53325" wrap="square" tIns="53325">
                <a:noAutofit/>
              </a:bodyPr>
              <a:lstStyle/>
              <a:p>
                <a:pPr indent="0" lvl="0" marL="0" marR="0" rtl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rPr b="0" i="0" lang="de-DE" sz="1400" u="none" cap="none" strike="noStrike">
                    <a:solidFill>
                      <a:srgbClr val="2F5597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[Iterate]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74" name="Google Shape;274;p6"/>
              <p:cNvSpPr/>
              <p:nvPr/>
            </p:nvSpPr>
            <p:spPr>
              <a:xfrm>
                <a:off x="1282954" y="840631"/>
                <a:ext cx="856162" cy="428081"/>
              </a:xfrm>
              <a:prstGeom prst="roundRect">
                <a:avLst>
                  <a:gd fmla="val 16667" name="adj"/>
                </a:avLst>
              </a:prstGeom>
              <a:noFill/>
              <a:ln cap="flat" cmpd="sng" w="12700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75" name="Google Shape;275;p6"/>
              <p:cNvSpPr txBox="1"/>
              <p:nvPr/>
            </p:nvSpPr>
            <p:spPr>
              <a:xfrm>
                <a:off x="1303851" y="861528"/>
                <a:ext cx="814368" cy="38628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3325" lIns="53325" spcFirstLastPara="1" rIns="53325" wrap="square" tIns="53325">
                <a:noAutofit/>
              </a:bodyPr>
              <a:lstStyle/>
              <a:p>
                <a:pPr indent="0" lvl="0" marL="0" marR="0" rtl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rPr b="0" i="0" lang="de-DE" sz="1400" u="none" cap="none" strike="noStrike">
                    <a:solidFill>
                      <a:srgbClr val="2F5597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Celebrate</a:t>
                </a:r>
                <a:endParaRPr b="0" i="0" sz="1400" u="none" cap="none" strike="noStrike">
                  <a:solidFill>
                    <a:srgbClr val="2F5597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76" name="Google Shape;276;p6"/>
              <p:cNvSpPr/>
              <p:nvPr/>
            </p:nvSpPr>
            <p:spPr>
              <a:xfrm>
                <a:off x="2024444" y="183728"/>
                <a:ext cx="856162" cy="428081"/>
              </a:xfrm>
              <a:prstGeom prst="roundRect">
                <a:avLst>
                  <a:gd fmla="val 16667" name="adj"/>
                </a:avLst>
              </a:prstGeom>
              <a:noFill/>
              <a:ln cap="flat" cmpd="sng" w="12700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77" name="Google Shape;277;p6"/>
              <p:cNvSpPr txBox="1"/>
              <p:nvPr/>
            </p:nvSpPr>
            <p:spPr>
              <a:xfrm>
                <a:off x="2045341" y="204625"/>
                <a:ext cx="814368" cy="38628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3325" lIns="53325" spcFirstLastPara="1" rIns="53325" wrap="square" tIns="53325">
                <a:noAutofit/>
              </a:bodyPr>
              <a:lstStyle/>
              <a:p>
                <a:pPr indent="0" lvl="0" marL="0" marR="0" rtl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rPr b="0" i="0" lang="de-DE" sz="1400" u="none" cap="none" strike="noStrike">
                    <a:solidFill>
                      <a:srgbClr val="2F5597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Complete Data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278" name="Google Shape;278;p6"/>
            <p:cNvSpPr/>
            <p:nvPr/>
          </p:nvSpPr>
          <p:spPr>
            <a:xfrm rot="867543">
              <a:off x="2677696" y="2495647"/>
              <a:ext cx="2770657" cy="365269"/>
            </a:xfrm>
            <a:prstGeom prst="rightArrow">
              <a:avLst>
                <a:gd fmla="val 50000" name="adj1"/>
                <a:gd fmla="val 50000" name="adj2"/>
              </a:avLst>
            </a:prstGeom>
            <a:solidFill>
              <a:srgbClr val="D8E2F3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pic>
        <p:nvPicPr>
          <p:cNvPr descr="Creative Commons licencija" id="279" name="Google Shape;279;p6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0" y="6136913"/>
            <a:ext cx="838200" cy="295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3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p7"/>
          <p:cNvSpPr txBox="1"/>
          <p:nvPr>
            <p:ph type="title"/>
          </p:nvPr>
        </p:nvSpPr>
        <p:spPr>
          <a:xfrm>
            <a:off x="5846323" y="5620724"/>
            <a:ext cx="60157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F5597"/>
              </a:buClr>
              <a:buSzPct val="100000"/>
              <a:buFont typeface="Arial"/>
              <a:buNone/>
            </a:pPr>
            <a:r>
              <a:rPr lang="de-DE"/>
              <a:t>4. [Re]-Design</a:t>
            </a:r>
            <a:endParaRPr/>
          </a:p>
        </p:txBody>
      </p:sp>
      <p:sp>
        <p:nvSpPr>
          <p:cNvPr id="285" name="Google Shape;285;p7"/>
          <p:cNvSpPr txBox="1"/>
          <p:nvPr>
            <p:ph idx="10" type="dt"/>
          </p:nvPr>
        </p:nvSpPr>
        <p:spPr>
          <a:xfrm>
            <a:off x="351639" y="6356348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de-DE"/>
              <a:t>17.03.2023</a:t>
            </a:r>
            <a:endParaRPr/>
          </a:p>
        </p:txBody>
      </p:sp>
      <p:sp>
        <p:nvSpPr>
          <p:cNvPr id="286" name="Google Shape;286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de-DE"/>
              <a:t>Ursula Göz, DHBW Heilbronn</a:t>
            </a:r>
            <a:endParaRPr/>
          </a:p>
        </p:txBody>
      </p:sp>
      <p:sp>
        <p:nvSpPr>
          <p:cNvPr id="287" name="Google Shape;287;p7"/>
          <p:cNvSpPr txBox="1"/>
          <p:nvPr>
            <p:ph idx="12" type="sldNum"/>
          </p:nvPr>
        </p:nvSpPr>
        <p:spPr>
          <a:xfrm>
            <a:off x="9118833" y="6356349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de-DE"/>
              <a:t>‹#›</a:t>
            </a:fld>
            <a:endParaRPr/>
          </a:p>
        </p:txBody>
      </p:sp>
      <p:sp>
        <p:nvSpPr>
          <p:cNvPr id="288" name="Google Shape;288;p7"/>
          <p:cNvSpPr txBox="1"/>
          <p:nvPr>
            <p:ph idx="1" type="body"/>
          </p:nvPr>
        </p:nvSpPr>
        <p:spPr>
          <a:xfrm>
            <a:off x="3967412" y="1722269"/>
            <a:ext cx="5744361" cy="361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91425" wrap="square" tIns="45700">
            <a:norm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2F5496"/>
              </a:buClr>
              <a:buSzPts val="1600"/>
              <a:buNone/>
            </a:pPr>
            <a:r>
              <a:rPr b="1" lang="de-DE" sz="1600">
                <a:solidFill>
                  <a:srgbClr val="2F5496"/>
                </a:solidFill>
              </a:rPr>
              <a:t>[Re-] Design</a:t>
            </a:r>
            <a:r>
              <a:rPr lang="de-DE" sz="1600"/>
              <a:t> and outline a teaching and learning scenario according to requirements of self-contained units for digital use, reflecting on how to ensure, enable and encourage:</a:t>
            </a:r>
            <a:endParaRPr/>
          </a:p>
        </p:txBody>
      </p:sp>
      <p:sp>
        <p:nvSpPr>
          <p:cNvPr id="289" name="Google Shape;289;p7"/>
          <p:cNvSpPr txBox="1"/>
          <p:nvPr/>
        </p:nvSpPr>
        <p:spPr>
          <a:xfrm>
            <a:off x="3967412" y="1201100"/>
            <a:ext cx="5744361" cy="4025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0" i="0" lang="de-DE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STEP 4</a:t>
            </a:r>
            <a:endParaRPr b="0" i="0" sz="2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90" name="Google Shape;290;p7"/>
          <p:cNvGrpSpPr/>
          <p:nvPr/>
        </p:nvGrpSpPr>
        <p:grpSpPr>
          <a:xfrm>
            <a:off x="3967412" y="2854774"/>
            <a:ext cx="5618767" cy="2146257"/>
            <a:chOff x="351639" y="2284115"/>
            <a:chExt cx="5618767" cy="2146257"/>
          </a:xfrm>
        </p:grpSpPr>
        <p:sp>
          <p:nvSpPr>
            <p:cNvPr id="291" name="Google Shape;291;p7"/>
            <p:cNvSpPr/>
            <p:nvPr/>
          </p:nvSpPr>
          <p:spPr>
            <a:xfrm>
              <a:off x="351639" y="2284115"/>
              <a:ext cx="2743200" cy="988303"/>
            </a:xfrm>
            <a:prstGeom prst="roundRect">
              <a:avLst>
                <a:gd fmla="val 16667" name="adj"/>
              </a:avLst>
            </a:prstGeom>
            <a:solidFill>
              <a:schemeClr val="accent1"/>
            </a:solidFill>
            <a:ln cap="flat" cmpd="sng" w="12700">
              <a:solidFill>
                <a:srgbClr val="31538F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5700" lIns="720000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rPr b="0" i="0" lang="de-DE" sz="16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🡪 </a:t>
              </a:r>
              <a:r>
                <a:rPr b="0" i="0" lang="de-DE" sz="1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competence-based and self-regulated learning</a:t>
              </a:r>
              <a:endPara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2" name="Google Shape;292;p7"/>
            <p:cNvSpPr/>
            <p:nvPr/>
          </p:nvSpPr>
          <p:spPr>
            <a:xfrm>
              <a:off x="3227206" y="2284115"/>
              <a:ext cx="2743200" cy="1001371"/>
            </a:xfrm>
            <a:prstGeom prst="roundRect">
              <a:avLst>
                <a:gd fmla="val 16667" name="adj"/>
              </a:avLst>
            </a:prstGeom>
            <a:solidFill>
              <a:schemeClr val="accent1"/>
            </a:solidFill>
            <a:ln cap="flat" cmpd="sng" w="12700">
              <a:solidFill>
                <a:srgbClr val="31538F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5700" lIns="720000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rPr b="0" i="0" lang="de-DE" sz="16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🡪 </a:t>
              </a:r>
              <a:r>
                <a:rPr b="0" i="0" lang="de-DE" sz="1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interaction between the content and learners</a:t>
              </a:r>
              <a:endParaRPr b="0" i="0" sz="1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3" name="Google Shape;293;p7"/>
            <p:cNvSpPr/>
            <p:nvPr/>
          </p:nvSpPr>
          <p:spPr>
            <a:xfrm>
              <a:off x="351639" y="3429000"/>
              <a:ext cx="2743200" cy="1001372"/>
            </a:xfrm>
            <a:prstGeom prst="roundRect">
              <a:avLst>
                <a:gd fmla="val 16667" name="adj"/>
              </a:avLst>
            </a:prstGeom>
            <a:solidFill>
              <a:schemeClr val="accent1"/>
            </a:solidFill>
            <a:ln cap="flat" cmpd="sng" w="12700">
              <a:solidFill>
                <a:srgbClr val="31538F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5700" lIns="720000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rPr b="0" i="0" lang="de-DE" sz="16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🡪 </a:t>
              </a:r>
              <a:r>
                <a:rPr b="0" i="0" lang="de-DE" sz="1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virtual collaboration </a:t>
              </a:r>
              <a:br>
                <a:rPr b="0" i="0" lang="de-DE" sz="1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</a:br>
              <a:r>
                <a:rPr b="0" i="0" lang="de-DE" sz="1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among learners</a:t>
              </a:r>
              <a:endParaRPr b="0" i="0" sz="1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4" name="Google Shape;294;p7"/>
            <p:cNvSpPr/>
            <p:nvPr/>
          </p:nvSpPr>
          <p:spPr>
            <a:xfrm>
              <a:off x="3227206" y="3429000"/>
              <a:ext cx="2743200" cy="1001371"/>
            </a:xfrm>
            <a:prstGeom prst="roundRect">
              <a:avLst>
                <a:gd fmla="val 16667" name="adj"/>
              </a:avLst>
            </a:prstGeom>
            <a:solidFill>
              <a:schemeClr val="accent1"/>
            </a:solidFill>
            <a:ln cap="flat" cmpd="sng" w="12700">
              <a:solidFill>
                <a:srgbClr val="31538F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5700" lIns="720000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rPr b="0" i="0" lang="de-DE" sz="16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🡪 </a:t>
              </a:r>
              <a:r>
                <a:rPr b="0" i="0" lang="de-DE" sz="1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reflection and critical thinking</a:t>
              </a:r>
              <a:endParaRPr b="0" i="0" sz="1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descr="Tanz" id="295" name="Google Shape;295;p7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41704" y="3527296"/>
              <a:ext cx="612000" cy="6120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Kopf mit Zahnrädern" id="296" name="Google Shape;296;p7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3291003" y="3527296"/>
              <a:ext cx="720000" cy="7200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Zeichensprache" id="297" name="Google Shape;297;p7"/>
            <p:cNvPicPr preferRelativeResize="0"/>
            <p:nvPr/>
          </p:nvPicPr>
          <p:blipFill rotWithShape="1">
            <a:blip r:embed="rId5">
              <a:alphaModFix/>
            </a:blip>
            <a:srcRect b="0" l="0" r="0" t="0"/>
            <a:stretch/>
          </p:blipFill>
          <p:spPr>
            <a:xfrm>
              <a:off x="3223819" y="2360898"/>
              <a:ext cx="720000" cy="7200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Playbook" id="298" name="Google Shape;298;p7"/>
            <p:cNvPicPr preferRelativeResize="0"/>
            <p:nvPr/>
          </p:nvPicPr>
          <p:blipFill rotWithShape="1">
            <a:blip r:embed="rId6">
              <a:alphaModFix/>
            </a:blip>
            <a:srcRect b="0" l="0" r="0" t="0"/>
            <a:stretch/>
          </p:blipFill>
          <p:spPr>
            <a:xfrm>
              <a:off x="351639" y="2360898"/>
              <a:ext cx="720000" cy="72000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299" name="Google Shape;299;p7"/>
          <p:cNvGrpSpPr/>
          <p:nvPr/>
        </p:nvGrpSpPr>
        <p:grpSpPr>
          <a:xfrm>
            <a:off x="-2290178" y="1159598"/>
            <a:ext cx="4253925" cy="4042513"/>
            <a:chOff x="1515971" y="228086"/>
            <a:chExt cx="5107251" cy="4853431"/>
          </a:xfrm>
        </p:grpSpPr>
        <p:grpSp>
          <p:nvGrpSpPr>
            <p:cNvPr id="300" name="Google Shape;300;p7"/>
            <p:cNvGrpSpPr/>
            <p:nvPr/>
          </p:nvGrpSpPr>
          <p:grpSpPr>
            <a:xfrm>
              <a:off x="1515971" y="228086"/>
              <a:ext cx="5107251" cy="4853431"/>
              <a:chOff x="789793" y="-156533"/>
              <a:chExt cx="5107251" cy="4853431"/>
            </a:xfrm>
          </p:grpSpPr>
          <p:sp>
            <p:nvSpPr>
              <p:cNvPr id="301" name="Google Shape;301;p7"/>
              <p:cNvSpPr/>
              <p:nvPr/>
            </p:nvSpPr>
            <p:spPr>
              <a:xfrm>
                <a:off x="987644" y="-156533"/>
                <a:ext cx="4853431" cy="4853431"/>
              </a:xfrm>
              <a:custGeom>
                <a:rect b="b" l="l" r="r" t="t"/>
                <a:pathLst>
                  <a:path extrusionOk="0" h="120000" w="120000">
                    <a:moveTo>
                      <a:pt x="66791" y="3992"/>
                    </a:moveTo>
                    <a:cubicBezTo>
                      <a:pt x="95391" y="7460"/>
                      <a:pt x="116783" y="31918"/>
                      <a:pt x="116413" y="60725"/>
                    </a:cubicBezTo>
                    <a:cubicBezTo>
                      <a:pt x="116043" y="89531"/>
                      <a:pt x="94029" y="113432"/>
                      <a:pt x="65350" y="116164"/>
                    </a:cubicBezTo>
                    <a:cubicBezTo>
                      <a:pt x="36671" y="118896"/>
                      <a:pt x="10540" y="99581"/>
                      <a:pt x="4738" y="71363"/>
                    </a:cubicBezTo>
                    <a:cubicBezTo>
                      <a:pt x="-1064" y="43144"/>
                      <a:pt x="15326" y="15087"/>
                      <a:pt x="42757" y="6282"/>
                    </a:cubicBezTo>
                    <a:lnTo>
                      <a:pt x="41978" y="2800"/>
                    </a:lnTo>
                    <a:lnTo>
                      <a:pt x="48409" y="8189"/>
                    </a:lnTo>
                    <a:lnTo>
                      <a:pt x="44994" y="16284"/>
                    </a:lnTo>
                    <a:lnTo>
                      <a:pt x="44216" y="12804"/>
                    </a:lnTo>
                    <a:lnTo>
                      <a:pt x="44216" y="12804"/>
                    </a:lnTo>
                    <a:cubicBezTo>
                      <a:pt x="20171" y="20846"/>
                      <a:pt x="6016" y="45679"/>
                      <a:pt x="11348" y="70466"/>
                    </a:cubicBezTo>
                    <a:cubicBezTo>
                      <a:pt x="16680" y="95253"/>
                      <a:pt x="39795" y="112069"/>
                      <a:pt x="65020" y="109511"/>
                    </a:cubicBezTo>
                    <a:cubicBezTo>
                      <a:pt x="90245" y="106954"/>
                      <a:pt x="109514" y="85841"/>
                      <a:pt x="109763" y="60488"/>
                    </a:cubicBezTo>
                    <a:cubicBezTo>
                      <a:pt x="110012" y="35135"/>
                      <a:pt x="91160" y="13648"/>
                      <a:pt x="65990" y="10597"/>
                    </a:cubicBezTo>
                    <a:close/>
                  </a:path>
                </a:pathLst>
              </a:custGeom>
              <a:solidFill>
                <a:srgbClr val="CCD3EA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02" name="Google Shape;302;p7"/>
              <p:cNvSpPr/>
              <p:nvPr/>
            </p:nvSpPr>
            <p:spPr>
              <a:xfrm>
                <a:off x="2986278" y="-53342"/>
                <a:ext cx="856162" cy="428081"/>
              </a:xfrm>
              <a:prstGeom prst="roundRect">
                <a:avLst>
                  <a:gd fmla="val 16667" name="adj"/>
                </a:avLst>
              </a:prstGeom>
              <a:solidFill>
                <a:srgbClr val="B3C6E7"/>
              </a:solidFill>
              <a:ln cap="flat" cmpd="sng" w="12700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03" name="Google Shape;303;p7"/>
              <p:cNvSpPr txBox="1"/>
              <p:nvPr/>
            </p:nvSpPr>
            <p:spPr>
              <a:xfrm>
                <a:off x="3007175" y="-32445"/>
                <a:ext cx="814368" cy="38628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3325" lIns="53325" spcFirstLastPara="1" rIns="53325" wrap="square" tIns="53325">
                <a:noAutofit/>
              </a:bodyPr>
              <a:lstStyle/>
              <a:p>
                <a:pPr indent="0" lvl="0" marL="0" marR="0" rtl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rPr b="0" i="0" lang="de-DE" sz="14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Analyse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04" name="Google Shape;304;p7"/>
              <p:cNvSpPr/>
              <p:nvPr/>
            </p:nvSpPr>
            <p:spPr>
              <a:xfrm>
                <a:off x="3948113" y="183728"/>
                <a:ext cx="856162" cy="428081"/>
              </a:xfrm>
              <a:prstGeom prst="roundRect">
                <a:avLst>
                  <a:gd fmla="val 16667" name="adj"/>
                </a:avLst>
              </a:prstGeom>
              <a:solidFill>
                <a:srgbClr val="B3C6E7"/>
              </a:solidFill>
              <a:ln cap="flat" cmpd="sng" w="12700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05" name="Google Shape;305;p7"/>
              <p:cNvSpPr txBox="1"/>
              <p:nvPr/>
            </p:nvSpPr>
            <p:spPr>
              <a:xfrm>
                <a:off x="3969010" y="204625"/>
                <a:ext cx="814368" cy="38628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3325" lIns="53325" spcFirstLastPara="1" rIns="53325" wrap="square" tIns="53325">
                <a:noAutofit/>
              </a:bodyPr>
              <a:lstStyle/>
              <a:p>
                <a:pPr indent="0" lvl="0" marL="0" marR="0" rtl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rPr b="0" i="0" lang="de-DE" sz="14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Select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06" name="Google Shape;306;p7"/>
              <p:cNvSpPr/>
              <p:nvPr/>
            </p:nvSpPr>
            <p:spPr>
              <a:xfrm>
                <a:off x="4689603" y="659480"/>
                <a:ext cx="856162" cy="790383"/>
              </a:xfrm>
              <a:prstGeom prst="roundRect">
                <a:avLst>
                  <a:gd fmla="val 16667" name="adj"/>
                </a:avLst>
              </a:prstGeom>
              <a:solidFill>
                <a:srgbClr val="B3C6E7"/>
              </a:solidFill>
              <a:ln cap="flat" cmpd="sng" w="12700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07" name="Google Shape;307;p7"/>
              <p:cNvSpPr txBox="1"/>
              <p:nvPr/>
            </p:nvSpPr>
            <p:spPr>
              <a:xfrm>
                <a:off x="4562673" y="698049"/>
                <a:ext cx="1101900" cy="7131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3325" lIns="53325" spcFirstLastPara="1" rIns="53325" wrap="square" tIns="53325">
                <a:noAutofit/>
              </a:bodyPr>
              <a:lstStyle/>
              <a:p>
                <a:pPr indent="0" lvl="0" marL="0" marR="0" rtl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rPr b="0" i="0" lang="de-DE" sz="14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Describe Learning Outcome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08" name="Google Shape;308;p7"/>
              <p:cNvSpPr/>
              <p:nvPr/>
            </p:nvSpPr>
            <p:spPr>
              <a:xfrm>
                <a:off x="5040882" y="1766877"/>
                <a:ext cx="856162" cy="428081"/>
              </a:xfrm>
              <a:prstGeom prst="roundRect">
                <a:avLst>
                  <a:gd fmla="val 16667" name="adj"/>
                </a:avLst>
              </a:prstGeom>
              <a:solidFill>
                <a:srgbClr val="2F5597"/>
              </a:solidFill>
              <a:ln cap="flat" cmpd="sng" w="12700">
                <a:solidFill>
                  <a:srgbClr val="2F5597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09" name="Google Shape;309;p7"/>
              <p:cNvSpPr txBox="1"/>
              <p:nvPr/>
            </p:nvSpPr>
            <p:spPr>
              <a:xfrm>
                <a:off x="5061779" y="1787774"/>
                <a:ext cx="814368" cy="38628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3325" lIns="53325" spcFirstLastPara="1" rIns="53325" wrap="square" tIns="53325">
                <a:noAutofit/>
              </a:bodyPr>
              <a:lstStyle/>
              <a:p>
                <a:pPr indent="0" lvl="0" marL="0" marR="0" rtl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rPr b="0" i="0" lang="de-DE" sz="14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[Re-] Design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10" name="Google Shape;310;p7"/>
              <p:cNvSpPr/>
              <p:nvPr/>
            </p:nvSpPr>
            <p:spPr>
              <a:xfrm>
                <a:off x="4921476" y="2750274"/>
                <a:ext cx="856162" cy="428081"/>
              </a:xfrm>
              <a:prstGeom prst="roundRect">
                <a:avLst>
                  <a:gd fmla="val 16667" name="adj"/>
                </a:avLst>
              </a:prstGeom>
              <a:noFill/>
              <a:ln cap="flat" cmpd="sng" w="12700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11" name="Google Shape;311;p7"/>
              <p:cNvSpPr txBox="1"/>
              <p:nvPr/>
            </p:nvSpPr>
            <p:spPr>
              <a:xfrm>
                <a:off x="4849803" y="2771167"/>
                <a:ext cx="906900" cy="386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3325" lIns="53325" spcFirstLastPara="1" rIns="53325" wrap="square" tIns="53325">
                <a:noAutofit/>
              </a:bodyPr>
              <a:lstStyle/>
              <a:p>
                <a:pPr indent="0" lvl="0" marL="0" marR="0" rtl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rPr b="0" i="0" lang="de-DE" sz="1400" u="none" cap="none" strike="noStrike">
                    <a:solidFill>
                      <a:srgbClr val="2F5597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Arrange</a:t>
                </a:r>
                <a:endParaRPr b="0" i="0" sz="1400" u="none" cap="none" strike="noStrike">
                  <a:solidFill>
                    <a:srgbClr val="2F5597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12" name="Google Shape;312;p7"/>
              <p:cNvSpPr/>
              <p:nvPr/>
            </p:nvSpPr>
            <p:spPr>
              <a:xfrm>
                <a:off x="4358739" y="3565539"/>
                <a:ext cx="856162" cy="428081"/>
              </a:xfrm>
              <a:prstGeom prst="roundRect">
                <a:avLst>
                  <a:gd fmla="val 16667" name="adj"/>
                </a:avLst>
              </a:prstGeom>
              <a:noFill/>
              <a:ln cap="flat" cmpd="sng" w="12700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13" name="Google Shape;313;p7"/>
              <p:cNvSpPr txBox="1"/>
              <p:nvPr/>
            </p:nvSpPr>
            <p:spPr>
              <a:xfrm>
                <a:off x="4379636" y="3586436"/>
                <a:ext cx="814368" cy="38628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3325" lIns="53325" spcFirstLastPara="1" rIns="53325" wrap="square" tIns="53325">
                <a:noAutofit/>
              </a:bodyPr>
              <a:lstStyle/>
              <a:p>
                <a:pPr indent="0" lvl="0" marL="0" marR="0" rtl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rPr b="0" i="0" lang="de-DE" sz="1400" u="none" cap="none" strike="noStrike">
                    <a:solidFill>
                      <a:srgbClr val="2F5597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Create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14" name="Google Shape;314;p7"/>
              <p:cNvSpPr/>
              <p:nvPr/>
            </p:nvSpPr>
            <p:spPr>
              <a:xfrm>
                <a:off x="3481588" y="4025903"/>
                <a:ext cx="856162" cy="428081"/>
              </a:xfrm>
              <a:prstGeom prst="roundRect">
                <a:avLst>
                  <a:gd fmla="val 16667" name="adj"/>
                </a:avLst>
              </a:prstGeom>
              <a:noFill/>
              <a:ln cap="flat" cmpd="sng" w="12700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15" name="Google Shape;315;p7"/>
              <p:cNvSpPr txBox="1"/>
              <p:nvPr/>
            </p:nvSpPr>
            <p:spPr>
              <a:xfrm>
                <a:off x="3409951" y="4046801"/>
                <a:ext cx="906900" cy="386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3325" lIns="53325" spcFirstLastPara="1" rIns="53325" wrap="square" tIns="53325">
                <a:noAutofit/>
              </a:bodyPr>
              <a:lstStyle/>
              <a:p>
                <a:pPr indent="0" lvl="0" marL="0" marR="0" rtl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rPr b="0" i="0" lang="de-DE" sz="1400" u="none" cap="none" strike="noStrike">
                    <a:solidFill>
                      <a:srgbClr val="2F5597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Combine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16" name="Google Shape;316;p7"/>
              <p:cNvSpPr/>
              <p:nvPr/>
            </p:nvSpPr>
            <p:spPr>
              <a:xfrm>
                <a:off x="2070475" y="3859887"/>
                <a:ext cx="1165605" cy="653414"/>
              </a:xfrm>
              <a:prstGeom prst="roundRect">
                <a:avLst>
                  <a:gd fmla="val 16667" name="adj"/>
                </a:avLst>
              </a:prstGeom>
              <a:noFill/>
              <a:ln cap="flat" cmpd="sng" w="12700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17" name="Google Shape;317;p7"/>
              <p:cNvSpPr txBox="1"/>
              <p:nvPr/>
            </p:nvSpPr>
            <p:spPr>
              <a:xfrm>
                <a:off x="2102372" y="3891784"/>
                <a:ext cx="1101811" cy="5896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3325" lIns="53325" spcFirstLastPara="1" rIns="53325" wrap="square" tIns="53325">
                <a:noAutofit/>
              </a:bodyPr>
              <a:lstStyle/>
              <a:p>
                <a:pPr indent="0" lvl="0" marL="0" marR="0" rtl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rPr b="0" i="0" lang="de-DE" sz="1400" u="none" cap="none" strike="noStrike">
                    <a:solidFill>
                      <a:srgbClr val="2F5597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Describe Assessment</a:t>
                </a:r>
                <a:endParaRPr b="0" i="0" sz="1400" u="none" cap="none" strike="noStrike">
                  <a:solidFill>
                    <a:srgbClr val="2F5597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18" name="Google Shape;318;p7"/>
              <p:cNvSpPr/>
              <p:nvPr/>
            </p:nvSpPr>
            <p:spPr>
              <a:xfrm>
                <a:off x="1293191" y="3339524"/>
                <a:ext cx="856162" cy="428081"/>
              </a:xfrm>
              <a:prstGeom prst="roundRect">
                <a:avLst>
                  <a:gd fmla="val 16667" name="adj"/>
                </a:avLst>
              </a:prstGeom>
              <a:noFill/>
              <a:ln cap="flat" cmpd="sng" w="12700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19" name="Google Shape;319;p7"/>
              <p:cNvSpPr txBox="1"/>
              <p:nvPr/>
            </p:nvSpPr>
            <p:spPr>
              <a:xfrm>
                <a:off x="1314088" y="3360421"/>
                <a:ext cx="814368" cy="38628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3325" lIns="53325" spcFirstLastPara="1" rIns="53325" wrap="square" tIns="53325">
                <a:noAutofit/>
              </a:bodyPr>
              <a:lstStyle/>
              <a:p>
                <a:pPr indent="0" lvl="0" marL="0" marR="0" rtl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rPr b="0" i="0" lang="de-DE" sz="1400" u="none" cap="none" strike="noStrike">
                    <a:solidFill>
                      <a:srgbClr val="2F5597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Pilot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20" name="Google Shape;320;p7"/>
              <p:cNvSpPr/>
              <p:nvPr/>
            </p:nvSpPr>
            <p:spPr>
              <a:xfrm>
                <a:off x="789793" y="2448995"/>
                <a:ext cx="1212488" cy="693898"/>
              </a:xfrm>
              <a:prstGeom prst="roundRect">
                <a:avLst>
                  <a:gd fmla="val 16667" name="adj"/>
                </a:avLst>
              </a:prstGeom>
              <a:noFill/>
              <a:ln cap="flat" cmpd="sng" w="12700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21" name="Google Shape;321;p7"/>
              <p:cNvSpPr txBox="1"/>
              <p:nvPr/>
            </p:nvSpPr>
            <p:spPr>
              <a:xfrm>
                <a:off x="823666" y="2482868"/>
                <a:ext cx="1144742" cy="62615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3325" lIns="53325" spcFirstLastPara="1" rIns="53325" wrap="square" tIns="53325">
                <a:noAutofit/>
              </a:bodyPr>
              <a:lstStyle/>
              <a:p>
                <a:pPr indent="0" lvl="0" marL="0" marR="0" rtl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rPr b="0" i="0" lang="de-DE" sz="1400" u="none" cap="none" strike="noStrike">
                    <a:solidFill>
                      <a:srgbClr val="2F5597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Collect Feedback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22" name="Google Shape;322;p7"/>
              <p:cNvSpPr/>
              <p:nvPr/>
            </p:nvSpPr>
            <p:spPr>
              <a:xfrm>
                <a:off x="896048" y="1650203"/>
                <a:ext cx="856162" cy="428081"/>
              </a:xfrm>
              <a:prstGeom prst="roundRect">
                <a:avLst>
                  <a:gd fmla="val 16667" name="adj"/>
                </a:avLst>
              </a:prstGeom>
              <a:noFill/>
              <a:ln cap="flat" cmpd="sng" w="12700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23" name="Google Shape;323;p7"/>
              <p:cNvSpPr txBox="1"/>
              <p:nvPr/>
            </p:nvSpPr>
            <p:spPr>
              <a:xfrm>
                <a:off x="916945" y="1671100"/>
                <a:ext cx="814368" cy="38628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3325" lIns="53325" spcFirstLastPara="1" rIns="53325" wrap="square" tIns="53325">
                <a:noAutofit/>
              </a:bodyPr>
              <a:lstStyle/>
              <a:p>
                <a:pPr indent="0" lvl="0" marL="0" marR="0" rtl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rPr b="0" i="0" lang="de-DE" sz="1400" u="none" cap="none" strike="noStrike">
                    <a:solidFill>
                      <a:srgbClr val="2F5597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[Iterate]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24" name="Google Shape;324;p7"/>
              <p:cNvSpPr/>
              <p:nvPr/>
            </p:nvSpPr>
            <p:spPr>
              <a:xfrm>
                <a:off x="1282954" y="840631"/>
                <a:ext cx="856162" cy="428081"/>
              </a:xfrm>
              <a:prstGeom prst="roundRect">
                <a:avLst>
                  <a:gd fmla="val 16667" name="adj"/>
                </a:avLst>
              </a:prstGeom>
              <a:noFill/>
              <a:ln cap="flat" cmpd="sng" w="12700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25" name="Google Shape;325;p7"/>
              <p:cNvSpPr txBox="1"/>
              <p:nvPr/>
            </p:nvSpPr>
            <p:spPr>
              <a:xfrm>
                <a:off x="1303851" y="861528"/>
                <a:ext cx="814368" cy="38628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3325" lIns="53325" spcFirstLastPara="1" rIns="53325" wrap="square" tIns="53325">
                <a:noAutofit/>
              </a:bodyPr>
              <a:lstStyle/>
              <a:p>
                <a:pPr indent="0" lvl="0" marL="0" marR="0" rtl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rPr b="0" i="0" lang="de-DE" sz="1400" u="none" cap="none" strike="noStrike">
                    <a:solidFill>
                      <a:srgbClr val="2F5597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Celebrate</a:t>
                </a:r>
                <a:endParaRPr b="0" i="0" sz="1400" u="none" cap="none" strike="noStrike">
                  <a:solidFill>
                    <a:srgbClr val="2F5597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26" name="Google Shape;326;p7"/>
              <p:cNvSpPr/>
              <p:nvPr/>
            </p:nvSpPr>
            <p:spPr>
              <a:xfrm>
                <a:off x="2024444" y="183728"/>
                <a:ext cx="856162" cy="428081"/>
              </a:xfrm>
              <a:prstGeom prst="roundRect">
                <a:avLst>
                  <a:gd fmla="val 16667" name="adj"/>
                </a:avLst>
              </a:prstGeom>
              <a:noFill/>
              <a:ln cap="flat" cmpd="sng" w="12700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27" name="Google Shape;327;p7"/>
              <p:cNvSpPr txBox="1"/>
              <p:nvPr/>
            </p:nvSpPr>
            <p:spPr>
              <a:xfrm>
                <a:off x="2045341" y="204625"/>
                <a:ext cx="814368" cy="38628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3325" lIns="53325" spcFirstLastPara="1" rIns="53325" wrap="square" tIns="53325">
                <a:noAutofit/>
              </a:bodyPr>
              <a:lstStyle/>
              <a:p>
                <a:pPr indent="0" lvl="0" marL="0" marR="0" rtl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rPr b="0" i="0" lang="de-DE" sz="1400" u="none" cap="none" strike="noStrike">
                    <a:solidFill>
                      <a:srgbClr val="2F5597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Complete Data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328" name="Google Shape;328;p7"/>
            <p:cNvSpPr/>
            <p:nvPr/>
          </p:nvSpPr>
          <p:spPr>
            <a:xfrm rot="867379">
              <a:off x="2232283" y="2577508"/>
              <a:ext cx="3304734" cy="365269"/>
            </a:xfrm>
            <a:prstGeom prst="rightArrow">
              <a:avLst>
                <a:gd fmla="val 50000" name="adj1"/>
                <a:gd fmla="val 50000" name="adj2"/>
              </a:avLst>
            </a:prstGeom>
            <a:solidFill>
              <a:srgbClr val="D8E2F3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pic>
        <p:nvPicPr>
          <p:cNvPr descr="Creative Commons licencija" id="329" name="Google Shape;329;p7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0" y="6218663"/>
            <a:ext cx="838200" cy="295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3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Google Shape;334;p8"/>
          <p:cNvSpPr txBox="1"/>
          <p:nvPr>
            <p:ph type="title"/>
          </p:nvPr>
        </p:nvSpPr>
        <p:spPr>
          <a:xfrm>
            <a:off x="5846323" y="5620724"/>
            <a:ext cx="60157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F5597"/>
              </a:buClr>
              <a:buSzPct val="100000"/>
              <a:buFont typeface="Arial"/>
              <a:buNone/>
            </a:pPr>
            <a:r>
              <a:rPr lang="de-DE"/>
              <a:t>5. Arrange</a:t>
            </a:r>
            <a:endParaRPr/>
          </a:p>
        </p:txBody>
      </p:sp>
      <p:sp>
        <p:nvSpPr>
          <p:cNvPr id="335" name="Google Shape;335;p8"/>
          <p:cNvSpPr txBox="1"/>
          <p:nvPr>
            <p:ph idx="10" type="dt"/>
          </p:nvPr>
        </p:nvSpPr>
        <p:spPr>
          <a:xfrm>
            <a:off x="351639" y="6356348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de-DE"/>
              <a:t>17.03.2023</a:t>
            </a:r>
            <a:endParaRPr/>
          </a:p>
        </p:txBody>
      </p:sp>
      <p:sp>
        <p:nvSpPr>
          <p:cNvPr id="336" name="Google Shape;336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de-DE"/>
              <a:t>Ursula Göz, DHBW Heilbronn</a:t>
            </a:r>
            <a:endParaRPr/>
          </a:p>
        </p:txBody>
      </p:sp>
      <p:sp>
        <p:nvSpPr>
          <p:cNvPr id="337" name="Google Shape;337;p8"/>
          <p:cNvSpPr txBox="1"/>
          <p:nvPr>
            <p:ph idx="12" type="sldNum"/>
          </p:nvPr>
        </p:nvSpPr>
        <p:spPr>
          <a:xfrm>
            <a:off x="9118833" y="6356349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de-DE"/>
              <a:t>‹#›</a:t>
            </a:fld>
            <a:endParaRPr/>
          </a:p>
        </p:txBody>
      </p:sp>
      <p:sp>
        <p:nvSpPr>
          <p:cNvPr id="338" name="Google Shape;338;p8"/>
          <p:cNvSpPr txBox="1"/>
          <p:nvPr>
            <p:ph idx="1" type="body"/>
          </p:nvPr>
        </p:nvSpPr>
        <p:spPr>
          <a:xfrm>
            <a:off x="3943666" y="1144498"/>
            <a:ext cx="5025235" cy="484915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91425" wrap="square" tIns="45700">
            <a:no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2F5496"/>
              </a:buClr>
              <a:buSzPts val="1600"/>
              <a:buNone/>
            </a:pPr>
            <a:r>
              <a:rPr b="1" lang="de-DE" sz="1600">
                <a:solidFill>
                  <a:srgbClr val="2F5496"/>
                </a:solidFill>
              </a:rPr>
              <a:t>Arrange</a:t>
            </a:r>
            <a:r>
              <a:rPr lang="de-DE" sz="1600"/>
              <a:t> and align appropriate elements of teaching and learning, involving students where possible, e.g.</a:t>
            </a:r>
            <a:endParaRPr/>
          </a:p>
          <a:p>
            <a:pPr indent="-285750" lvl="0" marL="28575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de-DE" sz="1600"/>
              <a:t>supporting scripts</a:t>
            </a:r>
            <a:endParaRPr/>
          </a:p>
          <a:p>
            <a:pPr indent="-285750" lvl="0" marL="28575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de-DE" sz="1600"/>
              <a:t>PDF files for download</a:t>
            </a:r>
            <a:endParaRPr/>
          </a:p>
          <a:p>
            <a:pPr indent="-285750" lvl="0" marL="28575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de-DE" sz="1600"/>
              <a:t>videos or podcasts</a:t>
            </a:r>
            <a:endParaRPr/>
          </a:p>
          <a:p>
            <a:pPr indent="-285750" lvl="0" marL="28575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de-DE" sz="1600"/>
              <a:t>OER to be integrated (e.g. YouTube, tutorials, </a:t>
            </a:r>
            <a:br>
              <a:rPr lang="de-DE" sz="1600"/>
            </a:br>
            <a:r>
              <a:rPr lang="de-DE" sz="1600"/>
              <a:t>e-books, papers, …)</a:t>
            </a:r>
            <a:endParaRPr/>
          </a:p>
          <a:p>
            <a:pPr indent="-285750" lvl="0" marL="28575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de-DE" sz="1600"/>
              <a:t>collaborative tasks</a:t>
            </a:r>
            <a:endParaRPr/>
          </a:p>
          <a:p>
            <a:pPr indent="-285750" lvl="0" marL="28575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de-DE" sz="1600"/>
              <a:t>assignments</a:t>
            </a:r>
            <a:endParaRPr/>
          </a:p>
          <a:p>
            <a:pPr indent="-285750" lvl="0" marL="28575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b="1" lang="de-DE" sz="1600"/>
              <a:t>(self-) assessment tasks </a:t>
            </a:r>
            <a:r>
              <a:rPr lang="de-DE" sz="1600"/>
              <a:t>(e.g. quizzes, short essays, peer assessment, pitches, take home or open book exams, case studies) </a:t>
            </a:r>
            <a:endParaRPr/>
          </a:p>
          <a:p>
            <a:pPr indent="0" lvl="0" marL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lang="de-DE" sz="1600"/>
              <a:t>according to the principle of Constructive Alignment.</a:t>
            </a:r>
            <a:endParaRPr/>
          </a:p>
        </p:txBody>
      </p:sp>
      <p:sp>
        <p:nvSpPr>
          <p:cNvPr id="339" name="Google Shape;339;p8"/>
          <p:cNvSpPr txBox="1"/>
          <p:nvPr/>
        </p:nvSpPr>
        <p:spPr>
          <a:xfrm>
            <a:off x="3943666" y="649870"/>
            <a:ext cx="5744361" cy="4025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0" i="0" lang="de-DE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STEP 5</a:t>
            </a:r>
            <a:endParaRPr b="0" i="0" sz="2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340" name="Google Shape;340;p8"/>
          <p:cNvGrpSpPr/>
          <p:nvPr/>
        </p:nvGrpSpPr>
        <p:grpSpPr>
          <a:xfrm>
            <a:off x="8628565" y="1637447"/>
            <a:ext cx="3310244" cy="2820406"/>
            <a:chOff x="8342711" y="1266947"/>
            <a:chExt cx="3519322" cy="2998546"/>
          </a:xfrm>
        </p:grpSpPr>
        <p:pic>
          <p:nvPicPr>
            <p:cNvPr id="341" name="Google Shape;341;p8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8342711" y="1266947"/>
              <a:ext cx="3519322" cy="2871692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42" name="Google Shape;342;p8"/>
            <p:cNvSpPr txBox="1"/>
            <p:nvPr/>
          </p:nvSpPr>
          <p:spPr>
            <a:xfrm>
              <a:off x="8398221" y="4020081"/>
              <a:ext cx="3408302" cy="24541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900"/>
                <a:buFont typeface="Arial"/>
                <a:buNone/>
              </a:pPr>
              <a:r>
                <a:rPr b="0" i="0" lang="de-DE" sz="9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Constructive Alignment (after Biggs &amp; Tang, 2010)</a:t>
              </a:r>
              <a:endPara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43" name="Google Shape;343;p8"/>
          <p:cNvGrpSpPr/>
          <p:nvPr/>
        </p:nvGrpSpPr>
        <p:grpSpPr>
          <a:xfrm>
            <a:off x="-2139756" y="1144493"/>
            <a:ext cx="4253829" cy="4042423"/>
            <a:chOff x="1515971" y="228086"/>
            <a:chExt cx="5107251" cy="4853431"/>
          </a:xfrm>
        </p:grpSpPr>
        <p:grpSp>
          <p:nvGrpSpPr>
            <p:cNvPr id="344" name="Google Shape;344;p8"/>
            <p:cNvGrpSpPr/>
            <p:nvPr/>
          </p:nvGrpSpPr>
          <p:grpSpPr>
            <a:xfrm>
              <a:off x="1515971" y="228086"/>
              <a:ext cx="5107251" cy="4853431"/>
              <a:chOff x="789793" y="-156533"/>
              <a:chExt cx="5107251" cy="4853431"/>
            </a:xfrm>
          </p:grpSpPr>
          <p:sp>
            <p:nvSpPr>
              <p:cNvPr id="345" name="Google Shape;345;p8"/>
              <p:cNvSpPr/>
              <p:nvPr/>
            </p:nvSpPr>
            <p:spPr>
              <a:xfrm>
                <a:off x="987644" y="-156533"/>
                <a:ext cx="4853431" cy="4853431"/>
              </a:xfrm>
              <a:custGeom>
                <a:rect b="b" l="l" r="r" t="t"/>
                <a:pathLst>
                  <a:path extrusionOk="0" h="120000" w="120000">
                    <a:moveTo>
                      <a:pt x="66791" y="3992"/>
                    </a:moveTo>
                    <a:lnTo>
                      <a:pt x="66791" y="3992"/>
                    </a:lnTo>
                    <a:cubicBezTo>
                      <a:pt x="95391" y="7460"/>
                      <a:pt x="116783" y="31918"/>
                      <a:pt x="116413" y="60725"/>
                    </a:cubicBezTo>
                    <a:cubicBezTo>
                      <a:pt x="116043" y="89531"/>
                      <a:pt x="94029" y="113432"/>
                      <a:pt x="65350" y="116164"/>
                    </a:cubicBezTo>
                    <a:cubicBezTo>
                      <a:pt x="36671" y="118896"/>
                      <a:pt x="10540" y="99581"/>
                      <a:pt x="4738" y="71363"/>
                    </a:cubicBezTo>
                    <a:cubicBezTo>
                      <a:pt x="-1064" y="43144"/>
                      <a:pt x="15326" y="15087"/>
                      <a:pt x="42757" y="6282"/>
                    </a:cubicBezTo>
                    <a:lnTo>
                      <a:pt x="41978" y="2800"/>
                    </a:lnTo>
                    <a:lnTo>
                      <a:pt x="48409" y="8189"/>
                    </a:lnTo>
                    <a:lnTo>
                      <a:pt x="44994" y="16284"/>
                    </a:lnTo>
                    <a:lnTo>
                      <a:pt x="44216" y="12804"/>
                    </a:lnTo>
                    <a:lnTo>
                      <a:pt x="44216" y="12804"/>
                    </a:lnTo>
                    <a:cubicBezTo>
                      <a:pt x="20171" y="20846"/>
                      <a:pt x="6016" y="45679"/>
                      <a:pt x="11348" y="70466"/>
                    </a:cubicBezTo>
                    <a:cubicBezTo>
                      <a:pt x="16680" y="95253"/>
                      <a:pt x="39795" y="112069"/>
                      <a:pt x="65020" y="109511"/>
                    </a:cubicBezTo>
                    <a:cubicBezTo>
                      <a:pt x="90245" y="106954"/>
                      <a:pt x="109514" y="85841"/>
                      <a:pt x="109763" y="60488"/>
                    </a:cubicBezTo>
                    <a:cubicBezTo>
                      <a:pt x="110012" y="35135"/>
                      <a:pt x="91160" y="13648"/>
                      <a:pt x="65990" y="10597"/>
                    </a:cubicBezTo>
                    <a:close/>
                  </a:path>
                </a:pathLst>
              </a:custGeom>
              <a:solidFill>
                <a:srgbClr val="CCD3EA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6" name="Google Shape;346;p8"/>
              <p:cNvSpPr/>
              <p:nvPr/>
            </p:nvSpPr>
            <p:spPr>
              <a:xfrm>
                <a:off x="2986278" y="-53342"/>
                <a:ext cx="856162" cy="428081"/>
              </a:xfrm>
              <a:prstGeom prst="roundRect">
                <a:avLst>
                  <a:gd fmla="val 16667" name="adj"/>
                </a:avLst>
              </a:prstGeom>
              <a:solidFill>
                <a:srgbClr val="B3C6E7"/>
              </a:solidFill>
              <a:ln cap="flat" cmpd="sng" w="12700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7" name="Google Shape;347;p8"/>
              <p:cNvSpPr txBox="1"/>
              <p:nvPr/>
            </p:nvSpPr>
            <p:spPr>
              <a:xfrm>
                <a:off x="3007175" y="-32445"/>
                <a:ext cx="814368" cy="38628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3325" lIns="53325" spcFirstLastPara="1" rIns="53325" wrap="square" tIns="53325">
                <a:noAutofit/>
              </a:bodyPr>
              <a:lstStyle/>
              <a:p>
                <a:pPr indent="0" lvl="0" marL="0" marR="0" rtl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rPr b="0" i="0" lang="de-DE" sz="14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Analyse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8" name="Google Shape;348;p8"/>
              <p:cNvSpPr/>
              <p:nvPr/>
            </p:nvSpPr>
            <p:spPr>
              <a:xfrm>
                <a:off x="3948113" y="183728"/>
                <a:ext cx="856162" cy="428081"/>
              </a:xfrm>
              <a:prstGeom prst="roundRect">
                <a:avLst>
                  <a:gd fmla="val 16667" name="adj"/>
                </a:avLst>
              </a:prstGeom>
              <a:solidFill>
                <a:srgbClr val="B3C6E7"/>
              </a:solidFill>
              <a:ln cap="flat" cmpd="sng" w="12700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9" name="Google Shape;349;p8"/>
              <p:cNvSpPr txBox="1"/>
              <p:nvPr/>
            </p:nvSpPr>
            <p:spPr>
              <a:xfrm>
                <a:off x="3969010" y="204625"/>
                <a:ext cx="814368" cy="38628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3325" lIns="53325" spcFirstLastPara="1" rIns="53325" wrap="square" tIns="53325">
                <a:noAutofit/>
              </a:bodyPr>
              <a:lstStyle/>
              <a:p>
                <a:pPr indent="0" lvl="0" marL="0" marR="0" rtl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rPr b="0" i="0" lang="de-DE" sz="14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Select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0" name="Google Shape;350;p8"/>
              <p:cNvSpPr/>
              <p:nvPr/>
            </p:nvSpPr>
            <p:spPr>
              <a:xfrm>
                <a:off x="4689603" y="659480"/>
                <a:ext cx="856162" cy="790383"/>
              </a:xfrm>
              <a:prstGeom prst="roundRect">
                <a:avLst>
                  <a:gd fmla="val 16667" name="adj"/>
                </a:avLst>
              </a:prstGeom>
              <a:solidFill>
                <a:srgbClr val="B3C6E7"/>
              </a:solidFill>
              <a:ln cap="flat" cmpd="sng" w="12700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1" name="Google Shape;351;p8"/>
              <p:cNvSpPr txBox="1"/>
              <p:nvPr/>
            </p:nvSpPr>
            <p:spPr>
              <a:xfrm>
                <a:off x="4469534" y="698049"/>
                <a:ext cx="1308300" cy="7131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3325" lIns="53325" spcFirstLastPara="1" rIns="53325" wrap="square" tIns="53325">
                <a:noAutofit/>
              </a:bodyPr>
              <a:lstStyle/>
              <a:p>
                <a:pPr indent="0" lvl="0" marL="0" marR="0" rtl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rPr b="0" i="0" lang="de-DE" sz="14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Describe Learning Outcome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2" name="Google Shape;352;p8"/>
              <p:cNvSpPr/>
              <p:nvPr/>
            </p:nvSpPr>
            <p:spPr>
              <a:xfrm>
                <a:off x="5040882" y="1766877"/>
                <a:ext cx="856162" cy="428081"/>
              </a:xfrm>
              <a:prstGeom prst="roundRect">
                <a:avLst>
                  <a:gd fmla="val 16667" name="adj"/>
                </a:avLst>
              </a:prstGeom>
              <a:solidFill>
                <a:srgbClr val="B3C6E7"/>
              </a:solidFill>
              <a:ln cap="flat" cmpd="sng" w="12700">
                <a:solidFill>
                  <a:srgbClr val="2F5597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3" name="Google Shape;353;p8"/>
              <p:cNvSpPr txBox="1"/>
              <p:nvPr/>
            </p:nvSpPr>
            <p:spPr>
              <a:xfrm>
                <a:off x="5061779" y="1787774"/>
                <a:ext cx="814368" cy="38628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3325" lIns="53325" spcFirstLastPara="1" rIns="53325" wrap="square" tIns="53325">
                <a:noAutofit/>
              </a:bodyPr>
              <a:lstStyle/>
              <a:p>
                <a:pPr indent="0" lvl="0" marL="0" marR="0" rtl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rPr b="0" i="0" lang="de-DE" sz="14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[Re-] Design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4" name="Google Shape;354;p8"/>
              <p:cNvSpPr/>
              <p:nvPr/>
            </p:nvSpPr>
            <p:spPr>
              <a:xfrm>
                <a:off x="4921476" y="2750274"/>
                <a:ext cx="856162" cy="428081"/>
              </a:xfrm>
              <a:prstGeom prst="roundRect">
                <a:avLst>
                  <a:gd fmla="val 16667" name="adj"/>
                </a:avLst>
              </a:prstGeom>
              <a:solidFill>
                <a:srgbClr val="2F5597"/>
              </a:solidFill>
              <a:ln cap="flat" cmpd="sng" w="12700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5" name="Google Shape;355;p8"/>
              <p:cNvSpPr txBox="1"/>
              <p:nvPr/>
            </p:nvSpPr>
            <p:spPr>
              <a:xfrm>
                <a:off x="4942369" y="2771167"/>
                <a:ext cx="898800" cy="386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3325" lIns="53325" spcFirstLastPara="1" rIns="53325" wrap="square" tIns="53325">
                <a:noAutofit/>
              </a:bodyPr>
              <a:lstStyle/>
              <a:p>
                <a:pPr indent="0" lvl="0" marL="0" marR="0" rtl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rPr b="0" i="0" lang="de-DE" sz="14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Arrange</a:t>
                </a:r>
                <a:endParaRPr b="0" i="0" sz="14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56" name="Google Shape;356;p8"/>
              <p:cNvSpPr/>
              <p:nvPr/>
            </p:nvSpPr>
            <p:spPr>
              <a:xfrm>
                <a:off x="4358739" y="3565539"/>
                <a:ext cx="856162" cy="428081"/>
              </a:xfrm>
              <a:prstGeom prst="roundRect">
                <a:avLst>
                  <a:gd fmla="val 16667" name="adj"/>
                </a:avLst>
              </a:prstGeom>
              <a:noFill/>
              <a:ln cap="flat" cmpd="sng" w="12700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7" name="Google Shape;357;p8"/>
              <p:cNvSpPr txBox="1"/>
              <p:nvPr/>
            </p:nvSpPr>
            <p:spPr>
              <a:xfrm>
                <a:off x="4379636" y="3586436"/>
                <a:ext cx="814368" cy="38628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3325" lIns="53325" spcFirstLastPara="1" rIns="53325" wrap="square" tIns="53325">
                <a:noAutofit/>
              </a:bodyPr>
              <a:lstStyle/>
              <a:p>
                <a:pPr indent="0" lvl="0" marL="0" marR="0" rtl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rPr b="0" i="0" lang="de-DE" sz="1400" u="none" cap="none" strike="noStrike">
                    <a:solidFill>
                      <a:srgbClr val="2F5597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Create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8" name="Google Shape;358;p8"/>
              <p:cNvSpPr/>
              <p:nvPr/>
            </p:nvSpPr>
            <p:spPr>
              <a:xfrm>
                <a:off x="3481588" y="4025903"/>
                <a:ext cx="856162" cy="428081"/>
              </a:xfrm>
              <a:prstGeom prst="roundRect">
                <a:avLst>
                  <a:gd fmla="val 16667" name="adj"/>
                </a:avLst>
              </a:prstGeom>
              <a:noFill/>
              <a:ln cap="flat" cmpd="sng" w="12700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9" name="Google Shape;359;p8"/>
              <p:cNvSpPr txBox="1"/>
              <p:nvPr/>
            </p:nvSpPr>
            <p:spPr>
              <a:xfrm>
                <a:off x="3410882" y="4046801"/>
                <a:ext cx="1058400" cy="386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3325" lIns="53325" spcFirstLastPara="1" rIns="53325" wrap="square" tIns="53325">
                <a:noAutofit/>
              </a:bodyPr>
              <a:lstStyle/>
              <a:p>
                <a:pPr indent="0" lvl="0" marL="0" marR="0" rtl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rPr b="0" i="0" lang="de-DE" sz="1400" u="none" cap="none" strike="noStrike">
                    <a:solidFill>
                      <a:srgbClr val="2F5597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Combine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60" name="Google Shape;360;p8"/>
              <p:cNvSpPr/>
              <p:nvPr/>
            </p:nvSpPr>
            <p:spPr>
              <a:xfrm>
                <a:off x="2070475" y="3859887"/>
                <a:ext cx="1165605" cy="653414"/>
              </a:xfrm>
              <a:prstGeom prst="roundRect">
                <a:avLst>
                  <a:gd fmla="val 16667" name="adj"/>
                </a:avLst>
              </a:prstGeom>
              <a:noFill/>
              <a:ln cap="flat" cmpd="sng" w="12700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61" name="Google Shape;361;p8"/>
              <p:cNvSpPr txBox="1"/>
              <p:nvPr/>
            </p:nvSpPr>
            <p:spPr>
              <a:xfrm>
                <a:off x="1991716" y="3891770"/>
                <a:ext cx="1212600" cy="589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3325" lIns="53325" spcFirstLastPara="1" rIns="53325" wrap="square" tIns="53325">
                <a:noAutofit/>
              </a:bodyPr>
              <a:lstStyle/>
              <a:p>
                <a:pPr indent="0" lvl="0" marL="0" marR="0" rtl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rPr b="0" i="0" lang="de-DE" sz="1400" u="none" cap="none" strike="noStrike">
                    <a:solidFill>
                      <a:srgbClr val="2F5597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Describe Assessment</a:t>
                </a:r>
                <a:endParaRPr b="0" i="0" sz="1400" u="none" cap="none" strike="noStrike">
                  <a:solidFill>
                    <a:srgbClr val="2F5597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62" name="Google Shape;362;p8"/>
              <p:cNvSpPr/>
              <p:nvPr/>
            </p:nvSpPr>
            <p:spPr>
              <a:xfrm>
                <a:off x="1293191" y="3339524"/>
                <a:ext cx="856162" cy="428081"/>
              </a:xfrm>
              <a:prstGeom prst="roundRect">
                <a:avLst>
                  <a:gd fmla="val 16667" name="adj"/>
                </a:avLst>
              </a:prstGeom>
              <a:noFill/>
              <a:ln cap="flat" cmpd="sng" w="12700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63" name="Google Shape;363;p8"/>
              <p:cNvSpPr txBox="1"/>
              <p:nvPr/>
            </p:nvSpPr>
            <p:spPr>
              <a:xfrm>
                <a:off x="1314088" y="3360421"/>
                <a:ext cx="814368" cy="38628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3325" lIns="53325" spcFirstLastPara="1" rIns="53325" wrap="square" tIns="53325">
                <a:noAutofit/>
              </a:bodyPr>
              <a:lstStyle/>
              <a:p>
                <a:pPr indent="0" lvl="0" marL="0" marR="0" rtl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rPr b="0" i="0" lang="de-DE" sz="1400" u="none" cap="none" strike="noStrike">
                    <a:solidFill>
                      <a:srgbClr val="2F5597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Pilot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64" name="Google Shape;364;p8"/>
              <p:cNvSpPr/>
              <p:nvPr/>
            </p:nvSpPr>
            <p:spPr>
              <a:xfrm>
                <a:off x="789793" y="2448995"/>
                <a:ext cx="1212488" cy="693898"/>
              </a:xfrm>
              <a:prstGeom prst="roundRect">
                <a:avLst>
                  <a:gd fmla="val 16667" name="adj"/>
                </a:avLst>
              </a:prstGeom>
              <a:noFill/>
              <a:ln cap="flat" cmpd="sng" w="12700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65" name="Google Shape;365;p8"/>
              <p:cNvSpPr txBox="1"/>
              <p:nvPr/>
            </p:nvSpPr>
            <p:spPr>
              <a:xfrm>
                <a:off x="823666" y="2482868"/>
                <a:ext cx="1144742" cy="62615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3325" lIns="53325" spcFirstLastPara="1" rIns="53325" wrap="square" tIns="53325">
                <a:noAutofit/>
              </a:bodyPr>
              <a:lstStyle/>
              <a:p>
                <a:pPr indent="0" lvl="0" marL="0" marR="0" rtl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rPr b="0" i="0" lang="de-DE" sz="1400" u="none" cap="none" strike="noStrike">
                    <a:solidFill>
                      <a:srgbClr val="2F5597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Collect Feedback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66" name="Google Shape;366;p8"/>
              <p:cNvSpPr/>
              <p:nvPr/>
            </p:nvSpPr>
            <p:spPr>
              <a:xfrm>
                <a:off x="896048" y="1650203"/>
                <a:ext cx="856162" cy="428081"/>
              </a:xfrm>
              <a:prstGeom prst="roundRect">
                <a:avLst>
                  <a:gd fmla="val 16667" name="adj"/>
                </a:avLst>
              </a:prstGeom>
              <a:noFill/>
              <a:ln cap="flat" cmpd="sng" w="12700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67" name="Google Shape;367;p8"/>
              <p:cNvSpPr txBox="1"/>
              <p:nvPr/>
            </p:nvSpPr>
            <p:spPr>
              <a:xfrm>
                <a:off x="916946" y="1671095"/>
                <a:ext cx="898800" cy="386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3325" lIns="53325" spcFirstLastPara="1" rIns="53325" wrap="square" tIns="53325">
                <a:noAutofit/>
              </a:bodyPr>
              <a:lstStyle/>
              <a:p>
                <a:pPr indent="0" lvl="0" marL="0" marR="0" rtl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rPr b="0" i="0" lang="de-DE" sz="1400" u="none" cap="none" strike="noStrike">
                    <a:solidFill>
                      <a:srgbClr val="2F5597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[Iterate]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68" name="Google Shape;368;p8"/>
              <p:cNvSpPr/>
              <p:nvPr/>
            </p:nvSpPr>
            <p:spPr>
              <a:xfrm>
                <a:off x="1282954" y="840631"/>
                <a:ext cx="856162" cy="428081"/>
              </a:xfrm>
              <a:prstGeom prst="roundRect">
                <a:avLst>
                  <a:gd fmla="val 16667" name="adj"/>
                </a:avLst>
              </a:prstGeom>
              <a:noFill/>
              <a:ln cap="flat" cmpd="sng" w="12700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69" name="Google Shape;369;p8"/>
              <p:cNvSpPr txBox="1"/>
              <p:nvPr/>
            </p:nvSpPr>
            <p:spPr>
              <a:xfrm>
                <a:off x="1205125" y="861514"/>
                <a:ext cx="1058400" cy="386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3325" lIns="53325" spcFirstLastPara="1" rIns="53325" wrap="square" tIns="53325">
                <a:noAutofit/>
              </a:bodyPr>
              <a:lstStyle/>
              <a:p>
                <a:pPr indent="0" lvl="0" marL="0" marR="0" rtl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rPr b="0" i="0" lang="de-DE" sz="1400" u="none" cap="none" strike="noStrike">
                    <a:solidFill>
                      <a:srgbClr val="2F5597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Celebrate</a:t>
                </a:r>
                <a:endParaRPr b="0" i="0" sz="1400" u="none" cap="none" strike="noStrike">
                  <a:solidFill>
                    <a:srgbClr val="2F5597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70" name="Google Shape;370;p8"/>
              <p:cNvSpPr/>
              <p:nvPr/>
            </p:nvSpPr>
            <p:spPr>
              <a:xfrm>
                <a:off x="2024444" y="183728"/>
                <a:ext cx="856162" cy="428081"/>
              </a:xfrm>
              <a:prstGeom prst="roundRect">
                <a:avLst>
                  <a:gd fmla="val 16667" name="adj"/>
                </a:avLst>
              </a:prstGeom>
              <a:noFill/>
              <a:ln cap="flat" cmpd="sng" w="12700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71" name="Google Shape;371;p8"/>
              <p:cNvSpPr txBox="1"/>
              <p:nvPr/>
            </p:nvSpPr>
            <p:spPr>
              <a:xfrm>
                <a:off x="1902239" y="204623"/>
                <a:ext cx="1058400" cy="386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3325" lIns="53325" spcFirstLastPara="1" rIns="53325" wrap="square" tIns="53325">
                <a:noAutofit/>
              </a:bodyPr>
              <a:lstStyle/>
              <a:p>
                <a:pPr indent="0" lvl="0" marL="0" marR="0" rtl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rPr b="0" i="0" lang="de-DE" sz="1400" u="none" cap="none" strike="noStrike">
                    <a:solidFill>
                      <a:srgbClr val="2F5597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Complete Data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372" name="Google Shape;372;p8"/>
            <p:cNvSpPr/>
            <p:nvPr/>
          </p:nvSpPr>
          <p:spPr>
            <a:xfrm rot="867379">
              <a:off x="2211392" y="2495775"/>
              <a:ext cx="3304734" cy="365269"/>
            </a:xfrm>
            <a:prstGeom prst="rightArrow">
              <a:avLst>
                <a:gd fmla="val 50000" name="adj1"/>
                <a:gd fmla="val 50000" name="adj2"/>
              </a:avLst>
            </a:prstGeom>
            <a:solidFill>
              <a:srgbClr val="D8E2F3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pic>
        <p:nvPicPr>
          <p:cNvPr descr="Creative Commons licencija" id="373" name="Google Shape;373;p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0" y="6136938"/>
            <a:ext cx="838200" cy="295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77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Google Shape;378;p9"/>
          <p:cNvSpPr txBox="1"/>
          <p:nvPr>
            <p:ph type="title"/>
          </p:nvPr>
        </p:nvSpPr>
        <p:spPr>
          <a:xfrm>
            <a:off x="5846323" y="5620724"/>
            <a:ext cx="60157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F5597"/>
              </a:buClr>
              <a:buSzPct val="100000"/>
              <a:buFont typeface="Arial"/>
              <a:buNone/>
            </a:pPr>
            <a:r>
              <a:rPr lang="de-DE"/>
              <a:t>6. Create</a:t>
            </a:r>
            <a:endParaRPr/>
          </a:p>
        </p:txBody>
      </p:sp>
      <p:sp>
        <p:nvSpPr>
          <p:cNvPr id="379" name="Google Shape;379;p9"/>
          <p:cNvSpPr txBox="1"/>
          <p:nvPr>
            <p:ph idx="10" type="dt"/>
          </p:nvPr>
        </p:nvSpPr>
        <p:spPr>
          <a:xfrm>
            <a:off x="351639" y="6356348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de-DE"/>
              <a:t>17.03.2023</a:t>
            </a:r>
            <a:endParaRPr/>
          </a:p>
        </p:txBody>
      </p:sp>
      <p:sp>
        <p:nvSpPr>
          <p:cNvPr id="380" name="Google Shape;380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de-DE"/>
              <a:t>Ursula Göz, DHBW Heilbronn</a:t>
            </a:r>
            <a:endParaRPr/>
          </a:p>
        </p:txBody>
      </p:sp>
      <p:sp>
        <p:nvSpPr>
          <p:cNvPr id="381" name="Google Shape;381;p9"/>
          <p:cNvSpPr txBox="1"/>
          <p:nvPr>
            <p:ph idx="12" type="sldNum"/>
          </p:nvPr>
        </p:nvSpPr>
        <p:spPr>
          <a:xfrm>
            <a:off x="9118833" y="6356349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de-DE"/>
              <a:t>‹#›</a:t>
            </a:fld>
            <a:endParaRPr/>
          </a:p>
        </p:txBody>
      </p:sp>
      <p:sp>
        <p:nvSpPr>
          <p:cNvPr id="382" name="Google Shape;382;p9"/>
          <p:cNvSpPr txBox="1"/>
          <p:nvPr>
            <p:ph idx="1" type="body"/>
          </p:nvPr>
        </p:nvSpPr>
        <p:spPr>
          <a:xfrm>
            <a:off x="3919680" y="3205336"/>
            <a:ext cx="5744361" cy="20910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91425" wrap="square" tIns="45700">
            <a:no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2F5496"/>
              </a:buClr>
              <a:buSzPts val="1600"/>
              <a:buNone/>
            </a:pPr>
            <a:r>
              <a:rPr b="1" lang="de-DE" sz="1600">
                <a:solidFill>
                  <a:srgbClr val="2F5496"/>
                </a:solidFill>
              </a:rPr>
              <a:t>Create</a:t>
            </a:r>
            <a:r>
              <a:rPr b="1" lang="de-DE" sz="1600">
                <a:solidFill>
                  <a:srgbClr val="0070C0"/>
                </a:solidFill>
              </a:rPr>
              <a:t> </a:t>
            </a:r>
            <a:r>
              <a:rPr lang="de-DE" sz="1600"/>
              <a:t>digital learning materials consistently, </a:t>
            </a:r>
            <a:br>
              <a:rPr lang="de-DE" sz="1600"/>
            </a:br>
            <a:r>
              <a:rPr lang="de-DE" sz="1600"/>
              <a:t>using existing tools, infrastructure and available platforms </a:t>
            </a:r>
            <a:br>
              <a:rPr lang="de-DE" sz="1600"/>
            </a:br>
            <a:r>
              <a:rPr lang="de-DE" sz="1600"/>
              <a:t>for design, distribution and process management.</a:t>
            </a:r>
            <a:endParaRPr/>
          </a:p>
          <a:p>
            <a:pPr indent="0" lvl="0" marL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lang="de-DE" sz="1600"/>
              <a:t>Consider inclusiveness and accessibility.</a:t>
            </a:r>
            <a:endParaRPr/>
          </a:p>
          <a:p>
            <a:pPr indent="0" lvl="0" marL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lang="de-DE" sz="1600"/>
              <a:t>Focus on effective, efficient and appealing learning materials.</a:t>
            </a:r>
            <a:endParaRPr/>
          </a:p>
        </p:txBody>
      </p:sp>
      <p:sp>
        <p:nvSpPr>
          <p:cNvPr id="383" name="Google Shape;383;p9"/>
          <p:cNvSpPr txBox="1"/>
          <p:nvPr/>
        </p:nvSpPr>
        <p:spPr>
          <a:xfrm>
            <a:off x="3919681" y="2696516"/>
            <a:ext cx="5744361" cy="4025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0" i="0" lang="de-DE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STEP 6</a:t>
            </a:r>
            <a:endParaRPr b="0" i="0" sz="2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Browserfenster" id="384" name="Google Shape;384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790703" y="995370"/>
            <a:ext cx="1779441" cy="1779441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385" name="Google Shape;385;p9"/>
          <p:cNvGrpSpPr/>
          <p:nvPr/>
        </p:nvGrpSpPr>
        <p:grpSpPr>
          <a:xfrm>
            <a:off x="-2290178" y="1159598"/>
            <a:ext cx="4253925" cy="4042513"/>
            <a:chOff x="1515971" y="228086"/>
            <a:chExt cx="5107251" cy="4853431"/>
          </a:xfrm>
        </p:grpSpPr>
        <p:grpSp>
          <p:nvGrpSpPr>
            <p:cNvPr id="386" name="Google Shape;386;p9"/>
            <p:cNvGrpSpPr/>
            <p:nvPr/>
          </p:nvGrpSpPr>
          <p:grpSpPr>
            <a:xfrm>
              <a:off x="1515971" y="228086"/>
              <a:ext cx="5107251" cy="4853431"/>
              <a:chOff x="789793" y="-156533"/>
              <a:chExt cx="5107251" cy="4853431"/>
            </a:xfrm>
          </p:grpSpPr>
          <p:sp>
            <p:nvSpPr>
              <p:cNvPr id="387" name="Google Shape;387;p9"/>
              <p:cNvSpPr/>
              <p:nvPr/>
            </p:nvSpPr>
            <p:spPr>
              <a:xfrm>
                <a:off x="987644" y="-156533"/>
                <a:ext cx="4853431" cy="4853431"/>
              </a:xfrm>
              <a:custGeom>
                <a:rect b="b" l="l" r="r" t="t"/>
                <a:pathLst>
                  <a:path extrusionOk="0" h="120000" w="120000">
                    <a:moveTo>
                      <a:pt x="66791" y="3992"/>
                    </a:moveTo>
                    <a:cubicBezTo>
                      <a:pt x="95391" y="7460"/>
                      <a:pt x="116783" y="31918"/>
                      <a:pt x="116413" y="60725"/>
                    </a:cubicBezTo>
                    <a:cubicBezTo>
                      <a:pt x="116043" y="89531"/>
                      <a:pt x="94029" y="113432"/>
                      <a:pt x="65350" y="116164"/>
                    </a:cubicBezTo>
                    <a:cubicBezTo>
                      <a:pt x="36671" y="118896"/>
                      <a:pt x="10540" y="99581"/>
                      <a:pt x="4738" y="71363"/>
                    </a:cubicBezTo>
                    <a:cubicBezTo>
                      <a:pt x="-1064" y="43144"/>
                      <a:pt x="15326" y="15087"/>
                      <a:pt x="42757" y="6282"/>
                    </a:cubicBezTo>
                    <a:lnTo>
                      <a:pt x="41978" y="2800"/>
                    </a:lnTo>
                    <a:lnTo>
                      <a:pt x="48409" y="8189"/>
                    </a:lnTo>
                    <a:lnTo>
                      <a:pt x="44994" y="16284"/>
                    </a:lnTo>
                    <a:lnTo>
                      <a:pt x="44216" y="12804"/>
                    </a:lnTo>
                    <a:lnTo>
                      <a:pt x="44216" y="12804"/>
                    </a:lnTo>
                    <a:cubicBezTo>
                      <a:pt x="20171" y="20846"/>
                      <a:pt x="6016" y="45679"/>
                      <a:pt x="11348" y="70466"/>
                    </a:cubicBezTo>
                    <a:cubicBezTo>
                      <a:pt x="16680" y="95253"/>
                      <a:pt x="39795" y="112069"/>
                      <a:pt x="65020" y="109511"/>
                    </a:cubicBezTo>
                    <a:cubicBezTo>
                      <a:pt x="90245" y="106954"/>
                      <a:pt x="109514" y="85841"/>
                      <a:pt x="109763" y="60488"/>
                    </a:cubicBezTo>
                    <a:cubicBezTo>
                      <a:pt x="110012" y="35135"/>
                      <a:pt x="91160" y="13648"/>
                      <a:pt x="65990" y="10597"/>
                    </a:cubicBezTo>
                    <a:close/>
                  </a:path>
                </a:pathLst>
              </a:custGeom>
              <a:solidFill>
                <a:srgbClr val="CCD3EA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88" name="Google Shape;388;p9"/>
              <p:cNvSpPr/>
              <p:nvPr/>
            </p:nvSpPr>
            <p:spPr>
              <a:xfrm>
                <a:off x="2986278" y="-53342"/>
                <a:ext cx="856162" cy="428081"/>
              </a:xfrm>
              <a:prstGeom prst="roundRect">
                <a:avLst>
                  <a:gd fmla="val 16667" name="adj"/>
                </a:avLst>
              </a:prstGeom>
              <a:solidFill>
                <a:srgbClr val="B3C6E7"/>
              </a:solidFill>
              <a:ln cap="flat" cmpd="sng" w="12700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89" name="Google Shape;389;p9"/>
              <p:cNvSpPr txBox="1"/>
              <p:nvPr/>
            </p:nvSpPr>
            <p:spPr>
              <a:xfrm>
                <a:off x="3007175" y="-32445"/>
                <a:ext cx="814368" cy="38628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3325" lIns="53325" spcFirstLastPara="1" rIns="53325" wrap="square" tIns="53325">
                <a:noAutofit/>
              </a:bodyPr>
              <a:lstStyle/>
              <a:p>
                <a:pPr indent="0" lvl="0" marL="0" marR="0" rtl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rPr b="0" i="0" lang="de-DE" sz="14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Analyse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90" name="Google Shape;390;p9"/>
              <p:cNvSpPr/>
              <p:nvPr/>
            </p:nvSpPr>
            <p:spPr>
              <a:xfrm>
                <a:off x="3948113" y="183728"/>
                <a:ext cx="856162" cy="428081"/>
              </a:xfrm>
              <a:prstGeom prst="roundRect">
                <a:avLst>
                  <a:gd fmla="val 16667" name="adj"/>
                </a:avLst>
              </a:prstGeom>
              <a:solidFill>
                <a:srgbClr val="B3C6E7"/>
              </a:solidFill>
              <a:ln cap="flat" cmpd="sng" w="12700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91" name="Google Shape;391;p9"/>
              <p:cNvSpPr txBox="1"/>
              <p:nvPr/>
            </p:nvSpPr>
            <p:spPr>
              <a:xfrm>
                <a:off x="3969010" y="204625"/>
                <a:ext cx="814368" cy="38628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3325" lIns="53325" spcFirstLastPara="1" rIns="53325" wrap="square" tIns="53325">
                <a:noAutofit/>
              </a:bodyPr>
              <a:lstStyle/>
              <a:p>
                <a:pPr indent="0" lvl="0" marL="0" marR="0" rtl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rPr b="0" i="0" lang="de-DE" sz="14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Select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92" name="Google Shape;392;p9"/>
              <p:cNvSpPr/>
              <p:nvPr/>
            </p:nvSpPr>
            <p:spPr>
              <a:xfrm>
                <a:off x="4689603" y="659480"/>
                <a:ext cx="856162" cy="790383"/>
              </a:xfrm>
              <a:prstGeom prst="roundRect">
                <a:avLst>
                  <a:gd fmla="val 16667" name="adj"/>
                </a:avLst>
              </a:prstGeom>
              <a:solidFill>
                <a:srgbClr val="B3C6E7"/>
              </a:solidFill>
              <a:ln cap="flat" cmpd="sng" w="12700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93" name="Google Shape;393;p9"/>
              <p:cNvSpPr txBox="1"/>
              <p:nvPr/>
            </p:nvSpPr>
            <p:spPr>
              <a:xfrm>
                <a:off x="4728186" y="698063"/>
                <a:ext cx="778996" cy="71321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3325" lIns="53325" spcFirstLastPara="1" rIns="53325" wrap="square" tIns="53325">
                <a:noAutofit/>
              </a:bodyPr>
              <a:lstStyle/>
              <a:p>
                <a:pPr indent="0" lvl="0" marL="0" marR="0" rtl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rPr b="0" i="0" lang="de-DE" sz="14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Describe Learning Outcome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94" name="Google Shape;394;p9"/>
              <p:cNvSpPr/>
              <p:nvPr/>
            </p:nvSpPr>
            <p:spPr>
              <a:xfrm>
                <a:off x="5040882" y="1766877"/>
                <a:ext cx="856162" cy="428081"/>
              </a:xfrm>
              <a:prstGeom prst="roundRect">
                <a:avLst>
                  <a:gd fmla="val 16667" name="adj"/>
                </a:avLst>
              </a:prstGeom>
              <a:solidFill>
                <a:srgbClr val="B3C6E7"/>
              </a:solidFill>
              <a:ln cap="flat" cmpd="sng" w="12700">
                <a:solidFill>
                  <a:srgbClr val="2F5597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95" name="Google Shape;395;p9"/>
              <p:cNvSpPr txBox="1"/>
              <p:nvPr/>
            </p:nvSpPr>
            <p:spPr>
              <a:xfrm>
                <a:off x="5061779" y="1787774"/>
                <a:ext cx="814368" cy="38628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3325" lIns="53325" spcFirstLastPara="1" rIns="53325" wrap="square" tIns="53325">
                <a:noAutofit/>
              </a:bodyPr>
              <a:lstStyle/>
              <a:p>
                <a:pPr indent="0" lvl="0" marL="0" marR="0" rtl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rPr b="0" i="0" lang="de-DE" sz="14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[Re-] Design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96" name="Google Shape;396;p9"/>
              <p:cNvSpPr/>
              <p:nvPr/>
            </p:nvSpPr>
            <p:spPr>
              <a:xfrm>
                <a:off x="4921476" y="2750274"/>
                <a:ext cx="856162" cy="428081"/>
              </a:xfrm>
              <a:prstGeom prst="roundRect">
                <a:avLst>
                  <a:gd fmla="val 16667" name="adj"/>
                </a:avLst>
              </a:prstGeom>
              <a:solidFill>
                <a:srgbClr val="B3C6E7"/>
              </a:solidFill>
              <a:ln cap="flat" cmpd="sng" w="12700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97" name="Google Shape;397;p9"/>
              <p:cNvSpPr txBox="1"/>
              <p:nvPr/>
            </p:nvSpPr>
            <p:spPr>
              <a:xfrm>
                <a:off x="4942373" y="2771171"/>
                <a:ext cx="814368" cy="38628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3325" lIns="53325" spcFirstLastPara="1" rIns="53325" wrap="square" tIns="53325">
                <a:noAutofit/>
              </a:bodyPr>
              <a:lstStyle/>
              <a:p>
                <a:pPr indent="0" lvl="0" marL="0" marR="0" rtl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rPr b="0" i="0" lang="de-DE" sz="14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Arrange</a:t>
                </a:r>
                <a:endParaRPr b="0" i="0" sz="14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98" name="Google Shape;398;p9"/>
              <p:cNvSpPr/>
              <p:nvPr/>
            </p:nvSpPr>
            <p:spPr>
              <a:xfrm>
                <a:off x="4358739" y="3565539"/>
                <a:ext cx="856162" cy="428081"/>
              </a:xfrm>
              <a:prstGeom prst="roundRect">
                <a:avLst>
                  <a:gd fmla="val 16667" name="adj"/>
                </a:avLst>
              </a:prstGeom>
              <a:solidFill>
                <a:srgbClr val="2F5597"/>
              </a:solidFill>
              <a:ln cap="flat" cmpd="sng" w="12700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99" name="Google Shape;399;p9"/>
              <p:cNvSpPr txBox="1"/>
              <p:nvPr/>
            </p:nvSpPr>
            <p:spPr>
              <a:xfrm>
                <a:off x="4379636" y="3586436"/>
                <a:ext cx="814368" cy="38628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3325" lIns="53325" spcFirstLastPara="1" rIns="53325" wrap="square" tIns="53325">
                <a:noAutofit/>
              </a:bodyPr>
              <a:lstStyle/>
              <a:p>
                <a:pPr indent="0" lvl="0" marL="0" marR="0" rtl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rPr b="0" i="0" lang="de-DE" sz="14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Create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00" name="Google Shape;400;p9"/>
              <p:cNvSpPr/>
              <p:nvPr/>
            </p:nvSpPr>
            <p:spPr>
              <a:xfrm>
                <a:off x="3481588" y="4025903"/>
                <a:ext cx="856162" cy="428081"/>
              </a:xfrm>
              <a:prstGeom prst="roundRect">
                <a:avLst>
                  <a:gd fmla="val 16667" name="adj"/>
                </a:avLst>
              </a:prstGeom>
              <a:noFill/>
              <a:ln cap="flat" cmpd="sng" w="12700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01" name="Google Shape;401;p9"/>
              <p:cNvSpPr txBox="1"/>
              <p:nvPr/>
            </p:nvSpPr>
            <p:spPr>
              <a:xfrm>
                <a:off x="3502485" y="4046800"/>
                <a:ext cx="814368" cy="38628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3325" lIns="53325" spcFirstLastPara="1" rIns="53325" wrap="square" tIns="53325">
                <a:noAutofit/>
              </a:bodyPr>
              <a:lstStyle/>
              <a:p>
                <a:pPr indent="0" lvl="0" marL="0" marR="0" rtl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rPr b="0" i="0" lang="de-DE" sz="1400" u="none" cap="none" strike="noStrike">
                    <a:solidFill>
                      <a:srgbClr val="2F5597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Combine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02" name="Google Shape;402;p9"/>
              <p:cNvSpPr/>
              <p:nvPr/>
            </p:nvSpPr>
            <p:spPr>
              <a:xfrm>
                <a:off x="2070475" y="3859887"/>
                <a:ext cx="1165605" cy="653414"/>
              </a:xfrm>
              <a:prstGeom prst="roundRect">
                <a:avLst>
                  <a:gd fmla="val 16667" name="adj"/>
                </a:avLst>
              </a:prstGeom>
              <a:noFill/>
              <a:ln cap="flat" cmpd="sng" w="12700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03" name="Google Shape;403;p9"/>
              <p:cNvSpPr txBox="1"/>
              <p:nvPr/>
            </p:nvSpPr>
            <p:spPr>
              <a:xfrm>
                <a:off x="2102372" y="3891784"/>
                <a:ext cx="1101811" cy="5896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3325" lIns="53325" spcFirstLastPara="1" rIns="53325" wrap="square" tIns="53325">
                <a:noAutofit/>
              </a:bodyPr>
              <a:lstStyle/>
              <a:p>
                <a:pPr indent="0" lvl="0" marL="0" marR="0" rtl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rPr b="0" i="0" lang="de-DE" sz="1400" u="none" cap="none" strike="noStrike">
                    <a:solidFill>
                      <a:srgbClr val="2F5597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Describe Assessment</a:t>
                </a:r>
                <a:endParaRPr b="0" i="0" sz="1400" u="none" cap="none" strike="noStrike">
                  <a:solidFill>
                    <a:srgbClr val="2F5597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04" name="Google Shape;404;p9"/>
              <p:cNvSpPr/>
              <p:nvPr/>
            </p:nvSpPr>
            <p:spPr>
              <a:xfrm>
                <a:off x="1293191" y="3339524"/>
                <a:ext cx="856162" cy="428081"/>
              </a:xfrm>
              <a:prstGeom prst="roundRect">
                <a:avLst>
                  <a:gd fmla="val 16667" name="adj"/>
                </a:avLst>
              </a:prstGeom>
              <a:noFill/>
              <a:ln cap="flat" cmpd="sng" w="12700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05" name="Google Shape;405;p9"/>
              <p:cNvSpPr txBox="1"/>
              <p:nvPr/>
            </p:nvSpPr>
            <p:spPr>
              <a:xfrm>
                <a:off x="1314088" y="3360421"/>
                <a:ext cx="814368" cy="38628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3325" lIns="53325" spcFirstLastPara="1" rIns="53325" wrap="square" tIns="53325">
                <a:noAutofit/>
              </a:bodyPr>
              <a:lstStyle/>
              <a:p>
                <a:pPr indent="0" lvl="0" marL="0" marR="0" rtl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rPr b="0" i="0" lang="de-DE" sz="1400" u="none" cap="none" strike="noStrike">
                    <a:solidFill>
                      <a:srgbClr val="2F5597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Pilot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06" name="Google Shape;406;p9"/>
              <p:cNvSpPr/>
              <p:nvPr/>
            </p:nvSpPr>
            <p:spPr>
              <a:xfrm>
                <a:off x="789793" y="2448995"/>
                <a:ext cx="1212488" cy="693898"/>
              </a:xfrm>
              <a:prstGeom prst="roundRect">
                <a:avLst>
                  <a:gd fmla="val 16667" name="adj"/>
                </a:avLst>
              </a:prstGeom>
              <a:noFill/>
              <a:ln cap="flat" cmpd="sng" w="12700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07" name="Google Shape;407;p9"/>
              <p:cNvSpPr txBox="1"/>
              <p:nvPr/>
            </p:nvSpPr>
            <p:spPr>
              <a:xfrm>
                <a:off x="823666" y="2482868"/>
                <a:ext cx="1144742" cy="62615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3325" lIns="53325" spcFirstLastPara="1" rIns="53325" wrap="square" tIns="53325">
                <a:noAutofit/>
              </a:bodyPr>
              <a:lstStyle/>
              <a:p>
                <a:pPr indent="0" lvl="0" marL="0" marR="0" rtl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rPr b="0" i="0" lang="de-DE" sz="1400" u="none" cap="none" strike="noStrike">
                    <a:solidFill>
                      <a:srgbClr val="2F5597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Collect Feedback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08" name="Google Shape;408;p9"/>
              <p:cNvSpPr/>
              <p:nvPr/>
            </p:nvSpPr>
            <p:spPr>
              <a:xfrm>
                <a:off x="896048" y="1650203"/>
                <a:ext cx="856162" cy="428081"/>
              </a:xfrm>
              <a:prstGeom prst="roundRect">
                <a:avLst>
                  <a:gd fmla="val 16667" name="adj"/>
                </a:avLst>
              </a:prstGeom>
              <a:noFill/>
              <a:ln cap="flat" cmpd="sng" w="12700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09" name="Google Shape;409;p9"/>
              <p:cNvSpPr txBox="1"/>
              <p:nvPr/>
            </p:nvSpPr>
            <p:spPr>
              <a:xfrm>
                <a:off x="916945" y="1671100"/>
                <a:ext cx="814368" cy="38628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3325" lIns="53325" spcFirstLastPara="1" rIns="53325" wrap="square" tIns="53325">
                <a:noAutofit/>
              </a:bodyPr>
              <a:lstStyle/>
              <a:p>
                <a:pPr indent="0" lvl="0" marL="0" marR="0" rtl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rPr b="0" i="0" lang="de-DE" sz="1400" u="none" cap="none" strike="noStrike">
                    <a:solidFill>
                      <a:srgbClr val="2F5597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[Iterate]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10" name="Google Shape;410;p9"/>
              <p:cNvSpPr/>
              <p:nvPr/>
            </p:nvSpPr>
            <p:spPr>
              <a:xfrm>
                <a:off x="1282954" y="840631"/>
                <a:ext cx="856162" cy="428081"/>
              </a:xfrm>
              <a:prstGeom prst="roundRect">
                <a:avLst>
                  <a:gd fmla="val 16667" name="adj"/>
                </a:avLst>
              </a:prstGeom>
              <a:noFill/>
              <a:ln cap="flat" cmpd="sng" w="12700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11" name="Google Shape;411;p9"/>
              <p:cNvSpPr txBox="1"/>
              <p:nvPr/>
            </p:nvSpPr>
            <p:spPr>
              <a:xfrm>
                <a:off x="1303851" y="861528"/>
                <a:ext cx="814368" cy="38628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3325" lIns="53325" spcFirstLastPara="1" rIns="53325" wrap="square" tIns="53325">
                <a:noAutofit/>
              </a:bodyPr>
              <a:lstStyle/>
              <a:p>
                <a:pPr indent="0" lvl="0" marL="0" marR="0" rtl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rPr b="0" i="0" lang="de-DE" sz="1400" u="none" cap="none" strike="noStrike">
                    <a:solidFill>
                      <a:srgbClr val="2F5597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Celebrate</a:t>
                </a:r>
                <a:endParaRPr b="0" i="0" sz="1400" u="none" cap="none" strike="noStrike">
                  <a:solidFill>
                    <a:srgbClr val="2F5597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12" name="Google Shape;412;p9"/>
              <p:cNvSpPr/>
              <p:nvPr/>
            </p:nvSpPr>
            <p:spPr>
              <a:xfrm>
                <a:off x="2024444" y="183728"/>
                <a:ext cx="856162" cy="428081"/>
              </a:xfrm>
              <a:prstGeom prst="roundRect">
                <a:avLst>
                  <a:gd fmla="val 16667" name="adj"/>
                </a:avLst>
              </a:prstGeom>
              <a:noFill/>
              <a:ln cap="flat" cmpd="sng" w="12700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13" name="Google Shape;413;p9"/>
              <p:cNvSpPr txBox="1"/>
              <p:nvPr/>
            </p:nvSpPr>
            <p:spPr>
              <a:xfrm>
                <a:off x="2045341" y="204625"/>
                <a:ext cx="814368" cy="38628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3325" lIns="53325" spcFirstLastPara="1" rIns="53325" wrap="square" tIns="53325">
                <a:noAutofit/>
              </a:bodyPr>
              <a:lstStyle/>
              <a:p>
                <a:pPr indent="0" lvl="0" marL="0" marR="0" rtl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rPr b="0" i="0" lang="de-DE" sz="1400" u="none" cap="none" strike="noStrike">
                    <a:solidFill>
                      <a:srgbClr val="2F5597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Complete Data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414" name="Google Shape;414;p9"/>
            <p:cNvSpPr/>
            <p:nvPr/>
          </p:nvSpPr>
          <p:spPr>
            <a:xfrm rot="867233">
              <a:off x="3088106" y="3090860"/>
              <a:ext cx="3304833" cy="365125"/>
            </a:xfrm>
            <a:prstGeom prst="rightArrow">
              <a:avLst>
                <a:gd fmla="val 50000" name="adj1"/>
                <a:gd fmla="val 50000" name="adj2"/>
              </a:avLst>
            </a:prstGeom>
            <a:solidFill>
              <a:srgbClr val="D8E2F3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pic>
        <p:nvPicPr>
          <p:cNvPr descr="Creative Commons licencija" id="415" name="Google Shape;415;p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0" y="6148588"/>
            <a:ext cx="838200" cy="295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2023-02-17T13:22:25Z</dcterms:created>
  <dc:creator>David Göz</dc:creator>
</cp:coreProperties>
</file>