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</p:sldIdLst>
  <p:sldSz cx="7556500" cy="10680700"/>
  <p:notesSz cx="7556500" cy="10680700"/>
  <p:embeddedFontLst>
    <p:embeddedFont>
      <p:font typeface="IGAPHF+Arial Bold"/>
      <p:regular r:id="rId8"/>
    </p:embeddedFont>
    <p:embeddedFont>
      <p:font typeface="RDNHRQ+Arial"/>
      <p:regular r:id="rId9"/>
    </p:embeddedFont>
    <p:embeddedFont>
      <p:font typeface="IGAPHF+Arial Bold"/>
      <p:regular r:id="rId10"/>
    </p:embeddedFont>
    <p:embeddedFont>
      <p:font typeface="RDNHRQ+Arial"/>
      <p:regular r:id="rId11"/>
    </p:embeddedFont>
    <p:embeddedFont>
      <p:font typeface="IGAPHF+Arial Bold"/>
      <p:regular r:id="rId12"/>
    </p:embeddedFont>
    <p:embeddedFont>
      <p:font typeface="RDNHRQ+Arial"/>
      <p:regular r:id="rId13"/>
    </p:embeddedFont>
    <p:embeddedFont>
      <p:font typeface="RDNHRQ+Arial"/>
      <p:regular r:id="rId14"/>
    </p:embeddedFont>
    <p:embeddedFont>
      <p:font typeface="RDNHRQ+Arial"/>
      <p:regular r:id="rId15"/>
    </p:embeddedFont>
    <p:embeddedFont>
      <p:font typeface="IGAPHF+Arial Bold"/>
      <p:regular r:id="rId16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font" Target="fonts/font3.fntdata" /><Relationship Id="rId11" Type="http://schemas.openxmlformats.org/officeDocument/2006/relationships/font" Target="fonts/font4.fntdata" /><Relationship Id="rId12" Type="http://schemas.openxmlformats.org/officeDocument/2006/relationships/font" Target="fonts/font5.fntdata" /><Relationship Id="rId13" Type="http://schemas.openxmlformats.org/officeDocument/2006/relationships/font" Target="fonts/font6.fntdata" /><Relationship Id="rId14" Type="http://schemas.openxmlformats.org/officeDocument/2006/relationships/font" Target="fonts/font7.fntdata" /><Relationship Id="rId15" Type="http://schemas.openxmlformats.org/officeDocument/2006/relationships/font" Target="fonts/font8.fntdata" /><Relationship Id="rId16" Type="http://schemas.openxmlformats.org/officeDocument/2006/relationships/font" Target="fonts/font9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font" Target="fonts/font1.fntdata" /><Relationship Id="rId9" Type="http://schemas.openxmlformats.org/officeDocument/2006/relationships/font" Target="fonts/font2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hyperlink" Target="https://op.europa.eu/en/web/eu-vocabularies/concept-scheme/-/resource?uri=http://data.europa.eu/snb/learning-opportunity/25831c2" TargetMode="External" /><Relationship Id="rId5" Type="http://schemas.openxmlformats.org/officeDocument/2006/relationships/hyperlink" Target="https://hub.openvirtualmobility.eu/course/index.php?categoryid=12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://uis.unesco.org/sites/default/files/documents/international-standard-classification-of-education-fields-of-education-and-training-2013-detailed-field-descriptions-2015-en.pdf" TargetMode="External" /><Relationship Id="rId11" Type="http://schemas.openxmlformats.org/officeDocument/2006/relationships/hyperlink" Target="https://op.europa.eu/en/web/eu-vocabularies/concept-scheme/-/resource?uri=http://data.europa.eu/snb/learning-setting/25831c2" TargetMode="External" /><Relationship Id="rId12" Type="http://schemas.openxmlformats.org/officeDocument/2006/relationships/hyperlink" Target="https://op.europa.eu/en/web/eu-vocabularies/concept-scheme/-/resource?uri=http://data.europa.eu/snb/target-group/25831c2" TargetMode="External" /><Relationship Id="rId13" Type="http://schemas.openxmlformats.org/officeDocument/2006/relationships/hyperlink" Target="https://esco.ec.europa.eu/en/classification/skill_main" TargetMode="External" /><Relationship Id="rId14" Type="http://schemas.openxmlformats.org/officeDocument/2006/relationships/hyperlink" Target="http://data.europa.eu/esco/skill/c10d5d87-36cf-42f5-8a12-e560fb5f4af8" TargetMode="External" /><Relationship Id="rId15" Type="http://schemas.openxmlformats.org/officeDocument/2006/relationships/hyperlink" Target="https://www.openvirtualmobility.eu/" TargetMode="External" /><Relationship Id="rId16" Type="http://schemas.openxmlformats.org/officeDocument/2006/relationships/hyperlink" Target="mailto:name@institution.eu" TargetMode="External" /><Relationship Id="rId2" Type="http://schemas.openxmlformats.org/officeDocument/2006/relationships/image" Target="../media/image3.png" /><Relationship Id="rId3" Type="http://schemas.openxmlformats.org/officeDocument/2006/relationships/image" Target="../media/image4.png" /><Relationship Id="rId4" Type="http://schemas.openxmlformats.org/officeDocument/2006/relationships/image" Target="../media/image5.png" /><Relationship Id="rId5" Type="http://schemas.openxmlformats.org/officeDocument/2006/relationships/image" Target="../media/image6.png" /><Relationship Id="rId6" Type="http://schemas.openxmlformats.org/officeDocument/2006/relationships/image" Target="../media/image7.png" /><Relationship Id="rId7" Type="http://schemas.openxmlformats.org/officeDocument/2006/relationships/hyperlink" Target="https://op.europa.eu/en/web/eu-vocabularies/concept-scheme/-/resource?uri=http://data.europa.eu/snb/learning-schedule/25831c2" TargetMode="External" /><Relationship Id="rId8" Type="http://schemas.openxmlformats.org/officeDocument/2006/relationships/hyperlink" Target="https://op.europa.eu/en/web/eu-vocabularies/concept-scheme/-/resource?uri=http://data.europa.eu/snb/learning-activity/25831c2" TargetMode="External" /><Relationship Id="rId9" Type="http://schemas.openxmlformats.org/officeDocument/2006/relationships/hyperlink" Target="https://op.europa.eu/en/web/eu-vocabularies/concept-scheme/-/resource?uri=http://data.europa.eu/snb/assessment/25831c2" TargetMode="External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721042" y="2131059"/>
            <a:ext cx="6038278" cy="7565072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0"/>
            <a:ext cx="7556500" cy="1108075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363216" y="331334"/>
            <a:ext cx="5002415" cy="3255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4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 b="1">
                <a:solidFill>
                  <a:srgbClr val="1e016f"/>
                </a:solidFill>
                <a:latin typeface="IGAPHF+Arial Bold"/>
                <a:cs typeface="IGAPHF+Arial Bold"/>
              </a:rPr>
              <a:t>Micro-Credential</a:t>
            </a:r>
            <a:r>
              <a:rPr dirty="0" sz="1150" b="1">
                <a:solidFill>
                  <a:srgbClr val="1e016f"/>
                </a:solidFill>
                <a:latin typeface="IGAPHF+Arial Bold"/>
                <a:cs typeface="IGAPHF+Arial Bold"/>
              </a:rPr>
              <a:t> </a:t>
            </a:r>
            <a:r>
              <a:rPr dirty="0" sz="1150" b="1">
                <a:solidFill>
                  <a:srgbClr val="1e016f"/>
                </a:solidFill>
                <a:latin typeface="IGAPHF+Arial Bold"/>
                <a:cs typeface="IGAPHF+Arial Bold"/>
              </a:rPr>
              <a:t>module</a:t>
            </a:r>
            <a:r>
              <a:rPr dirty="0" sz="1150" spc="19" b="1">
                <a:solidFill>
                  <a:srgbClr val="1e016f"/>
                </a:solidFill>
                <a:latin typeface="IGAPHF+Arial Bold"/>
                <a:cs typeface="IGAPHF+Arial Bold"/>
              </a:rPr>
              <a:t> </a:t>
            </a:r>
            <a:r>
              <a:rPr dirty="0" sz="1150" b="1">
                <a:solidFill>
                  <a:srgbClr val="1e016f"/>
                </a:solidFill>
                <a:latin typeface="IGAPHF+Arial Bold"/>
                <a:cs typeface="IGAPHF+Arial Bold"/>
              </a:rPr>
              <a:t>/</a:t>
            </a:r>
            <a:r>
              <a:rPr dirty="0" sz="1150" spc="10" b="1">
                <a:solidFill>
                  <a:srgbClr val="1e016f"/>
                </a:solidFill>
                <a:latin typeface="IGAPHF+Arial Bold"/>
                <a:cs typeface="IGAPHF+Arial Bold"/>
              </a:rPr>
              <a:t> </a:t>
            </a:r>
            <a:r>
              <a:rPr dirty="0" sz="1150" b="1">
                <a:solidFill>
                  <a:srgbClr val="1e016f"/>
                </a:solidFill>
                <a:latin typeface="IGAPHF+Arial Bold"/>
                <a:cs typeface="IGAPHF+Arial Bold"/>
              </a:rPr>
              <a:t>Learning</a:t>
            </a:r>
            <a:r>
              <a:rPr dirty="0" sz="1150" spc="-24" b="1">
                <a:solidFill>
                  <a:srgbClr val="1e016f"/>
                </a:solidFill>
                <a:latin typeface="IGAPHF+Arial Bold"/>
                <a:cs typeface="IGAPHF+Arial Bold"/>
              </a:rPr>
              <a:t> </a:t>
            </a:r>
            <a:r>
              <a:rPr dirty="0" sz="1150" b="1">
                <a:solidFill>
                  <a:srgbClr val="1e016f"/>
                </a:solidFill>
                <a:latin typeface="IGAPHF+Arial Bold"/>
                <a:cs typeface="IGAPHF+Arial Bold"/>
              </a:rPr>
              <a:t>Opportunity</a:t>
            </a:r>
            <a:r>
              <a:rPr dirty="0" sz="1150" b="1">
                <a:solidFill>
                  <a:srgbClr val="1e016f"/>
                </a:solidFill>
                <a:latin typeface="IGAPHF+Arial Bold"/>
                <a:cs typeface="IGAPHF+Arial Bold"/>
              </a:rPr>
              <a:t> </a:t>
            </a:r>
            <a:r>
              <a:rPr dirty="0" sz="1150" b="1">
                <a:solidFill>
                  <a:srgbClr val="1e016f"/>
                </a:solidFill>
                <a:latin typeface="IGAPHF+Arial Bold"/>
                <a:cs typeface="IGAPHF+Arial Bold"/>
              </a:rPr>
              <a:t>Description</a:t>
            </a:r>
            <a:r>
              <a:rPr dirty="0" sz="1150" spc="-27" b="1">
                <a:solidFill>
                  <a:srgbClr val="1e016f"/>
                </a:solidFill>
                <a:latin typeface="IGAPHF+Arial Bold"/>
                <a:cs typeface="IGAPHF+Arial Bold"/>
              </a:rPr>
              <a:t> </a:t>
            </a:r>
            <a:r>
              <a:rPr dirty="0" sz="1150" b="1">
                <a:solidFill>
                  <a:srgbClr val="1e016f"/>
                </a:solidFill>
                <a:latin typeface="IGAPHF+Arial Bold"/>
                <a:cs typeface="IGAPHF+Arial Bold"/>
              </a:rPr>
              <a:t>Template</a:t>
            </a:r>
          </a:p>
          <a:p>
            <a:pPr marL="0" marR="0">
              <a:lnSpc>
                <a:spcPts val="893"/>
              </a:lnSpc>
              <a:spcBef>
                <a:spcPts val="85"/>
              </a:spcBef>
              <a:spcAft>
                <a:spcPts val="0"/>
              </a:spcAft>
            </a:pPr>
            <a:r>
              <a:rPr dirty="0" sz="800">
                <a:solidFill>
                  <a:srgbClr val="1e016f"/>
                </a:solidFill>
                <a:latin typeface="RDNHRQ+Arial"/>
                <a:cs typeface="RDNHRQ+Arial"/>
              </a:rPr>
              <a:t>May</a:t>
            </a:r>
            <a:r>
              <a:rPr dirty="0" sz="800">
                <a:solidFill>
                  <a:srgbClr val="1e016f"/>
                </a:solidFill>
                <a:latin typeface="RDNHRQ+Arial"/>
                <a:cs typeface="RDNHRQ+Arial"/>
              </a:rPr>
              <a:t> </a:t>
            </a:r>
            <a:r>
              <a:rPr dirty="0" sz="800">
                <a:solidFill>
                  <a:srgbClr val="1e016f"/>
                </a:solidFill>
                <a:latin typeface="RDNHRQ+Arial"/>
                <a:cs typeface="RDNHRQ+Arial"/>
              </a:rPr>
              <a:t>2022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63216" y="629130"/>
            <a:ext cx="2048358" cy="15160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93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1e016f"/>
                </a:solidFill>
                <a:latin typeface="RDNHRQ+Arial"/>
                <a:cs typeface="RDNHRQ+Arial"/>
              </a:rPr>
              <a:t>Deborah</a:t>
            </a:r>
            <a:r>
              <a:rPr dirty="0" sz="800">
                <a:solidFill>
                  <a:srgbClr val="1e016f"/>
                </a:solidFill>
                <a:latin typeface="RDNHRQ+Arial"/>
                <a:cs typeface="RDNHRQ+Arial"/>
              </a:rPr>
              <a:t> </a:t>
            </a:r>
            <a:r>
              <a:rPr dirty="0" sz="800">
                <a:solidFill>
                  <a:srgbClr val="1e016f"/>
                </a:solidFill>
                <a:latin typeface="RDNHRQ+Arial"/>
                <a:cs typeface="RDNHRQ+Arial"/>
              </a:rPr>
              <a:t>Arnold,</a:t>
            </a:r>
            <a:r>
              <a:rPr dirty="0" sz="800">
                <a:solidFill>
                  <a:srgbClr val="1e016f"/>
                </a:solidFill>
                <a:latin typeface="RDNHRQ+Arial"/>
                <a:cs typeface="RDNHRQ+Arial"/>
              </a:rPr>
              <a:t> </a:t>
            </a:r>
            <a:r>
              <a:rPr dirty="0" sz="800">
                <a:solidFill>
                  <a:srgbClr val="1e016f"/>
                </a:solidFill>
                <a:latin typeface="RDNHRQ+Arial"/>
                <a:cs typeface="RDNHRQ+Arial"/>
              </a:rPr>
              <a:t>Carmen</a:t>
            </a:r>
            <a:r>
              <a:rPr dirty="0" sz="800">
                <a:solidFill>
                  <a:srgbClr val="1e016f"/>
                </a:solidFill>
                <a:latin typeface="RDNHRQ+Arial"/>
                <a:cs typeface="RDNHRQ+Arial"/>
              </a:rPr>
              <a:t> </a:t>
            </a:r>
            <a:r>
              <a:rPr dirty="0" sz="800">
                <a:solidFill>
                  <a:srgbClr val="1e016f"/>
                </a:solidFill>
                <a:latin typeface="RDNHRQ+Arial"/>
                <a:cs typeface="RDNHRQ+Arial"/>
              </a:rPr>
              <a:t>Padrón-Nápoles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21042" y="1279236"/>
            <a:ext cx="6206952" cy="3485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This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template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provides</a:t>
            </a:r>
            <a:r>
              <a:rPr dirty="0" sz="1000" spc="26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with</a:t>
            </a:r>
            <a:r>
              <a:rPr dirty="0" sz="1000" spc="24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a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sample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description</a:t>
            </a:r>
            <a:r>
              <a:rPr dirty="0" sz="1000" spc="16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a</a:t>
            </a:r>
            <a:r>
              <a:rPr dirty="0" sz="1000" spc="18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Learning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Opportunity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which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is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compatible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with</a:t>
            </a:r>
            <a:r>
              <a:rPr dirty="0" sz="1000" spc="-1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</a:p>
          <a:p>
            <a:pPr marL="0" marR="0">
              <a:lnSpc>
                <a:spcPts val="1117"/>
              </a:lnSpc>
              <a:spcBef>
                <a:spcPts val="209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issuing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a</a:t>
            </a:r>
            <a:r>
              <a:rPr dirty="0" sz="1000" spc="15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related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Digital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Micro-Credential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using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European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Digital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Credentials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for</a:t>
            </a:r>
            <a:r>
              <a:rPr dirty="0" sz="1000" spc="-14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Learning.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21042" y="1784315"/>
            <a:ext cx="3846809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will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also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find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links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 spc="21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1000" spc="-27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1000" spc="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proposed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standardised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1000">
                <a:solidFill>
                  <a:srgbClr val="000000"/>
                </a:solidFill>
                <a:latin typeface="RDNHRQ+Arial"/>
                <a:cs typeface="RDNHRQ+Arial"/>
              </a:rPr>
              <a:t>vocabularies.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88230" y="2146265"/>
            <a:ext cx="1286616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ffffff"/>
                </a:solidFill>
                <a:latin typeface="IGAPHF+Arial Bold"/>
                <a:cs typeface="IGAPHF+Arial Bold"/>
              </a:rPr>
              <a:t>Links</a:t>
            </a:r>
            <a:r>
              <a:rPr dirty="0" sz="1000" spc="26" b="1">
                <a:solidFill>
                  <a:srgbClr val="ffffff"/>
                </a:solidFill>
                <a:latin typeface="IGAPHF+Arial Bold"/>
                <a:cs typeface="IGAPHF+Arial Bold"/>
              </a:rPr>
              <a:t> </a:t>
            </a:r>
            <a:r>
              <a:rPr dirty="0" sz="1000" spc="-11" b="1">
                <a:solidFill>
                  <a:srgbClr val="ffffff"/>
                </a:solidFill>
                <a:latin typeface="IGAPHF+Arial Bold"/>
                <a:cs typeface="IGAPHF+Arial Bold"/>
              </a:rPr>
              <a:t>to</a:t>
            </a:r>
            <a:r>
              <a:rPr dirty="0" sz="1000" spc="21" b="1">
                <a:solidFill>
                  <a:srgbClr val="ffffff"/>
                </a:solidFill>
                <a:latin typeface="IGAPHF+Arial Bold"/>
                <a:cs typeface="IGAPHF+Arial Bold"/>
              </a:rPr>
              <a:t> </a:t>
            </a:r>
            <a:r>
              <a:rPr dirty="0" sz="1000" b="1">
                <a:solidFill>
                  <a:srgbClr val="ffffff"/>
                </a:solidFill>
                <a:latin typeface="IGAPHF+Arial Bold"/>
                <a:cs typeface="IGAPHF+Arial Bold"/>
              </a:rPr>
              <a:t>controlled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49617" y="2292315"/>
            <a:ext cx="448754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ffffff"/>
                </a:solidFill>
                <a:latin typeface="IGAPHF+Arial Bold"/>
                <a:cs typeface="IGAPHF+Arial Bold"/>
              </a:rPr>
              <a:t>Field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826260" y="2292315"/>
            <a:ext cx="132181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ffffff"/>
                </a:solidFill>
                <a:latin typeface="IGAPHF+Arial Bold"/>
                <a:cs typeface="IGAPHF+Arial Bold"/>
              </a:rPr>
              <a:t>Example</a:t>
            </a:r>
            <a:r>
              <a:rPr dirty="0" sz="1000" b="1">
                <a:solidFill>
                  <a:srgbClr val="ffffff"/>
                </a:solidFill>
                <a:latin typeface="IGAPHF+Arial Bold"/>
                <a:cs typeface="IGAPHF+Arial Bold"/>
              </a:rPr>
              <a:t> </a:t>
            </a:r>
            <a:r>
              <a:rPr dirty="0" sz="1000" spc="-11" b="1">
                <a:solidFill>
                  <a:srgbClr val="ffffff"/>
                </a:solidFill>
                <a:latin typeface="IGAPHF+Arial Bold"/>
                <a:cs typeface="IGAPHF+Arial Bold"/>
              </a:rPr>
              <a:t>of</a:t>
            </a:r>
            <a:r>
              <a:rPr dirty="0" sz="1000" spc="27" b="1">
                <a:solidFill>
                  <a:srgbClr val="ffffff"/>
                </a:solidFill>
                <a:latin typeface="IGAPHF+Arial Bold"/>
                <a:cs typeface="IGAPHF+Arial Bold"/>
              </a:rPr>
              <a:t> </a:t>
            </a:r>
            <a:r>
              <a:rPr dirty="0" sz="1000" b="1">
                <a:solidFill>
                  <a:srgbClr val="ffffff"/>
                </a:solidFill>
                <a:latin typeface="IGAPHF+Arial Bold"/>
                <a:cs typeface="IGAPHF+Arial Bold"/>
              </a:rPr>
              <a:t>content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888230" y="2292315"/>
            <a:ext cx="1956160" cy="3260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ffffff"/>
                </a:solidFill>
                <a:latin typeface="IGAPHF+Arial Bold"/>
                <a:cs typeface="IGAPHF+Arial Bold"/>
              </a:rPr>
              <a:t>vocabularies</a:t>
            </a:r>
            <a:r>
              <a:rPr dirty="0" sz="1000" b="1">
                <a:solidFill>
                  <a:srgbClr val="ffffff"/>
                </a:solidFill>
                <a:latin typeface="IGAPHF+Arial Bold"/>
                <a:cs typeface="IGAPHF+Arial Bold"/>
              </a:rPr>
              <a:t> </a:t>
            </a:r>
            <a:r>
              <a:rPr dirty="0" sz="1000" spc="-11" b="1">
                <a:solidFill>
                  <a:srgbClr val="ffffff"/>
                </a:solidFill>
                <a:latin typeface="IGAPHF+Arial Bold"/>
                <a:cs typeface="IGAPHF+Arial Bold"/>
              </a:rPr>
              <a:t>for</a:t>
            </a:r>
            <a:r>
              <a:rPr dirty="0" sz="1000" spc="21" b="1">
                <a:solidFill>
                  <a:srgbClr val="ffffff"/>
                </a:solidFill>
                <a:latin typeface="IGAPHF+Arial Bold"/>
                <a:cs typeface="IGAPHF+Arial Bold"/>
              </a:rPr>
              <a:t> </a:t>
            </a:r>
            <a:r>
              <a:rPr dirty="0" sz="1000" b="1">
                <a:solidFill>
                  <a:srgbClr val="ffffff"/>
                </a:solidFill>
                <a:latin typeface="IGAPHF+Arial Bold"/>
                <a:cs typeface="IGAPHF+Arial Bold"/>
              </a:rPr>
              <a:t>standardised</a:t>
            </a:r>
          </a:p>
          <a:p>
            <a:pPr marL="0" marR="0">
              <a:lnSpc>
                <a:spcPts val="1117"/>
              </a:lnSpc>
              <a:spcBef>
                <a:spcPts val="82"/>
              </a:spcBef>
              <a:spcAft>
                <a:spcPts val="0"/>
              </a:spcAft>
            </a:pPr>
            <a:r>
              <a:rPr dirty="0" sz="1000" b="1">
                <a:solidFill>
                  <a:srgbClr val="ffffff"/>
                </a:solidFill>
                <a:latin typeface="IGAPHF+Arial Bold"/>
                <a:cs typeface="IGAPHF+Arial Bold"/>
              </a:rPr>
              <a:t>items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49617" y="2648296"/>
            <a:ext cx="1356466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General</a:t>
            </a: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information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826260" y="2869343"/>
            <a:ext cx="3106382" cy="295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[provide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a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logo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or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other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image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to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illustrate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your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micro-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credential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module]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49617" y="2930270"/>
            <a:ext cx="902017" cy="42053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Banner</a:t>
            </a:r>
            <a:r>
              <a:rPr dirty="0" sz="950" spc="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image</a:t>
            </a:r>
          </a:p>
          <a:p>
            <a:pPr marL="0" marR="0">
              <a:lnSpc>
                <a:spcPts val="1061"/>
              </a:lnSpc>
              <a:spcBef>
                <a:spcPts val="838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Title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826260" y="3183668"/>
            <a:ext cx="2012867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Intercultural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skills: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advanced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900" b="1">
                <a:solidFill>
                  <a:srgbClr val="000000"/>
                </a:solidFill>
                <a:latin typeface="IGAPHF+Arial Bold"/>
                <a:cs typeface="IGAPHF+Arial Bold"/>
              </a:rPr>
              <a:t>level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826260" y="3383693"/>
            <a:ext cx="3117740" cy="6930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MOOC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-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Intercultural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skills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specifically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targeted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for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university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students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interested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improve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their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Intercultural</a:t>
            </a:r>
          </a:p>
          <a:p>
            <a:pPr marL="0" marR="0">
              <a:lnSpc>
                <a:spcPts val="1005"/>
              </a:lnSpc>
              <a:spcBef>
                <a:spcPts val="9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skills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both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learning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and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learning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contexts.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However,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teachers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could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also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find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useful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sources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for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themselves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and</a:t>
            </a:r>
          </a:p>
          <a:p>
            <a:pPr marL="0" marR="0">
              <a:lnSpc>
                <a:spcPts val="1005"/>
              </a:lnSpc>
              <a:spcBef>
                <a:spcPts val="94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for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their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educational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practices.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49617" y="3641723"/>
            <a:ext cx="755885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Description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49617" y="4105273"/>
            <a:ext cx="787381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Provided</a:t>
            </a:r>
            <a:r>
              <a:rPr dirty="0" sz="950" spc="1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by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826260" y="4111022"/>
            <a:ext cx="1365103" cy="5658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OpenVM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MOOC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project</a:t>
            </a:r>
          </a:p>
          <a:p>
            <a:pPr marL="0" marR="0">
              <a:lnSpc>
                <a:spcPts val="1005"/>
              </a:lnSpc>
              <a:spcBef>
                <a:spcPts val="56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European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project</a:t>
            </a:r>
          </a:p>
          <a:p>
            <a:pPr marL="0" marR="0">
              <a:lnSpc>
                <a:spcPts val="1005"/>
              </a:lnSpc>
              <a:spcBef>
                <a:spcPts val="56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online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49617" y="4305299"/>
            <a:ext cx="1024097" cy="3729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Type</a:t>
            </a:r>
            <a:r>
              <a:rPr dirty="0" sz="950" spc="1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950" spc="22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provider</a:t>
            </a:r>
          </a:p>
          <a:p>
            <a:pPr marL="0" marR="0">
              <a:lnSpc>
                <a:spcPts val="1061"/>
              </a:lnSpc>
              <a:spcBef>
                <a:spcPts val="463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Provided</a:t>
            </a:r>
            <a:r>
              <a:rPr dirty="0" sz="950" spc="1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at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4888230" y="4744471"/>
            <a:ext cx="1979022" cy="4715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https://op.europa.eu/en/web/eu-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vocabularies/concept-scheme/-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/resource?uri=http://data.europa.eu/snb/lea</a:t>
            </a:r>
          </a:p>
          <a:p>
            <a:pPr marL="0" marR="0">
              <a:lnSpc>
                <a:spcPts val="837"/>
              </a:lnSpc>
              <a:spcBef>
                <a:spcPts val="1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rning-opportunity/25831c2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49617" y="4826252"/>
            <a:ext cx="1079372" cy="309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Learning</a:t>
            </a:r>
          </a:p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Opportunity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Type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826260" y="4898676"/>
            <a:ext cx="508120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MOOC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49617" y="5261227"/>
            <a:ext cx="963173" cy="3125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Language(s)</a:t>
            </a:r>
            <a:r>
              <a:rPr dirty="0" sz="950" spc="2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</a:p>
          <a:p>
            <a:pPr marL="0" marR="0">
              <a:lnSpc>
                <a:spcPts val="1061"/>
              </a:lnSpc>
              <a:spcBef>
                <a:spcPts val="38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Instruction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1826260" y="5333651"/>
            <a:ext cx="311181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EN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749617" y="5578727"/>
            <a:ext cx="728282" cy="3732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EQF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Level</a:t>
            </a:r>
          </a:p>
          <a:p>
            <a:pPr marL="0" marR="0">
              <a:lnSpc>
                <a:spcPts val="1061"/>
              </a:lnSpc>
              <a:spcBef>
                <a:spcPts val="466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NQF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Level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826260" y="5584476"/>
            <a:ext cx="342987" cy="366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N/A</a:t>
            </a:r>
          </a:p>
          <a:p>
            <a:pPr marL="0" marR="0">
              <a:lnSpc>
                <a:spcPts val="1005"/>
              </a:lnSpc>
              <a:spcBef>
                <a:spcPts val="572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N/A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49617" y="6008335"/>
            <a:ext cx="3337515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Information</a:t>
            </a: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about</a:t>
            </a: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the</a:t>
            </a:r>
            <a:r>
              <a:rPr dirty="0" sz="1000" spc="14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Module</a:t>
            </a: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/</a:t>
            </a:r>
            <a:r>
              <a:rPr dirty="0" sz="1000" spc="21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Learning</a:t>
            </a:r>
            <a:r>
              <a:rPr dirty="0" sz="1000" spc="16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1000" b="1">
                <a:solidFill>
                  <a:srgbClr val="000000"/>
                </a:solidFill>
                <a:latin typeface="IGAPHF+Arial Bold"/>
                <a:cs typeface="IGAPHF+Arial Bold"/>
              </a:rPr>
              <a:t>Opportunity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826260" y="6216682"/>
            <a:ext cx="3054507" cy="429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This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course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aimed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support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development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these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intercultural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skills:</a:t>
            </a:r>
          </a:p>
          <a:p>
            <a:pPr marL="0" marR="0">
              <a:lnSpc>
                <a:spcPts val="1005"/>
              </a:lnSpc>
              <a:spcBef>
                <a:spcPts val="94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1.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Gaining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knowledge;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826260" y="6610382"/>
            <a:ext cx="3010222" cy="55974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2.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Understanding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perspectives;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3.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Being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able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deal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with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intercultural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issues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(in</a:t>
            </a:r>
          </a:p>
          <a:p>
            <a:pPr marL="0" marR="0">
              <a:lnSpc>
                <a:spcPts val="1005"/>
              </a:lnSpc>
              <a:spcBef>
                <a:spcPts val="9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workplaces,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university,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informal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contexts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and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so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on).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749617" y="6868413"/>
            <a:ext cx="755885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Description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1826260" y="7137687"/>
            <a:ext cx="3137015" cy="55949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Furthermore,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will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exchange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knowledge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with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peers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from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different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settings.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end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course,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will</a:t>
            </a:r>
          </a:p>
          <a:p>
            <a:pPr marL="0" marR="0">
              <a:lnSpc>
                <a:spcPts val="1005"/>
              </a:lnSpc>
              <a:spcBef>
                <a:spcPts val="6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acquire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ability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avoid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misunderstandings,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by</a:t>
            </a:r>
          </a:p>
          <a:p>
            <a:pPr marL="0" marR="0">
              <a:lnSpc>
                <a:spcPts val="1005"/>
              </a:lnSpc>
              <a:spcBef>
                <a:spcPts val="44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becoming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more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aware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prejudices.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826260" y="7709186"/>
            <a:ext cx="3061252" cy="426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Advanced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MOOC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"Intercultural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skills"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will: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-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deeply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understand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how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culture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drives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behaviours;</a:t>
            </a:r>
          </a:p>
          <a:p>
            <a:pPr marL="0" marR="0">
              <a:lnSpc>
                <a:spcPts val="1005"/>
              </a:lnSpc>
              <a:spcBef>
                <a:spcPts val="72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-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learn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reserve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judgement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people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work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with,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749617" y="8097519"/>
            <a:ext cx="4219516" cy="56524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More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Information</a:t>
            </a:r>
            <a:r>
              <a:rPr dirty="0" sz="950" spc="1018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avoid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misunderstandings;</a:t>
            </a:r>
          </a:p>
          <a:p>
            <a:pPr marL="1076642" marR="0">
              <a:lnSpc>
                <a:spcPts val="1005"/>
              </a:lnSpc>
              <a:spcBef>
                <a:spcPts val="8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-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become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self-aware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prejudices;</a:t>
            </a:r>
          </a:p>
          <a:p>
            <a:pPr marL="1076642" marR="0">
              <a:lnSpc>
                <a:spcPts val="1005"/>
              </a:lnSpc>
              <a:spcBef>
                <a:spcPts val="44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-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able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assess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intercultural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skills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through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evaluation</a:t>
            </a:r>
          </a:p>
          <a:p>
            <a:pPr marL="1076642" marR="0">
              <a:lnSpc>
                <a:spcPts val="1005"/>
              </a:lnSpc>
              <a:spcBef>
                <a:spcPts val="6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rubric.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826260" y="8703342"/>
            <a:ext cx="3132460" cy="295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u="sng">
                <a:solidFill>
                  <a:srgbClr val="1155cc"/>
                </a:solidFill>
                <a:latin typeface="RDNHRQ+Arial"/>
                <a:cs typeface="RDNHRQ+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https://hub.openvirtualmobility.eu/course/index.php?catego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 u="sng">
                <a:solidFill>
                  <a:srgbClr val="1155cc"/>
                </a:solidFill>
                <a:latin typeface="RDNHRQ+Arial"/>
                <a:cs typeface="RDNHRQ+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ryid=12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749617" y="8764269"/>
            <a:ext cx="742630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Homepage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49617" y="9028175"/>
            <a:ext cx="1533758" cy="3506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Mode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950" spc="22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Learning</a:t>
            </a:r>
            <a:r>
              <a:rPr dirty="0" sz="950" spc="814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online</a:t>
            </a:r>
          </a:p>
          <a:p>
            <a:pPr marL="0" marR="0">
              <a:lnSpc>
                <a:spcPts val="1061"/>
              </a:lnSpc>
              <a:spcBef>
                <a:spcPts val="338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ECTS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Credit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1826260" y="9281446"/>
            <a:ext cx="342987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N/A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749617" y="9345611"/>
            <a:ext cx="487722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Points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749617" y="9526586"/>
            <a:ext cx="698239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Start</a:t>
            </a:r>
            <a:r>
              <a:rPr dirty="0" sz="950" spc="18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Date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1826260" y="9529159"/>
            <a:ext cx="1009972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March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16th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2020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721042" y="1032256"/>
            <a:ext cx="6038278" cy="8301989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5624195" y="9919830"/>
            <a:ext cx="1140460" cy="325119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8135" y="327659"/>
            <a:ext cx="1566544" cy="594359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978402" y="10028872"/>
            <a:ext cx="420395" cy="147319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49617" y="1072260"/>
            <a:ext cx="654322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End</a:t>
            </a:r>
            <a:r>
              <a:rPr dirty="0" sz="950" spc="12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Date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826260" y="1074833"/>
            <a:ext cx="920665" cy="4166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April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25th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2020</a:t>
            </a:r>
          </a:p>
          <a:p>
            <a:pPr marL="0" marR="0">
              <a:lnSpc>
                <a:spcPts val="1005"/>
              </a:lnSpc>
              <a:spcBef>
                <a:spcPts val="96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49617" y="1250060"/>
            <a:ext cx="774852" cy="3125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Duration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(in</a:t>
            </a:r>
          </a:p>
          <a:p>
            <a:pPr marL="0" marR="0">
              <a:lnSpc>
                <a:spcPts val="1061"/>
              </a:lnSpc>
              <a:spcBef>
                <a:spcPts val="38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months)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888230" y="1593982"/>
            <a:ext cx="1979022" cy="4715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https://op.europa.eu/en/web/eu-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vocabularies/concept-scheme/-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/resource?uri=http://data.europa.eu/snb/lea</a:t>
            </a:r>
          </a:p>
          <a:p>
            <a:pPr marL="0" marR="0">
              <a:lnSpc>
                <a:spcPts val="837"/>
              </a:lnSpc>
              <a:spcBef>
                <a:spcPts val="1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rning-schedule/25831c2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826260" y="1681512"/>
            <a:ext cx="1130528" cy="2991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Part-time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light</a:t>
            </a:r>
          </a:p>
          <a:p>
            <a:pPr marL="0" marR="0">
              <a:lnSpc>
                <a:spcPts val="1005"/>
              </a:lnSpc>
              <a:spcBef>
                <a:spcPts val="94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2-4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hours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per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week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49617" y="1745613"/>
            <a:ext cx="1156226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Learning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Schedule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49617" y="2167888"/>
            <a:ext cx="1356110" cy="4014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Workload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 spc="-11">
                <a:solidFill>
                  <a:srgbClr val="000000"/>
                </a:solidFill>
                <a:latin typeface="RDNHRQ+Arial"/>
                <a:cs typeface="RDNHRQ+Arial"/>
              </a:rPr>
              <a:t>in</a:t>
            </a:r>
            <a:r>
              <a:rPr dirty="0" sz="950" spc="17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Hours</a:t>
            </a:r>
            <a:r>
              <a:rPr dirty="0" sz="950" spc="417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20</a:t>
            </a:r>
          </a:p>
          <a:p>
            <a:pPr marL="0" marR="0">
              <a:lnSpc>
                <a:spcPts val="1061"/>
              </a:lnSpc>
              <a:spcBef>
                <a:spcPts val="738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Admissions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826260" y="2468912"/>
            <a:ext cx="704919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Open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all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49617" y="2536570"/>
            <a:ext cx="709051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Procedure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49617" y="2695320"/>
            <a:ext cx="903458" cy="3094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Entry</a:t>
            </a:r>
          </a:p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Requirements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826260" y="2767743"/>
            <a:ext cx="482687" cy="4134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NONE</a:t>
            </a:r>
          </a:p>
          <a:p>
            <a:pPr marL="0" marR="0">
              <a:lnSpc>
                <a:spcPts val="1005"/>
              </a:lnSpc>
              <a:spcBef>
                <a:spcPts val="994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Free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49617" y="3012820"/>
            <a:ext cx="420622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Fees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826260" y="3186716"/>
            <a:ext cx="3111265" cy="1217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Before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starting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MOOC,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are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required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take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quiz,</a:t>
            </a:r>
          </a:p>
          <a:p>
            <a:pPr marL="0" marR="0">
              <a:lnSpc>
                <a:spcPts val="1005"/>
              </a:lnSpc>
              <a:spcBef>
                <a:spcPts val="95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that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consider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way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pre-assess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skills.</a:t>
            </a:r>
          </a:p>
          <a:p>
            <a:pPr marL="0" marR="0">
              <a:lnSpc>
                <a:spcPts val="1005"/>
              </a:lnSpc>
              <a:spcBef>
                <a:spcPts val="18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According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score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obtained,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will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suggested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</a:p>
          <a:p>
            <a:pPr marL="0" marR="0">
              <a:lnSpc>
                <a:spcPts val="1005"/>
              </a:lnSpc>
              <a:spcBef>
                <a:spcPts val="2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start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from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foundation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level,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intermediate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level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or</a:t>
            </a:r>
          </a:p>
          <a:p>
            <a:pPr marL="0" marR="0">
              <a:lnSpc>
                <a:spcPts val="1005"/>
              </a:lnSpc>
              <a:spcBef>
                <a:spcPts val="9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advanced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level.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each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level,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will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read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texts,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e-books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PDFs,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watch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videos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and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forums.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Once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all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tasks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are</a:t>
            </a:r>
          </a:p>
          <a:p>
            <a:pPr marL="0" marR="0">
              <a:lnSpc>
                <a:spcPts val="1005"/>
              </a:lnSpc>
              <a:spcBef>
                <a:spcPts val="44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completed,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will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complete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e-assessment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order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to</a:t>
            </a:r>
          </a:p>
          <a:p>
            <a:pPr marL="0" marR="0">
              <a:lnSpc>
                <a:spcPts val="1005"/>
              </a:lnSpc>
              <a:spcBef>
                <a:spcPts val="6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obtain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badge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that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certifies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skills.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will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receive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your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badge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by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email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approximately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24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hours.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888230" y="3556514"/>
            <a:ext cx="1979022" cy="474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https://op.europa.eu/en/web/eu-</a:t>
            </a:r>
          </a:p>
          <a:p>
            <a:pPr marL="0" marR="0">
              <a:lnSpc>
                <a:spcPts val="837"/>
              </a:lnSpc>
              <a:spcBef>
                <a:spcPts val="89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vocabularies/concept-scheme/-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/resource?uri=http://data.europa.eu/snb/lea</a:t>
            </a:r>
          </a:p>
          <a:p>
            <a:pPr marL="0" marR="0">
              <a:lnSpc>
                <a:spcPts val="837"/>
              </a:lnSpc>
              <a:spcBef>
                <a:spcPts val="37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rning-activity/25831c2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49617" y="3708398"/>
            <a:ext cx="628401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Activities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4888230" y="4404493"/>
            <a:ext cx="1951577" cy="471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https://op.europa.eu/en/web/eu-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vocabularies/concept-scheme/-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/resource?uri=http://data.europa.eu/snb/as</a:t>
            </a:r>
          </a:p>
          <a:p>
            <a:pPr marL="0" marR="0">
              <a:lnSpc>
                <a:spcPts val="837"/>
              </a:lnSpc>
              <a:spcBef>
                <a:spcPts val="14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sessment/25831c2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49617" y="4556124"/>
            <a:ext cx="869819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Assessments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826260" y="4558697"/>
            <a:ext cx="1987960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Quiz,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peer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assessment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e-portfolio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49617" y="4905627"/>
            <a:ext cx="1857938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Type</a:t>
            </a:r>
            <a:r>
              <a:rPr dirty="0" sz="950" spc="1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950" spc="22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credential</a:t>
            </a:r>
            <a:r>
              <a:rPr dirty="0" sz="950" spc="657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Open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badge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888230" y="5103246"/>
            <a:ext cx="1977372" cy="5826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http://uis.unesco.org/sites/default/files/docu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ments/international-standard-classification-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of-education-fields-of-education-and-</a:t>
            </a:r>
          </a:p>
          <a:p>
            <a:pPr marL="0" marR="0">
              <a:lnSpc>
                <a:spcPts val="837"/>
              </a:lnSpc>
              <a:spcBef>
                <a:spcPts val="37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training-2013-detailed-field-descriptions-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2015-en.pdf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749617" y="5308852"/>
            <a:ext cx="936643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Thematic</a:t>
            </a:r>
            <a:r>
              <a:rPr dirty="0" sz="950" spc="1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Area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1826260" y="5314601"/>
            <a:ext cx="1638898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0417: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Work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skills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(04.5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-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347)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888230" y="5690621"/>
            <a:ext cx="1979022" cy="4719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https://op.europa.eu/en/web/eu-</a:t>
            </a:r>
          </a:p>
          <a:p>
            <a:pPr marL="0" marR="0">
              <a:lnSpc>
                <a:spcPts val="837"/>
              </a:lnSpc>
              <a:spcBef>
                <a:spcPts val="65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vocabularies/concept-scheme/-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/resource?uri=http://data.europa.eu/snb/lea</a:t>
            </a:r>
          </a:p>
          <a:p>
            <a:pPr marL="0" marR="0">
              <a:lnSpc>
                <a:spcPts val="837"/>
              </a:lnSpc>
              <a:spcBef>
                <a:spcPts val="1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rning-setting/25831c2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49617" y="5842633"/>
            <a:ext cx="1028941" cy="67136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Learning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Setting</a:t>
            </a:r>
          </a:p>
          <a:p>
            <a:pPr marL="0" marR="0">
              <a:lnSpc>
                <a:spcPts val="1061"/>
              </a:lnSpc>
              <a:spcBef>
                <a:spcPts val="2813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Target</a:t>
            </a:r>
            <a:r>
              <a:rPr dirty="0" sz="950" spc="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Group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826260" y="5845207"/>
            <a:ext cx="698798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non-formal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4888230" y="6189477"/>
            <a:ext cx="1961102" cy="4715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https://op.europa.eu/en/web/eu-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vocabularies/concept-scheme/-</a:t>
            </a:r>
          </a:p>
          <a:p>
            <a:pPr marL="0" marR="0">
              <a:lnSpc>
                <a:spcPts val="837"/>
              </a:lnSpc>
              <a:spcBef>
                <a:spcPts val="87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/resource?uri=http://data.europa.eu/snb/tar</a:t>
            </a:r>
          </a:p>
          <a:p>
            <a:pPr marL="0" marR="0">
              <a:lnSpc>
                <a:spcPts val="837"/>
              </a:lnSpc>
              <a:spcBef>
                <a:spcPts val="1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get-group/25831c2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826260" y="6343682"/>
            <a:ext cx="1358760" cy="5848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Adult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learners,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teachers</a:t>
            </a:r>
          </a:p>
          <a:p>
            <a:pPr marL="0" marR="0">
              <a:lnSpc>
                <a:spcPts val="1005"/>
              </a:lnSpc>
              <a:spcBef>
                <a:spcPts val="2294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Skills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749617" y="6690359"/>
            <a:ext cx="1146212" cy="3128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Learning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Outcome</a:t>
            </a:r>
          </a:p>
          <a:p>
            <a:pPr marL="0" marR="0">
              <a:lnSpc>
                <a:spcPts val="1061"/>
              </a:lnSpc>
              <a:spcBef>
                <a:spcPts val="4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Type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888230" y="6716528"/>
            <a:ext cx="1949465" cy="2558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https://esco.ec.europa.eu/en/classification/</a:t>
            </a:r>
          </a:p>
          <a:p>
            <a:pPr marL="0" marR="0">
              <a:lnSpc>
                <a:spcPts val="837"/>
              </a:lnSpc>
              <a:spcBef>
                <a:spcPts val="89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skill_main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1826260" y="6982112"/>
            <a:ext cx="3081672" cy="4293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Demonstrate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intercultural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competen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</a:t>
            </a:r>
          </a:p>
          <a:p>
            <a:pPr marL="0" marR="0">
              <a:lnSpc>
                <a:spcPts val="1005"/>
              </a:lnSpc>
              <a:spcBef>
                <a:spcPts val="94"/>
              </a:spcBef>
              <a:spcAft>
                <a:spcPts val="0"/>
              </a:spcAft>
            </a:pPr>
            <a:r>
              <a:rPr dirty="0" sz="900" u="sng">
                <a:solidFill>
                  <a:srgbClr val="1155cc"/>
                </a:solidFill>
                <a:latin typeface="RDNHRQ+Arial"/>
                <a:cs typeface="RDNHRQ+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http://data.europa.eu/esco/skill/c10d5d87-36cf-42f5-8a12-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 u="sng">
                <a:solidFill>
                  <a:srgbClr val="1155cc"/>
                </a:solidFill>
                <a:latin typeface="RDNHRQ+Arial"/>
                <a:cs typeface="RDNHRQ+Arial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e560fb5f4af8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49617" y="7039863"/>
            <a:ext cx="941430" cy="3125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Related</a:t>
            </a:r>
            <a:r>
              <a:rPr dirty="0" sz="950" spc="1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ESCO</a:t>
            </a:r>
          </a:p>
          <a:p>
            <a:pPr marL="0" marR="0">
              <a:lnSpc>
                <a:spcPts val="1061"/>
              </a:lnSpc>
              <a:spcBef>
                <a:spcPts val="38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Skill(s)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4888230" y="7069207"/>
            <a:ext cx="1949465" cy="2524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7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https://esco.ec.europa.eu/en/classification/</a:t>
            </a:r>
          </a:p>
          <a:p>
            <a:pPr marL="0" marR="0">
              <a:lnSpc>
                <a:spcPts val="837"/>
              </a:lnSpc>
              <a:spcBef>
                <a:spcPts val="62"/>
              </a:spcBef>
              <a:spcAft>
                <a:spcPts val="0"/>
              </a:spcAft>
            </a:pPr>
            <a:r>
              <a:rPr dirty="0" sz="750" u="sng">
                <a:solidFill>
                  <a:srgbClr val="1155cc"/>
                </a:solidFill>
                <a:latin typeface="RDNHRQ+Arial"/>
                <a:cs typeface="RDNHRQ+Arial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skill_main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749617" y="7435494"/>
            <a:ext cx="1480924" cy="1941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28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IGAPHF+Arial Bold"/>
                <a:cs typeface="IGAPHF+Arial Bold"/>
              </a:rPr>
              <a:t>Contact</a:t>
            </a:r>
            <a:r>
              <a:rPr dirty="0" sz="1100" b="1">
                <a:solidFill>
                  <a:srgbClr val="000000"/>
                </a:solidFill>
                <a:latin typeface="IGAPHF+Arial Bold"/>
                <a:cs typeface="IGAPHF+Arial Bold"/>
              </a:rPr>
              <a:t> </a:t>
            </a:r>
            <a:r>
              <a:rPr dirty="0" sz="1100" b="1">
                <a:solidFill>
                  <a:srgbClr val="000000"/>
                </a:solidFill>
                <a:latin typeface="IGAPHF+Arial Bold"/>
                <a:cs typeface="IGAPHF+Arial Bold"/>
              </a:rPr>
              <a:t>information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749617" y="7674862"/>
            <a:ext cx="742630" cy="408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Homepage</a:t>
            </a:r>
          </a:p>
          <a:p>
            <a:pPr marL="0" marR="0">
              <a:lnSpc>
                <a:spcPts val="1061"/>
              </a:lnSpc>
              <a:spcBef>
                <a:spcPts val="741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Context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1826260" y="7677436"/>
            <a:ext cx="1912106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u="sng">
                <a:solidFill>
                  <a:srgbClr val="1155cc"/>
                </a:solidFill>
                <a:latin typeface="RDNHRQ+Arial"/>
                <a:cs typeface="RDNHRQ+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https://www.openvirtualmobility.eu/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1826260" y="7849267"/>
            <a:ext cx="2992137" cy="295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For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all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enquiries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about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this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Learning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Opportunity,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please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contact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749617" y="8148319"/>
            <a:ext cx="968114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Contact</a:t>
            </a:r>
            <a:r>
              <a:rPr dirty="0" sz="950" spc="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Details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1826260" y="8150892"/>
            <a:ext cx="825321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Professor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XX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1826260" y="8328692"/>
            <a:ext cx="2501568" cy="2959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BEUTH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UNIVERSITY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APPLIED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SCIENCE</a:t>
            </a:r>
          </a:p>
          <a:p>
            <a:pPr marL="0" marR="0">
              <a:lnSpc>
                <a:spcPts val="1005"/>
              </a:lnSpc>
              <a:spcBef>
                <a:spcPts val="1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Beuth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Hochschule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für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Technik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Berlin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749617" y="8456294"/>
            <a:ext cx="961841" cy="17288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Postal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Address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1826260" y="8589042"/>
            <a:ext cx="2433015" cy="16579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Luxemburger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Str.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10,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13353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Berlin,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Germany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749617" y="8764269"/>
            <a:ext cx="968235" cy="57319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61"/>
              </a:lnSpc>
              <a:spcBef>
                <a:spcPts val="0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Phone</a:t>
            </a:r>
            <a:r>
              <a:rPr dirty="0" sz="950" spc="1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Number</a:t>
            </a:r>
          </a:p>
          <a:p>
            <a:pPr marL="0" marR="0">
              <a:lnSpc>
                <a:spcPts val="1061"/>
              </a:lnSpc>
              <a:spcBef>
                <a:spcPts val="465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E-Mail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Address</a:t>
            </a:r>
          </a:p>
          <a:p>
            <a:pPr marL="0" marR="0">
              <a:lnSpc>
                <a:spcPts val="1061"/>
              </a:lnSpc>
              <a:spcBef>
                <a:spcPts val="513"/>
              </a:spcBef>
              <a:spcAft>
                <a:spcPts val="0"/>
              </a:spcAft>
            </a:pP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Contact</a:t>
            </a:r>
            <a:r>
              <a:rPr dirty="0" sz="950" spc="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950">
                <a:solidFill>
                  <a:srgbClr val="000000"/>
                </a:solidFill>
                <a:latin typeface="RDNHRQ+Arial"/>
                <a:cs typeface="RDNHRQ+Arial"/>
              </a:rPr>
              <a:t>Form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1826260" y="8766842"/>
            <a:ext cx="1197233" cy="56609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05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0049/30/4504-0</a:t>
            </a:r>
          </a:p>
          <a:p>
            <a:pPr marL="0" marR="0">
              <a:lnSpc>
                <a:spcPts val="1005"/>
              </a:lnSpc>
              <a:spcBef>
                <a:spcPts val="571"/>
              </a:spcBef>
              <a:spcAft>
                <a:spcPts val="0"/>
              </a:spcAft>
            </a:pPr>
            <a:r>
              <a:rPr dirty="0" sz="900" u="sng">
                <a:solidFill>
                  <a:srgbClr val="1155cc"/>
                </a:solidFill>
                <a:latin typeface="RDNHRQ+Arial"/>
                <a:cs typeface="RDNHRQ+Arial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name@institution.eu</a:t>
            </a:r>
          </a:p>
          <a:p>
            <a:pPr marL="0" marR="0">
              <a:lnSpc>
                <a:spcPts val="1005"/>
              </a:lnSpc>
              <a:spcBef>
                <a:spcPts val="569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RDNHRQ+Arial"/>
                <a:cs typeface="RDNHRQ+Arial"/>
              </a:rPr>
              <a:t>N/A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721042" y="9707127"/>
            <a:ext cx="6208720" cy="3462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6"/>
              </a:lnSpc>
              <a:spcBef>
                <a:spcPts val="0"/>
              </a:spcBef>
              <a:spcAft>
                <a:spcPts val="0"/>
              </a:spcAft>
            </a:pP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This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project</a:t>
            </a:r>
            <a:r>
              <a:rPr dirty="0" sz="650" spc="17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has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been</a:t>
            </a:r>
            <a:r>
              <a:rPr dirty="0" sz="650" spc="-22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funded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with</a:t>
            </a:r>
            <a:r>
              <a:rPr dirty="0" sz="650" spc="-19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support</a:t>
            </a:r>
            <a:r>
              <a:rPr dirty="0" sz="650" spc="-13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from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European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Commission.</a:t>
            </a:r>
            <a:r>
              <a:rPr dirty="0" sz="650" spc="-1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This</a:t>
            </a:r>
            <a:r>
              <a:rPr dirty="0" sz="650" spc="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publication</a:t>
            </a:r>
            <a:r>
              <a:rPr dirty="0" sz="650" spc="-18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reflects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views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only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 spc="-12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650" spc="25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650" spc="-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authors,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and</a:t>
            </a:r>
            <a:r>
              <a:rPr dirty="0" sz="650" spc="-18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650" spc="-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Commission</a:t>
            </a:r>
            <a:r>
              <a:rPr dirty="0" sz="650" spc="-18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cannot</a:t>
            </a:r>
            <a:r>
              <a:rPr dirty="0" sz="650" spc="13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 spc="13">
                <a:solidFill>
                  <a:srgbClr val="000000"/>
                </a:solidFill>
                <a:latin typeface="RDNHRQ+Arial"/>
                <a:cs typeface="RDNHRQ+Arial"/>
              </a:rPr>
              <a:t>be</a:t>
            </a:r>
            <a:r>
              <a:rPr dirty="0" sz="650" spc="-3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held</a:t>
            </a:r>
          </a:p>
          <a:p>
            <a:pPr marL="0" marR="0">
              <a:lnSpc>
                <a:spcPts val="726"/>
              </a:lnSpc>
              <a:spcBef>
                <a:spcPts val="173"/>
              </a:spcBef>
              <a:spcAft>
                <a:spcPts val="0"/>
              </a:spcAft>
            </a:pP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responsible</a:t>
            </a:r>
            <a:r>
              <a:rPr dirty="0" sz="650" spc="-16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for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any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use</a:t>
            </a:r>
            <a:r>
              <a:rPr dirty="0" sz="650" spc="-24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which</a:t>
            </a:r>
            <a:r>
              <a:rPr dirty="0" sz="650" spc="-23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may</a:t>
            </a:r>
            <a:r>
              <a:rPr dirty="0" sz="650" spc="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 spc="-12">
                <a:solidFill>
                  <a:srgbClr val="000000"/>
                </a:solidFill>
                <a:latin typeface="RDNHRQ+Arial"/>
                <a:cs typeface="RDNHRQ+Arial"/>
              </a:rPr>
              <a:t>be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made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 spc="-12">
                <a:solidFill>
                  <a:srgbClr val="000000"/>
                </a:solidFill>
                <a:latin typeface="RDNHRQ+Arial"/>
                <a:cs typeface="RDNHRQ+Arial"/>
              </a:rPr>
              <a:t>of</a:t>
            </a:r>
            <a:r>
              <a:rPr dirty="0" sz="650" spc="25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the</a:t>
            </a:r>
            <a:r>
              <a:rPr dirty="0" sz="650" spc="-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information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contained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therein.</a:t>
            </a:r>
          </a:p>
          <a:p>
            <a:pPr marL="0" marR="0">
              <a:lnSpc>
                <a:spcPts val="726"/>
              </a:lnSpc>
              <a:spcBef>
                <a:spcPts val="123"/>
              </a:spcBef>
              <a:spcAft>
                <a:spcPts val="0"/>
              </a:spcAft>
            </a:pP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Project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Number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2019-1-FR01-KA203-062951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721042" y="10110670"/>
            <a:ext cx="3380304" cy="13032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6"/>
              </a:lnSpc>
              <a:spcBef>
                <a:spcPts val="0"/>
              </a:spcBef>
              <a:spcAft>
                <a:spcPts val="0"/>
              </a:spcAft>
            </a:pP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This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work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is</a:t>
            </a:r>
            <a:r>
              <a:rPr dirty="0" sz="650" spc="-1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licensed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under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a</a:t>
            </a:r>
            <a:r>
              <a:rPr dirty="0" sz="650" spc="-18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Creative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Commons</a:t>
            </a:r>
            <a:r>
              <a:rPr dirty="0" sz="650" spc="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Attribution-ShareAlike</a:t>
            </a:r>
            <a:r>
              <a:rPr dirty="0" sz="650" spc="-19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4.0</a:t>
            </a:r>
            <a:r>
              <a:rPr dirty="0" sz="650" spc="-21">
                <a:solidFill>
                  <a:srgbClr val="000000"/>
                </a:solidFill>
                <a:latin typeface="RDNHRQ+Arial"/>
                <a:cs typeface="RDNHRQ+Arial"/>
              </a:rPr>
              <a:t> </a:t>
            </a:r>
            <a:r>
              <a:rPr dirty="0" sz="650">
                <a:solidFill>
                  <a:srgbClr val="000000"/>
                </a:solidFill>
                <a:latin typeface="RDNHRQ+Arial"/>
                <a:cs typeface="RDNHRQ+Arial"/>
              </a:rPr>
              <a:t>International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2023-03-14T13:46:48+00:00</dcterms:modified>
</cp:coreProperties>
</file>