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x-fontdata" Extension="fntdata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oleObject" PartName="/ppt/embeddings/oleObject2.bin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jHk98K/WwHoOau/zYcMIS0VVra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de-DE"/>
              <a:t>Due to team and personal issues, we experienced a stagnation in workflow and aim to recover the progress asap.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745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1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5" name="Google Shape;15;p11"/>
          <p:cNvSpPr txBox="1"/>
          <p:nvPr/>
        </p:nvSpPr>
        <p:spPr>
          <a:xfrm>
            <a:off x="225425" y="4400500"/>
            <a:ext cx="752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00" y="4400500"/>
            <a:ext cx="2400300" cy="80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/>
          <p:nvPr/>
        </p:nvSpPr>
        <p:spPr>
          <a:xfrm>
            <a:off x="5282550" y="4204475"/>
            <a:ext cx="240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18;p11"/>
          <p:cNvSpPr txBox="1"/>
          <p:nvPr/>
        </p:nvSpPr>
        <p:spPr>
          <a:xfrm>
            <a:off x="3322425" y="4645500"/>
            <a:ext cx="564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9" name="Google Shape;1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7678" y="33175"/>
            <a:ext cx="3494574" cy="73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/>
          <p:nvPr/>
        </p:nvSpPr>
        <p:spPr>
          <a:xfrm flipH="1" rot="10800000">
            <a:off x="-22631" y="17403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2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2"/>
          <p:cNvSpPr txBox="1"/>
          <p:nvPr>
            <p:ph type="title"/>
          </p:nvPr>
        </p:nvSpPr>
        <p:spPr>
          <a:xfrm>
            <a:off x="447890" y="800100"/>
            <a:ext cx="5052866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" type="body"/>
          </p:nvPr>
        </p:nvSpPr>
        <p:spPr>
          <a:xfrm>
            <a:off x="471900" y="1919074"/>
            <a:ext cx="8222100" cy="30079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26" name="Google Shape;26;p12"/>
          <p:cNvSpPr txBox="1"/>
          <p:nvPr/>
        </p:nvSpPr>
        <p:spPr>
          <a:xfrm>
            <a:off x="7759881" y="4871582"/>
            <a:ext cx="1123239" cy="3077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DHBW 2022</a:t>
            </a:r>
            <a:endParaRPr b="0" i="0" sz="8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7" name="Google Shape;27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4003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2374" y="115099"/>
            <a:ext cx="3099877" cy="651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3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3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2395936" cy="7986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3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36" name="Google Shape;36;p13"/>
          <p:cNvSpPr txBox="1"/>
          <p:nvPr/>
        </p:nvSpPr>
        <p:spPr>
          <a:xfrm>
            <a:off x="7530957" y="4781477"/>
            <a:ext cx="1334293" cy="3077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de-DE" sz="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DHBW 2022</a:t>
            </a:r>
            <a:endParaRPr b="0" i="0" sz="800" u="none" cap="none" strike="noStrike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1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1" name="Google Shape;51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4" name="Google Shape;54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8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Google Shape;59;p18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0" name="Google Shape;60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1" name="Google Shape;61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vmlDrawing" Target="../drawings/vmlDrawing1.vml"/><Relationship Id="rId4" Type="http://schemas.openxmlformats.org/officeDocument/2006/relationships/hyperlink" Target="https://europa.eu/europass/en/document-library/eqf-brochure-and-infographic-english" TargetMode="External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8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vmlDrawing" Target="../drawings/vmlDrawing2.vml"/><Relationship Id="rId4" Type="http://schemas.openxmlformats.org/officeDocument/2006/relationships/hyperlink" Target="https://europa.eu/europass/en/document-library/eqf-brochure-and-infographic-english" TargetMode="External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2.bin"/><Relationship Id="rId7" Type="http://schemas.openxmlformats.org/officeDocument/2006/relationships/image" Target="../media/image10.png"/><Relationship Id="rId8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uropa.eu/europass/en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uropa.eu/europass/en" TargetMode="External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europa.eu/europass/en/stakeholders/education-and-training" TargetMode="External"/><Relationship Id="rId4" Type="http://schemas.openxmlformats.org/officeDocument/2006/relationships/hyperlink" Target="https://europa.eu/europass/en/diploma-supplement-stakeholders" TargetMode="External"/><Relationship Id="rId5" Type="http://schemas.openxmlformats.org/officeDocument/2006/relationships/hyperlink" Target="https://europa.eu/europass/en/europass-certificate-supplement-stakeholders" TargetMode="External"/><Relationship Id="rId6" Type="http://schemas.openxmlformats.org/officeDocument/2006/relationships/hyperlink" Target="https://europa.eu/europass/en/stakeholders/education-and-training/mobility-document" TargetMode="External"/><Relationship Id="rId7" Type="http://schemas.openxmlformats.org/officeDocument/2006/relationships/hyperlink" Target="https://europa.eu/europass/en/europass-digital-credentials" TargetMode="External"/><Relationship Id="rId8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ursula.goez@heilbronn.dhbw.de" TargetMode="External"/><Relationship Id="rId4" Type="http://schemas.openxmlformats.org/officeDocument/2006/relationships/hyperlink" Target="https://teacamp.vdu.lt/course/view.php?id=103" TargetMode="External"/><Relationship Id="rId5" Type="http://schemas.openxmlformats.org/officeDocument/2006/relationships/hyperlink" Target="http://creativecommons.org/licenses/by-sa/4.0/" TargetMode="External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>
            <p:ph type="ctrTitle"/>
          </p:nvPr>
        </p:nvSpPr>
        <p:spPr>
          <a:xfrm>
            <a:off x="390525" y="1243834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6190"/>
              <a:buNone/>
            </a:pPr>
            <a:r>
              <a:t/>
            </a:r>
            <a:endParaRPr sz="7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6190"/>
              <a:buNone/>
            </a:pPr>
            <a:r>
              <a:rPr b="0" lang="de-DE" sz="7000">
                <a:latin typeface="Georgia"/>
                <a:ea typeface="Georgia"/>
                <a:cs typeface="Georgia"/>
                <a:sym typeface="Georgia"/>
              </a:rPr>
              <a:t>DigiProf </a:t>
            </a:r>
            <a:r>
              <a:rPr lang="de-DE" sz="4000"/>
              <a:t>project </a:t>
            </a:r>
            <a:br>
              <a:rPr lang="de-DE" sz="4000"/>
            </a:br>
            <a:r>
              <a:rPr lang="de-DE" sz="2700"/>
              <a:t>Training Material O3 Unit 2 </a:t>
            </a:r>
            <a:endParaRPr sz="2700"/>
          </a:p>
        </p:txBody>
      </p:sp>
      <p:sp>
        <p:nvSpPr>
          <p:cNvPr id="73" name="Google Shape;73;p1"/>
          <p:cNvSpPr txBox="1"/>
          <p:nvPr>
            <p:ph idx="1" type="subTitle"/>
          </p:nvPr>
        </p:nvSpPr>
        <p:spPr>
          <a:xfrm>
            <a:off x="453587" y="2393910"/>
            <a:ext cx="8222100" cy="831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de-DE" sz="2400"/>
              <a:t>Complementary Slides:</a:t>
            </a:r>
            <a:r>
              <a:rPr lang="de-DE" sz="2400"/>
              <a:t> </a:t>
            </a:r>
            <a:br>
              <a:rPr lang="de-DE" sz="2400"/>
            </a:br>
            <a:r>
              <a:rPr lang="de-DE" sz="2400"/>
              <a:t>Implementation of MicroCredentials</a:t>
            </a:r>
            <a:endParaRPr sz="2400"/>
          </a:p>
        </p:txBody>
      </p:sp>
      <p:sp>
        <p:nvSpPr>
          <p:cNvPr id="74" name="Google Shape;74;p1"/>
          <p:cNvSpPr txBox="1"/>
          <p:nvPr/>
        </p:nvSpPr>
        <p:spPr>
          <a:xfrm>
            <a:off x="5836225" y="4597025"/>
            <a:ext cx="498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453587" y="3285996"/>
            <a:ext cx="608910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br>
              <a:rPr b="0" i="0" lang="de-DE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de-DE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DHBW</a:t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descr="Window" id="77" name="Google Shape;7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60659" y="3909089"/>
            <a:ext cx="1761743" cy="1088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2449" y="3909100"/>
            <a:ext cx="2018201" cy="108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title"/>
          </p:nvPr>
        </p:nvSpPr>
        <p:spPr>
          <a:xfrm>
            <a:off x="405771" y="101651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96096"/>
              <a:buNone/>
            </a:pPr>
            <a:r>
              <a:rPr lang="de-DE" sz="3700">
                <a:solidFill>
                  <a:srgbClr val="FFFFFF"/>
                </a:solidFill>
              </a:rPr>
              <a:t>Micro-Credentials in HE</a:t>
            </a:r>
            <a:endParaRPr sz="5100"/>
          </a:p>
        </p:txBody>
      </p:sp>
      <p:sp>
        <p:nvSpPr>
          <p:cNvPr id="84" name="Google Shape;84;p2"/>
          <p:cNvSpPr txBox="1"/>
          <p:nvPr>
            <p:ph idx="1" type="body"/>
          </p:nvPr>
        </p:nvSpPr>
        <p:spPr>
          <a:xfrm>
            <a:off x="405771" y="2035519"/>
            <a:ext cx="8222100" cy="28123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5000"/>
              </a:lnSpc>
              <a:spcBef>
                <a:spcPts val="24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/>
          </a:p>
        </p:txBody>
      </p:sp>
      <p:sp>
        <p:nvSpPr>
          <p:cNvPr id="85" name="Google Shape;85;p2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405771" y="2551619"/>
            <a:ext cx="789574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i="0" lang="de-DE" sz="2400" u="none" cap="none" strike="noStrike">
                <a:solidFill>
                  <a:srgbClr val="0C5ADB"/>
                </a:solidFill>
                <a:latin typeface="Calibri"/>
                <a:ea typeface="Calibri"/>
                <a:cs typeface="Calibri"/>
                <a:sym typeface="Calibri"/>
              </a:rPr>
              <a:t>EQF (2 slides)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i="0" lang="de-DE" sz="2400" u="none" cap="none" strike="noStrike">
                <a:solidFill>
                  <a:srgbClr val="0C5ADB"/>
                </a:solidFill>
                <a:latin typeface="Calibri"/>
                <a:ea typeface="Calibri"/>
                <a:cs typeface="Calibri"/>
                <a:sym typeface="Calibri"/>
              </a:rPr>
              <a:t>EUROPASS (3 slides)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b="1" i="0" lang="de-DE" sz="2400" u="none" cap="none" strike="noStrike">
                <a:solidFill>
                  <a:srgbClr val="0C5ADB"/>
                </a:solidFill>
                <a:latin typeface="Calibri"/>
                <a:ea typeface="Calibri"/>
                <a:cs typeface="Calibri"/>
                <a:sym typeface="Calibri"/>
              </a:rPr>
              <a:t>Constructive Alignment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87" name="Google Shape;8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0815"/>
              <a:buNone/>
            </a:pPr>
            <a:r>
              <a:rPr lang="de-DE" sz="4200">
                <a:solidFill>
                  <a:schemeClr val="accent6"/>
                </a:solidFill>
              </a:rPr>
              <a:t>European Qualification Framework (1)</a:t>
            </a:r>
            <a:br>
              <a:rPr lang="de-DE" sz="4200">
                <a:solidFill>
                  <a:schemeClr val="accent6"/>
                </a:solidFill>
              </a:rPr>
            </a:br>
            <a:br>
              <a:rPr lang="de-DE" sz="3200"/>
            </a:br>
            <a:r>
              <a:rPr lang="de-DE"/>
              <a:t>from:</a:t>
            </a:r>
            <a:br>
              <a:rPr lang="de-DE"/>
            </a:br>
            <a:r>
              <a:rPr lang="de-DE">
                <a:latin typeface="Calibri"/>
                <a:ea typeface="Calibri"/>
                <a:cs typeface="Calibri"/>
                <a:sym typeface="Calibri"/>
              </a:rPr>
              <a:t>EU Commission, The European Qualifications Framework: supporting learning, work and cross-border mobility, 10</a:t>
            </a:r>
            <a:r>
              <a:rPr baseline="30000" lang="de-DE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de-DE">
                <a:latin typeface="Calibri"/>
                <a:ea typeface="Calibri"/>
                <a:cs typeface="Calibri"/>
                <a:sym typeface="Calibri"/>
              </a:rPr>
              <a:t> anniversary, 2018.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 u="sng">
                <a:solidFill>
                  <a:schemeClr val="hlink"/>
                </a:solidFill>
                <a:hlinkClick r:id="rId4"/>
              </a:rPr>
              <a:t>https://europa.eu/europass/en/document-library/eqf-brochure-and-infographic-english</a:t>
            </a:r>
            <a:r>
              <a:rPr lang="de-DE"/>
              <a:t> </a:t>
            </a:r>
            <a:endParaRPr/>
          </a:p>
        </p:txBody>
      </p:sp>
      <p:sp>
        <p:nvSpPr>
          <p:cNvPr id="93" name="Google Shape;93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graphicFrame>
        <p:nvGraphicFramePr>
          <p:cNvPr id="94" name="Google Shape;94;p3"/>
          <p:cNvGraphicFramePr/>
          <p:nvPr/>
        </p:nvGraphicFramePr>
        <p:xfrm>
          <a:off x="4093956" y="101600"/>
          <a:ext cx="3524457" cy="4987623"/>
        </p:xfrm>
        <a:graphic>
          <a:graphicData uri="http://schemas.openxmlformats.org/presentationml/2006/ole">
            <mc:AlternateContent>
              <mc:Choice Requires="v">
                <p:oleObj r:id="rId5" imgH="4987623" imgW="3524457" progId="Acrobat.Document.DC" spid="_x0000_s1">
                  <p:embed/>
                </p:oleObj>
              </mc:Choice>
              <mc:Fallback>
                <p:oleObj r:id="rId6" imgH="4987623" imgW="3524457" progId="Acrobat.Document.DC">
                  <p:embed/>
                  <p:pic>
                    <p:nvPicPr>
                      <p:cNvPr id="94" name="Google Shape;94;p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4093956" y="101600"/>
                        <a:ext cx="3524457" cy="4987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descr="Creative Commons licencija" id="95" name="Google Shape;95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idx="1" type="body"/>
          </p:nvPr>
        </p:nvSpPr>
        <p:spPr>
          <a:xfrm>
            <a:off x="208713" y="1532123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0815"/>
              <a:buNone/>
            </a:pPr>
            <a:r>
              <a:rPr lang="de-DE" sz="4200">
                <a:solidFill>
                  <a:schemeClr val="accent6"/>
                </a:solidFill>
              </a:rPr>
              <a:t>European Qualification Framework (2)</a:t>
            </a:r>
            <a:br>
              <a:rPr lang="de-DE" sz="4200">
                <a:solidFill>
                  <a:schemeClr val="accent6"/>
                </a:solidFill>
              </a:rPr>
            </a:br>
            <a:br>
              <a:rPr lang="de-DE" sz="3200"/>
            </a:br>
            <a:r>
              <a:rPr lang="de-DE"/>
              <a:t>from:</a:t>
            </a:r>
            <a:br>
              <a:rPr lang="de-DE"/>
            </a:br>
            <a:r>
              <a:rPr lang="de-DE">
                <a:latin typeface="Calibri"/>
                <a:ea typeface="Calibri"/>
                <a:cs typeface="Calibri"/>
                <a:sym typeface="Calibri"/>
              </a:rPr>
              <a:t>EU Commission, The European Qualifications Framework: supporting learning, work and cross-border mobility, 10</a:t>
            </a:r>
            <a:r>
              <a:rPr baseline="30000" lang="de-DE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de-DE">
                <a:latin typeface="Calibri"/>
                <a:ea typeface="Calibri"/>
                <a:cs typeface="Calibri"/>
                <a:sym typeface="Calibri"/>
              </a:rPr>
              <a:t> anniversary, 2018.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 u="sng">
                <a:solidFill>
                  <a:schemeClr val="hlink"/>
                </a:solidFill>
                <a:hlinkClick r:id="rId4"/>
              </a:rPr>
              <a:t>https://europa.eu/europass/en/document-library/eqf-brochure-and-infographic-english</a:t>
            </a:r>
            <a:r>
              <a:rPr lang="de-DE"/>
              <a:t> </a:t>
            </a:r>
            <a:endParaRPr/>
          </a:p>
        </p:txBody>
      </p:sp>
      <p:sp>
        <p:nvSpPr>
          <p:cNvPr id="101" name="Google Shape;101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graphicFrame>
        <p:nvGraphicFramePr>
          <p:cNvPr id="102" name="Google Shape;102;p4"/>
          <p:cNvGraphicFramePr/>
          <p:nvPr/>
        </p:nvGraphicFramePr>
        <p:xfrm>
          <a:off x="4112729" y="107950"/>
          <a:ext cx="3519971" cy="4981273"/>
        </p:xfrm>
        <a:graphic>
          <a:graphicData uri="http://schemas.openxmlformats.org/presentationml/2006/ole">
            <mc:AlternateContent>
              <mc:Choice Requires="v">
                <p:oleObj r:id="rId5" imgH="4981273" imgW="3519971" progId="Acrobat.Document.DC" spid="_x0000_s1">
                  <p:embed/>
                </p:oleObj>
              </mc:Choice>
              <mc:Fallback>
                <p:oleObj r:id="rId6" imgH="4981273" imgW="3519971" progId="Acrobat.Document.DC">
                  <p:embed/>
                  <p:pic>
                    <p:nvPicPr>
                      <p:cNvPr id="102" name="Google Shape;102;p4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4112729" y="107950"/>
                        <a:ext cx="3519971" cy="4981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descr="Creative Commons licencija" id="103" name="Google Shape;103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de-DE" sz="3000">
                <a:solidFill>
                  <a:schemeClr val="accent6"/>
                </a:solidFill>
              </a:rPr>
              <a:t>EUROPASS</a:t>
            </a:r>
            <a:br>
              <a:rPr lang="de-DE" sz="3200"/>
            </a:br>
            <a:r>
              <a:rPr lang="de-DE" sz="3200">
                <a:solidFill>
                  <a:srgbClr val="FFC000"/>
                </a:solidFill>
              </a:rPr>
              <a:t>tools</a:t>
            </a:r>
            <a:br>
              <a:rPr lang="de-DE" sz="3200"/>
            </a:br>
            <a:br>
              <a:rPr lang="de-DE" sz="3200"/>
            </a:br>
            <a:r>
              <a:rPr lang="de-DE"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 u="sng">
                <a:solidFill>
                  <a:schemeClr val="hlink"/>
                </a:solidFill>
                <a:hlinkClick r:id="rId3"/>
              </a:rPr>
              <a:t>https://europa.eu/europass/en</a:t>
            </a:r>
            <a:r>
              <a:rPr lang="de-DE" u="sng"/>
              <a:t> </a:t>
            </a:r>
            <a:endParaRPr/>
          </a:p>
        </p:txBody>
      </p:sp>
      <p:sp>
        <p:nvSpPr>
          <p:cNvPr id="109" name="Google Shape;109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110" name="Google Shape;11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27500" y="118267"/>
            <a:ext cx="3517165" cy="46584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111" name="Google Shape;11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de-DE" sz="3000">
                <a:solidFill>
                  <a:schemeClr val="accent6"/>
                </a:solidFill>
              </a:rPr>
              <a:t>EUROPASS</a:t>
            </a:r>
            <a:br>
              <a:rPr lang="de-DE" sz="3200"/>
            </a:br>
            <a:r>
              <a:rPr lang="de-DE" sz="3200">
                <a:solidFill>
                  <a:srgbClr val="FFC000"/>
                </a:solidFill>
              </a:rPr>
              <a:t>opportunity guidance </a:t>
            </a:r>
            <a:br>
              <a:rPr lang="de-DE" sz="3200"/>
            </a:br>
            <a:br>
              <a:rPr lang="de-DE" sz="3200"/>
            </a:br>
            <a:r>
              <a:rPr lang="de-DE"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 u="sng">
                <a:solidFill>
                  <a:schemeClr val="hlink"/>
                </a:solidFill>
                <a:hlinkClick r:id="rId3"/>
              </a:rPr>
              <a:t>https://europa.eu/europass/en</a:t>
            </a:r>
            <a:r>
              <a:rPr lang="de-DE" u="sng"/>
              <a:t> </a:t>
            </a:r>
            <a:endParaRPr/>
          </a:p>
        </p:txBody>
      </p:sp>
      <p:sp>
        <p:nvSpPr>
          <p:cNvPr id="117" name="Google Shape;117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118" name="Google Shape;11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89482" y="601683"/>
            <a:ext cx="2341447" cy="3207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14126" y="1450707"/>
            <a:ext cx="2246989" cy="31151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120" name="Google Shape;120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de-DE" sz="3000">
                <a:solidFill>
                  <a:schemeClr val="accent6"/>
                </a:solidFill>
              </a:rPr>
              <a:t>EUROPASS</a:t>
            </a:r>
            <a:br>
              <a:rPr lang="de-DE" sz="3200"/>
            </a:br>
            <a:r>
              <a:rPr lang="de-DE" sz="3200">
                <a:solidFill>
                  <a:srgbClr val="FFC000"/>
                </a:solidFill>
              </a:rPr>
              <a:t>documents to be issued</a:t>
            </a:r>
            <a:br>
              <a:rPr lang="de-DE" sz="3200"/>
            </a:br>
            <a:br>
              <a:rPr lang="de-DE" sz="3200"/>
            </a:br>
            <a:r>
              <a:rPr lang="de-DE"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de-DE"/>
            </a:br>
            <a:br>
              <a:rPr lang="de-DE"/>
            </a:br>
            <a:br>
              <a:rPr lang="de-DE"/>
            </a:br>
            <a:r>
              <a:rPr lang="de-DE" u="sng">
                <a:solidFill>
                  <a:schemeClr val="hlink"/>
                </a:solidFill>
                <a:hlinkClick r:id="rId3"/>
              </a:rPr>
              <a:t>https://europa.eu/europass/en/stakeholders/education-and-training</a:t>
            </a:r>
            <a:r>
              <a:rPr lang="de-DE" u="sng"/>
              <a:t> </a:t>
            </a:r>
            <a:endParaRPr/>
          </a:p>
        </p:txBody>
      </p:sp>
      <p:sp>
        <p:nvSpPr>
          <p:cNvPr id="126" name="Google Shape;126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27" name="Google Shape;127;p7"/>
          <p:cNvSpPr txBox="1"/>
          <p:nvPr/>
        </p:nvSpPr>
        <p:spPr>
          <a:xfrm>
            <a:off x="3599167" y="398885"/>
            <a:ext cx="5322014" cy="4739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de-DE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Diploma Supplement</a:t>
            </a:r>
            <a:r>
              <a:rPr b="0" i="0" lang="de-DE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de-DE" sz="1600" u="none" cap="none" strike="noStrike">
                <a:solidFill>
                  <a:srgbClr val="565656"/>
                </a:solidFill>
                <a:latin typeface="Arial"/>
                <a:ea typeface="Arial"/>
                <a:cs typeface="Arial"/>
                <a:sym typeface="Arial"/>
              </a:rPr>
              <a:t>issued by higher education institutions and offers helpful information on higher education qualifications (e.g. grades, achievements, institution) in a standard format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de-DE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Europass Certificate Supplement</a:t>
            </a:r>
            <a:r>
              <a:rPr b="0" i="0" lang="de-DE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de-DE" sz="1600" u="none" cap="none" strike="noStrike">
                <a:solidFill>
                  <a:srgbClr val="565656"/>
                </a:solidFill>
                <a:latin typeface="Arial"/>
                <a:ea typeface="Arial"/>
                <a:cs typeface="Arial"/>
                <a:sym typeface="Arial"/>
              </a:rPr>
              <a:t>issued by vocational education and training (VET) institutions and offers helpful information on your vocational qualifications (e.g. grades, achievements, institution) in a standard format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de-DE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Europass Mobility</a:t>
            </a:r>
            <a:r>
              <a:rPr b="1" i="0" lang="de-DE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de-DE" sz="1600" u="none" cap="none" strike="noStrike">
                <a:solidFill>
                  <a:srgbClr val="565656"/>
                </a:solidFill>
                <a:latin typeface="Arial"/>
                <a:ea typeface="Arial"/>
                <a:cs typeface="Arial"/>
                <a:sym typeface="Arial"/>
              </a:rPr>
              <a:t> describes international experiences and skills developed while students are studying, working or volunteering abroad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A0A0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de-DE" sz="16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European Digital Credentials framework</a:t>
            </a:r>
            <a:r>
              <a:rPr b="1" i="0" lang="de-DE" sz="1600" u="sng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 (EDCI) </a:t>
            </a:r>
            <a:r>
              <a:rPr b="0" i="0" lang="de-DE" sz="1600" u="none" cap="none" strike="noStrike">
                <a:solidFill>
                  <a:srgbClr val="0C5ADB"/>
                </a:solidFill>
                <a:latin typeface="Arial"/>
                <a:ea typeface="Arial"/>
                <a:cs typeface="Arial"/>
                <a:sym typeface="Arial"/>
              </a:rPr>
              <a:t>allows institutions to issue digital, tamper-proof qualifications and other learning credentials, including MicroCredentials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cija" id="128" name="Google Shape;128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0" y="1465800"/>
            <a:ext cx="327025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3240"/>
              <a:buNone/>
            </a:pPr>
            <a:r>
              <a:rPr lang="de-DE" sz="7600">
                <a:solidFill>
                  <a:schemeClr val="accent6"/>
                </a:solidFill>
              </a:rPr>
              <a:t>Constructive Alignment</a:t>
            </a:r>
            <a:br>
              <a:rPr lang="de-DE" sz="7600">
                <a:solidFill>
                  <a:schemeClr val="accent6"/>
                </a:solidFill>
              </a:rPr>
            </a:br>
            <a:endParaRPr sz="7600">
              <a:solidFill>
                <a:schemeClr val="accent6"/>
              </a:solidFill>
            </a:endParaRPr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947"/>
              <a:buNone/>
            </a:pPr>
            <a:br>
              <a:rPr lang="de-DE" sz="3200"/>
            </a:br>
            <a:br>
              <a:rPr lang="de-DE" sz="3200"/>
            </a:br>
            <a:r>
              <a:rPr lang="de-DE" sz="2100"/>
              <a:t>after </a:t>
            </a:r>
            <a:br>
              <a:rPr lang="de-DE" sz="2100"/>
            </a:br>
            <a:r>
              <a:rPr lang="de-DE" sz="2400">
                <a:latin typeface="Calibri"/>
                <a:ea typeface="Calibri"/>
                <a:cs typeface="Calibri"/>
                <a:sym typeface="Calibri"/>
              </a:rPr>
              <a:t>Biggs, J., Tang, C., &amp; Kennedy, G. (2022). Teaching for quality learning at university</a:t>
            </a:r>
            <a:br>
              <a:rPr lang="de-DE" sz="2100"/>
            </a:br>
            <a:br>
              <a:rPr lang="de-DE" sz="2100"/>
            </a:br>
            <a:br>
              <a:rPr lang="de-DE" sz="2100"/>
            </a:br>
            <a:endParaRPr sz="2100"/>
          </a:p>
          <a:p>
            <a:pPr indent="0" lvl="0" marL="152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0300"/>
              <a:buNone/>
            </a:pPr>
            <a:r>
              <a:t/>
            </a:r>
            <a:endParaRPr sz="2100"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135" name="Google Shape;1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4420" y="292608"/>
            <a:ext cx="5246116" cy="455812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reative Commons licencija" id="136" name="Google Shape;1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675" y="479393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405771" y="1016510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3200"/>
              <a:buNone/>
            </a:pPr>
            <a:r>
              <a:rPr lang="de-DE" sz="3300">
                <a:solidFill>
                  <a:srgbClr val="FFFFFF"/>
                </a:solidFill>
              </a:rPr>
              <a:t>What is next?</a:t>
            </a:r>
            <a:endParaRPr sz="3300"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405771" y="2035519"/>
            <a:ext cx="8222100" cy="28123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000"/>
          </a:p>
        </p:txBody>
      </p:sp>
      <p:sp>
        <p:nvSpPr>
          <p:cNvPr id="143" name="Google Shape;143;p9"/>
          <p:cNvSpPr txBox="1"/>
          <p:nvPr>
            <p:ph idx="12" type="sldNum"/>
          </p:nvPr>
        </p:nvSpPr>
        <p:spPr>
          <a:xfrm>
            <a:off x="8606870" y="4695623"/>
            <a:ext cx="465371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44" name="Google Shape;144;p9"/>
          <p:cNvSpPr txBox="1"/>
          <p:nvPr/>
        </p:nvSpPr>
        <p:spPr>
          <a:xfrm>
            <a:off x="294667" y="1883245"/>
            <a:ext cx="8222100" cy="29646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</a:pPr>
            <a:br>
              <a:rPr b="1" i="0" lang="de-DE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1" i="0" lang="de-DE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Please contact us</a:t>
            </a:r>
            <a:br>
              <a:rPr b="1" i="0" lang="de-DE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de-DE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for further ideas, questions or remarks on Output 3:</a:t>
            </a:r>
            <a:br>
              <a:rPr b="1" i="0" lang="de-DE" sz="2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de-DE" sz="1800" u="sng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ursula.goez@heilbronn.dhbw.de</a:t>
            </a:r>
            <a:endParaRPr b="0" i="0" sz="18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None/>
            </a:pPr>
            <a:br>
              <a:rPr b="0" i="0" lang="de-DE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20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9"/>
          <p:cNvSpPr txBox="1"/>
          <p:nvPr/>
        </p:nvSpPr>
        <p:spPr>
          <a:xfrm>
            <a:off x="994825" y="4321475"/>
            <a:ext cx="78579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de-DE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material "Ensuring digital and micro-credentialization of learning as a part of transparent assessment for recognition of learning outcomes" by </a:t>
            </a:r>
            <a:r>
              <a:rPr b="0" i="0" lang="de-DE" sz="1200" u="none" cap="none" strike="noStrike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Göz U., Cepauskiene R</a:t>
            </a:r>
            <a:r>
              <a:rPr b="0" i="0" lang="de-DE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.,  is licensed under a </a:t>
            </a:r>
            <a:r>
              <a:rPr b="0" i="0" lang="de-DE" sz="1200" u="none" cap="none" strike="noStrike">
                <a:solidFill>
                  <a:srgbClr val="1155CC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Attribution-ShareAlike 4.0 International License</a:t>
            </a:r>
            <a:endParaRPr b="0" i="1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reative Commons licencija" id="146" name="Google Shape;146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250" y="4400338"/>
            <a:ext cx="954641" cy="333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Göz, Ursula</dc:creator>
</cp:coreProperties>
</file>