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g1C5KhR2Oe4KLKoHUTSq3SXpsH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0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45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0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0"/>
          <p:cNvSpPr txBox="1"/>
          <p:nvPr/>
        </p:nvSpPr>
        <p:spPr>
          <a:xfrm>
            <a:off x="225425" y="4400500"/>
            <a:ext cx="752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" name="Google Shape;1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00" y="4400500"/>
            <a:ext cx="24003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0"/>
          <p:cNvSpPr txBox="1"/>
          <p:nvPr/>
        </p:nvSpPr>
        <p:spPr>
          <a:xfrm>
            <a:off x="5282550" y="4204475"/>
            <a:ext cx="240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" name="Google Shape;18;p10"/>
          <p:cNvSpPr txBox="1"/>
          <p:nvPr/>
        </p:nvSpPr>
        <p:spPr>
          <a:xfrm>
            <a:off x="3322425" y="4645500"/>
            <a:ext cx="564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9" name="Google Shape;1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7678" y="33175"/>
            <a:ext cx="3494574" cy="7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1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2395936" cy="79864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1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11"/>
          <p:cNvSpPr txBox="1"/>
          <p:nvPr/>
        </p:nvSpPr>
        <p:spPr>
          <a:xfrm>
            <a:off x="7117489" y="4808628"/>
            <a:ext cx="2026511" cy="3077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2022 DHBW</a:t>
            </a:r>
            <a:endParaRPr b="0" i="0" sz="800" u="none" cap="none" strike="noStrik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/>
          <p:nvPr/>
        </p:nvSpPr>
        <p:spPr>
          <a:xfrm flipH="1" rot="10800000">
            <a:off x="-22631" y="17403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2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2"/>
          <p:cNvSpPr txBox="1"/>
          <p:nvPr>
            <p:ph type="title"/>
          </p:nvPr>
        </p:nvSpPr>
        <p:spPr>
          <a:xfrm>
            <a:off x="447890" y="800100"/>
            <a:ext cx="5052866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471900" y="1919074"/>
            <a:ext cx="8222100" cy="30079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8606870" y="4695623"/>
            <a:ext cx="465371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12"/>
          <p:cNvSpPr txBox="1"/>
          <p:nvPr/>
        </p:nvSpPr>
        <p:spPr>
          <a:xfrm>
            <a:off x="7162020" y="4871582"/>
            <a:ext cx="2026511" cy="4308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2022 DHBW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5" name="Google Shape;3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240030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2374" y="115099"/>
            <a:ext cx="3099877" cy="651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p14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5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6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Google Shape;59;p17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0" name="Google Shape;60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Google Shape;61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ata.consilium.europa.eu/doc/document/ST-9237-2022-INIT/en/pdf" TargetMode="External"/><Relationship Id="rId4" Type="http://schemas.openxmlformats.org/officeDocument/2006/relationships/slide" Target="/ppt/slides/slide3.xml"/><Relationship Id="rId5" Type="http://schemas.openxmlformats.org/officeDocument/2006/relationships/slide" Target="/ppt/slides/slide4.xml"/><Relationship Id="rId6" Type="http://schemas.openxmlformats.org/officeDocument/2006/relationships/slide" Target="/ppt/slides/slide5.xml"/><Relationship Id="rId7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ata.consilium.europa.eu/doc/document/ST-9237-2022-INIT/en/pdf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ata.consilium.europa.eu/doc/document/ST-9237-2022-INIT/en/pdf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ata.consilium.europa.eu/doc/document/ST-9237-2022-INIT/en/pdf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ata.consilium.europa.eu/doc/document/ST-9237-2022-INIT/en/pdf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ata.consilium.europa.eu/doc/document/ST-9237-2022-INIT/en/pdf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ursula.goez@heilbronn.dhbw.de" TargetMode="External"/><Relationship Id="rId4" Type="http://schemas.openxmlformats.org/officeDocument/2006/relationships/hyperlink" Target="https://teacamp.vdu.lt/course/view.php?id=103" TargetMode="External"/><Relationship Id="rId5" Type="http://schemas.openxmlformats.org/officeDocument/2006/relationships/hyperlink" Target="http://creativecommons.org/licenses/by-sa/4.0/" TargetMode="External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>
            <p:ph type="ctrTitle"/>
          </p:nvPr>
        </p:nvSpPr>
        <p:spPr>
          <a:xfrm>
            <a:off x="390525" y="1243834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6190"/>
              <a:buNone/>
            </a:pPr>
            <a:r>
              <a:t/>
            </a:r>
            <a:endParaRPr sz="7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6190"/>
              <a:buNone/>
            </a:pPr>
            <a:r>
              <a:rPr b="0" lang="en-US" sz="7000">
                <a:latin typeface="Georgia"/>
                <a:ea typeface="Georgia"/>
                <a:cs typeface="Georgia"/>
                <a:sym typeface="Georgia"/>
              </a:rPr>
              <a:t>DigiProf </a:t>
            </a:r>
            <a:r>
              <a:rPr lang="en-US" sz="4000"/>
              <a:t>project </a:t>
            </a:r>
            <a:br>
              <a:rPr lang="en-US" sz="4000"/>
            </a:br>
            <a:r>
              <a:rPr lang="en-US" sz="2700"/>
              <a:t>Training Material </a:t>
            </a:r>
            <a:r>
              <a:rPr lang="en-US" sz="2700"/>
              <a:t>O3 </a:t>
            </a:r>
            <a:r>
              <a:rPr lang="en-US" sz="2700"/>
              <a:t>Unit 1.2.3. </a:t>
            </a:r>
            <a:endParaRPr sz="2700"/>
          </a:p>
        </p:txBody>
      </p:sp>
      <p:sp>
        <p:nvSpPr>
          <p:cNvPr id="73" name="Google Shape;73;p1"/>
          <p:cNvSpPr txBox="1"/>
          <p:nvPr>
            <p:ph idx="1" type="subTitle"/>
          </p:nvPr>
        </p:nvSpPr>
        <p:spPr>
          <a:xfrm>
            <a:off x="460962" y="2155811"/>
            <a:ext cx="82221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3200"/>
              <a:t>What are MicroCredentials?</a:t>
            </a:r>
            <a:br>
              <a:rPr b="1" lang="en-US" sz="3200"/>
            </a:br>
            <a:r>
              <a:rPr b="1" lang="en-US" sz="2000"/>
              <a:t>Key features </a:t>
            </a:r>
            <a:br>
              <a:rPr b="1" lang="en-US" sz="2000"/>
            </a:br>
            <a:r>
              <a:rPr b="1" lang="en-US" sz="2000"/>
              <a:t>and areas of intended provision </a:t>
            </a:r>
            <a:br>
              <a:rPr b="1" lang="en-US" sz="2000"/>
            </a:br>
            <a:r>
              <a:rPr b="1" lang="en-US" sz="2000"/>
              <a:t>of a MicroCredential </a:t>
            </a:r>
            <a:br>
              <a:rPr b="1" lang="en-US" sz="2000"/>
            </a:br>
            <a:r>
              <a:rPr b="1" lang="en-US" sz="2000"/>
              <a:t>in the EU</a:t>
            </a:r>
            <a:endParaRPr b="1" sz="20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</p:txBody>
      </p:sp>
      <p:sp>
        <p:nvSpPr>
          <p:cNvPr id="74" name="Google Shape;74;p1"/>
          <p:cNvSpPr txBox="1"/>
          <p:nvPr/>
        </p:nvSpPr>
        <p:spPr>
          <a:xfrm>
            <a:off x="5836225" y="4597025"/>
            <a:ext cx="498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453587" y="3285996"/>
            <a:ext cx="608910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br>
              <a:rPr b="0" i="0" lang="en-U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Window" id="77" name="Google Shape;7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60659" y="3909089"/>
            <a:ext cx="1761743" cy="108813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"/>
          <p:cNvSpPr/>
          <p:nvPr/>
        </p:nvSpPr>
        <p:spPr>
          <a:xfrm>
            <a:off x="4775818" y="1797726"/>
            <a:ext cx="6655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DHBW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42450" y="3909096"/>
            <a:ext cx="2018198" cy="108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/>
          <p:nvPr>
            <p:ph idx="1" type="body"/>
          </p:nvPr>
        </p:nvSpPr>
        <p:spPr>
          <a:xfrm>
            <a:off x="106805" y="1465800"/>
            <a:ext cx="3145277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5714"/>
              <a:buNone/>
            </a:pPr>
            <a:r>
              <a:rPr lang="en-US" sz="4200">
                <a:solidFill>
                  <a:schemeClr val="accent6"/>
                </a:solidFill>
              </a:rPr>
              <a:t>Properties according to § 5 </a:t>
            </a:r>
            <a:br>
              <a:rPr lang="en-US" sz="4200">
                <a:solidFill>
                  <a:schemeClr val="accent6"/>
                </a:solidFill>
              </a:rPr>
            </a:br>
            <a:r>
              <a:rPr lang="en-US" sz="4200">
                <a:solidFill>
                  <a:schemeClr val="accent6"/>
                </a:solidFill>
              </a:rPr>
              <a:t>of EU Recommendation</a:t>
            </a:r>
            <a:br>
              <a:rPr lang="en-US" sz="3200">
                <a:solidFill>
                  <a:schemeClr val="accent6"/>
                </a:solidFill>
              </a:rPr>
            </a:br>
            <a:br>
              <a:rPr lang="en-US" sz="3200"/>
            </a:br>
            <a:r>
              <a:rPr lang="en-US"/>
              <a:t>from</a:t>
            </a:r>
            <a:br>
              <a:rPr lang="en-US"/>
            </a:br>
            <a:r>
              <a:rPr lang="en-US"/>
              <a:t>Proposal for a Council Recommendation on a European approach to micro-credentials for lifelong learning and employability - Adoption’, May 2022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https://data.consilium.europa.eu/doc/document/ST-9237-2022-INIT/en/pdf</a:t>
            </a:r>
            <a:r>
              <a:rPr lang="en-US"/>
              <a:t> </a:t>
            </a:r>
            <a:endParaRPr/>
          </a:p>
        </p:txBody>
      </p:sp>
      <p:sp>
        <p:nvSpPr>
          <p:cNvPr id="85" name="Google Shape;85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3575050" y="368108"/>
            <a:ext cx="4648200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MicroCredentials are owned by the learner, can be shared and are </a:t>
            </a:r>
            <a:r>
              <a:rPr b="1" i="0" lang="en-US" sz="2400" u="sng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portable</a:t>
            </a:r>
            <a: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b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They may be stand-alone </a:t>
            </a:r>
            <a:b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b="1" i="0" lang="en-US" sz="2400" u="sng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combined</a:t>
            </a:r>
            <a: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 into larger credentials. </a:t>
            </a:r>
            <a:b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They are underpinned by quality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assurance following </a:t>
            </a:r>
            <a:r>
              <a:rPr b="1" i="0" lang="en-US" sz="2400" u="sng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agreed standards</a:t>
            </a:r>
            <a:r>
              <a:rPr b="1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in the relevant sector or area of activity.</a:t>
            </a:r>
            <a:endParaRPr b="0" i="0" sz="2400" u="none" cap="none" strike="noStrike">
              <a:solidFill>
                <a:srgbClr val="0C5AD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87" name="Google Shape;87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>
            <p:ph idx="1" type="body"/>
          </p:nvPr>
        </p:nvSpPr>
        <p:spPr>
          <a:xfrm>
            <a:off x="106805" y="1465800"/>
            <a:ext cx="3145277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4200">
                <a:solidFill>
                  <a:schemeClr val="accent6"/>
                </a:solidFill>
              </a:rPr>
              <a:t>Portability</a:t>
            </a:r>
            <a:br>
              <a:rPr lang="en-US" sz="3200"/>
            </a:br>
            <a:endParaRPr sz="3200"/>
          </a:p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3200"/>
          </a:p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https://data.consilium.europa.eu/doc/document/ST-9237-2022-INIT/en/pdf</a:t>
            </a:r>
            <a:r>
              <a:rPr lang="en-US"/>
              <a:t> </a:t>
            </a:r>
            <a:endParaRPr/>
          </a:p>
        </p:txBody>
      </p:sp>
      <p:sp>
        <p:nvSpPr>
          <p:cNvPr id="93" name="Google Shape;93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3"/>
          <p:cNvSpPr/>
          <p:nvPr/>
        </p:nvSpPr>
        <p:spPr>
          <a:xfrm>
            <a:off x="3600450" y="549882"/>
            <a:ext cx="4648200" cy="4462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Ability for a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credential-holder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store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their micro-credentials in a system of their choice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b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share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credential with a party of their choice.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all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parties in the exchange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 able to understand the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verify the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authenticity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the credentials.</a:t>
            </a:r>
            <a:b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🡪 </a:t>
            </a:r>
            <a:r>
              <a:rPr b="0" i="0" lang="en-US" sz="2000" u="sng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Portability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 between and within education system, labour market and across countries</a:t>
            </a:r>
            <a:b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rgbClr val="0C5AD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95" name="Google Shape;9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idx="1" type="body"/>
          </p:nvPr>
        </p:nvSpPr>
        <p:spPr>
          <a:xfrm>
            <a:off x="106805" y="1465800"/>
            <a:ext cx="3145277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4200">
                <a:solidFill>
                  <a:schemeClr val="accent6"/>
                </a:solidFill>
              </a:rPr>
              <a:t>Stackability</a:t>
            </a:r>
            <a:br>
              <a:rPr lang="en-US" sz="3200"/>
            </a:br>
            <a:endParaRPr sz="3200"/>
          </a:p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3200"/>
          </a:p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https://data.consilium.europa.eu/doc/document/ST-9237-2022-INIT/en/pdf</a:t>
            </a:r>
            <a:r>
              <a:rPr lang="en-US"/>
              <a:t> </a:t>
            </a:r>
            <a:endParaRPr/>
          </a:p>
        </p:txBody>
      </p:sp>
      <p:sp>
        <p:nvSpPr>
          <p:cNvPr id="101" name="Google Shape;101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4"/>
          <p:cNvSpPr/>
          <p:nvPr/>
        </p:nvSpPr>
        <p:spPr>
          <a:xfrm>
            <a:off x="3600450" y="323851"/>
            <a:ext cx="5048250" cy="4770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Possibility for a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credential-holder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combine different microcredentials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build logically upon each other.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Decisions to ‘stack’ or combine credentials lie with the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receiving organization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(e.g. HE institution, employer).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Stacking does not create an automatic entitlement to a qualification or a degree.</a:t>
            </a:r>
            <a:b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🡪 </a:t>
            </a:r>
            <a:r>
              <a:rPr b="0" i="0" lang="en-US" sz="2000" u="sng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Stackability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 for combining to a more comprehensive certificate or for achieving  a degree </a:t>
            </a:r>
            <a:b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rgbClr val="0C5AD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103" name="Google Shape;10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0" y="1465800"/>
            <a:ext cx="3390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4200">
                <a:solidFill>
                  <a:schemeClr val="accent6"/>
                </a:solidFill>
              </a:rPr>
              <a:t>Assessment</a:t>
            </a:r>
            <a:br>
              <a:rPr lang="en-US" sz="3200"/>
            </a:br>
            <a:endParaRPr sz="3200"/>
          </a:p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https://data.consilium.europa.eu/doc/document/ST-9237-2022-INIT/en/pdf</a:t>
            </a:r>
            <a:r>
              <a:rPr lang="en-US"/>
              <a:t> </a:t>
            </a:r>
            <a:endParaRPr/>
          </a:p>
        </p:txBody>
      </p:sp>
      <p:sp>
        <p:nvSpPr>
          <p:cNvPr id="109" name="Google Shape;109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3620998" y="539609"/>
            <a:ext cx="5048250" cy="4462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process or method used to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evaluate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measure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eventually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describe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learning outcomes acquired by individuals through formal, non-formal or informal settings.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Assessment is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performed by 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 provider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other recognised assessment providers.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🡪 Transparent Assessment of acquired learning outcomes as </a:t>
            </a:r>
            <a:r>
              <a:rPr b="0" i="0" lang="en-US" sz="2000" u="sng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agreed standard </a:t>
            </a:r>
            <a:r>
              <a:rPr b="0" i="0" lang="en-US" sz="20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for MC quality</a:t>
            </a:r>
            <a:br>
              <a:rPr b="0" i="0" lang="en-US" sz="24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rgbClr val="0C5AD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111" name="Google Shape;11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106805" y="1465800"/>
            <a:ext cx="3145277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5714"/>
              <a:buNone/>
            </a:pPr>
            <a:r>
              <a:rPr lang="en-US" sz="4200">
                <a:solidFill>
                  <a:schemeClr val="accent6"/>
                </a:solidFill>
              </a:rPr>
              <a:t>Areas of provision  according to § 11 </a:t>
            </a:r>
            <a:br>
              <a:rPr lang="en-US" sz="4200">
                <a:solidFill>
                  <a:schemeClr val="accent6"/>
                </a:solidFill>
              </a:rPr>
            </a:br>
            <a:r>
              <a:rPr lang="en-US" sz="4200">
                <a:solidFill>
                  <a:schemeClr val="accent6"/>
                </a:solidFill>
              </a:rPr>
              <a:t>of EU Recommendation</a:t>
            </a:r>
            <a:br>
              <a:rPr lang="en-US" sz="3200">
                <a:solidFill>
                  <a:schemeClr val="accent6"/>
                </a:solidFill>
              </a:rPr>
            </a:br>
            <a:br>
              <a:rPr lang="en-US" sz="3200"/>
            </a:br>
            <a:r>
              <a:rPr lang="en-US"/>
              <a:t>from</a:t>
            </a:r>
            <a:br>
              <a:rPr lang="en-US"/>
            </a:br>
            <a:r>
              <a:rPr lang="en-US"/>
              <a:t>Proposal for a Council Recommendation on a European approach to micro-credentials for lifelong learning and employability - Adoption’, May 2022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https://data.consilium.europa.eu/doc/document/ST-9237-2022-INIT/en/pdf</a:t>
            </a:r>
            <a:r>
              <a:rPr lang="en-US"/>
              <a:t> </a:t>
            </a:r>
            <a:endParaRPr/>
          </a:p>
        </p:txBody>
      </p:sp>
      <p:sp>
        <p:nvSpPr>
          <p:cNvPr id="117" name="Google Shape;117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6"/>
          <p:cNvSpPr/>
          <p:nvPr/>
        </p:nvSpPr>
        <p:spPr>
          <a:xfrm>
            <a:off x="3498849" y="341640"/>
            <a:ext cx="5573391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 of MicroCredentials into both </a:t>
            </a:r>
            <a:b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education and training systems and </a:t>
            </a:r>
            <a:r>
              <a:rPr b="1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skills policies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e.g.: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improve </a:t>
            </a:r>
            <a:r>
              <a:rPr b="0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access to education and training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all learners, including disadvantaged and vulnerable groups,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support </a:t>
            </a:r>
            <a:r>
              <a:rPr b="0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flexible learning pathways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the transition from upper secondary or VET to tertiary education and adult education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support </a:t>
            </a:r>
            <a:r>
              <a:rPr b="0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integration in degrees or complement degree programmes</a:t>
            </a:r>
            <a:endParaRPr b="0" i="0" sz="1800" u="none" cap="none" strike="noStrike">
              <a:solidFill>
                <a:srgbClr val="0C5AD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improve basic and advanced </a:t>
            </a:r>
            <a:r>
              <a:rPr b="0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digital skills and competences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a wider range of learners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support the development of learning for the green transition and </a:t>
            </a:r>
            <a:r>
              <a:rPr b="0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sustainable development</a:t>
            </a:r>
            <a:endParaRPr b="0" i="0" sz="1400" u="none" cap="none" strike="noStrike">
              <a:solidFill>
                <a:srgbClr val="0C5AD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119" name="Google Shape;11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106805" y="1465800"/>
            <a:ext cx="3145277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5714"/>
              <a:buNone/>
            </a:pPr>
            <a:r>
              <a:rPr lang="en-US" sz="4200">
                <a:solidFill>
                  <a:schemeClr val="accent6"/>
                </a:solidFill>
              </a:rPr>
              <a:t>Areas of provision  according to § 12 </a:t>
            </a:r>
            <a:br>
              <a:rPr lang="en-US" sz="4200">
                <a:solidFill>
                  <a:schemeClr val="accent6"/>
                </a:solidFill>
              </a:rPr>
            </a:br>
            <a:r>
              <a:rPr lang="en-US" sz="4200">
                <a:solidFill>
                  <a:schemeClr val="accent6"/>
                </a:solidFill>
              </a:rPr>
              <a:t>of EU Recommendation</a:t>
            </a:r>
            <a:br>
              <a:rPr lang="en-US" sz="3200">
                <a:solidFill>
                  <a:schemeClr val="accent6"/>
                </a:solidFill>
              </a:rPr>
            </a:br>
            <a:br>
              <a:rPr lang="en-US" sz="3200"/>
            </a:br>
            <a:r>
              <a:rPr lang="en-US"/>
              <a:t>from</a:t>
            </a:r>
            <a:br>
              <a:rPr lang="en-US"/>
            </a:br>
            <a:r>
              <a:rPr lang="en-US"/>
              <a:t>Proposal for a Council Recommendation on a European approach to micro-credentials for lifelong learning and employability - Adoption’, May 2022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https://data.consilium.europa.eu/doc/document/ST-9237-2022-INIT/en/pdf</a:t>
            </a:r>
            <a:r>
              <a:rPr lang="en-US"/>
              <a:t> </a:t>
            </a:r>
            <a:endParaRPr/>
          </a:p>
        </p:txBody>
      </p:sp>
      <p:sp>
        <p:nvSpPr>
          <p:cNvPr id="125" name="Google Shape;125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6" name="Google Shape;126;p7"/>
          <p:cNvSpPr/>
          <p:nvPr/>
        </p:nvSpPr>
        <p:spPr>
          <a:xfrm>
            <a:off x="3498849" y="341640"/>
            <a:ext cx="5573391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 of MicroCredentials into employment policies and active </a:t>
            </a:r>
            <a:r>
              <a:rPr b="1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labour market policies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e.g.: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b="0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upskill and reskill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workers for skills and jobs that are in demand on the labour market, in particular in the context of the digital and green transitions,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b="0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update and upgrade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0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skills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self-employed and non-standard workers, including people working through platforms and SMEs,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support the </a:t>
            </a:r>
            <a:r>
              <a:rPr b="0" i="0" lang="en-US" sz="18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professional development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workers and meet mandatory requirements for upskilling and reskilling in certain jobs and types of work (e.g. for licences, required training and permits).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127" name="Google Shape;12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405771" y="101651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3200"/>
              <a:buNone/>
            </a:pPr>
            <a:r>
              <a:rPr lang="en-US" sz="3300">
                <a:solidFill>
                  <a:srgbClr val="FFFFFF"/>
                </a:solidFill>
              </a:rPr>
              <a:t>Comments or Questions?</a:t>
            </a:r>
            <a:endParaRPr sz="3300"/>
          </a:p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405771" y="2035519"/>
            <a:ext cx="8222100" cy="28123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000"/>
          </a:p>
        </p:txBody>
      </p:sp>
      <p:sp>
        <p:nvSpPr>
          <p:cNvPr id="134" name="Google Shape;134;p8"/>
          <p:cNvSpPr txBox="1"/>
          <p:nvPr>
            <p:ph idx="12" type="sldNum"/>
          </p:nvPr>
        </p:nvSpPr>
        <p:spPr>
          <a:xfrm>
            <a:off x="8606870" y="4695623"/>
            <a:ext cx="465371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8"/>
          <p:cNvSpPr txBox="1"/>
          <p:nvPr/>
        </p:nvSpPr>
        <p:spPr>
          <a:xfrm>
            <a:off x="294667" y="1883245"/>
            <a:ext cx="8222100" cy="29646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</a:pPr>
            <a:br>
              <a:rPr b="1" i="0" lang="en-US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Please contact us</a:t>
            </a:r>
            <a:br>
              <a:rPr b="1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for further ideas, questions or remarks on this training material </a:t>
            </a:r>
            <a:r>
              <a:rPr b="0" i="0" lang="en-US" sz="1800" u="sng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ursula.goez@heilbronn.dhbw.de</a:t>
            </a:r>
            <a:endParaRPr b="0" i="0" sz="18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</a:pPr>
            <a:br>
              <a:rPr b="0" i="0" lang="en-US" sz="18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8"/>
          <p:cNvSpPr txBox="1"/>
          <p:nvPr/>
        </p:nvSpPr>
        <p:spPr>
          <a:xfrm>
            <a:off x="994825" y="4321475"/>
            <a:ext cx="78579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material "Ensuring digital and micro-credentialization of learning as a part of transparent assessment for recognition of learning outcomes" by </a:t>
            </a:r>
            <a:r>
              <a:rPr b="0" i="0" lang="en-US" sz="1200" u="none" cap="none" strike="noStrike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Göz U., Cepauskiene R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.,  is licensed under a </a:t>
            </a:r>
            <a:r>
              <a:rPr b="0" i="0" lang="en-US" sz="1200" u="none" cap="none" strike="noStrike">
                <a:solidFill>
                  <a:srgbClr val="1155CC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Attribution-ShareAlike 4.0 International License</a:t>
            </a:r>
            <a:endParaRPr b="0" i="1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reative Commons licencija" id="137" name="Google Shape;137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250" y="4400338"/>
            <a:ext cx="954641" cy="333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Göz, Ursula</dc:creator>
</cp:coreProperties>
</file>