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obo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6" roundtripDataSignature="AMtx7miD20NA0adkMdJXx6jAGVzXF1KlC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0" name="Google Shape;90;p3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8" name="Google Shape;98;p4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5" name="Google Shape;11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3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3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8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745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8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8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8"/>
          <p:cNvSpPr txBox="1"/>
          <p:nvPr/>
        </p:nvSpPr>
        <p:spPr>
          <a:xfrm>
            <a:off x="225425" y="4400500"/>
            <a:ext cx="7527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6" name="Google Shape;16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1100" y="4400500"/>
            <a:ext cx="2400300" cy="8001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8"/>
          <p:cNvSpPr txBox="1"/>
          <p:nvPr/>
        </p:nvSpPr>
        <p:spPr>
          <a:xfrm>
            <a:off x="5282550" y="4204475"/>
            <a:ext cx="2400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" name="Google Shape;18;p8"/>
          <p:cNvSpPr txBox="1"/>
          <p:nvPr/>
        </p:nvSpPr>
        <p:spPr>
          <a:xfrm>
            <a:off x="3322425" y="4645500"/>
            <a:ext cx="5645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9" name="Google Shape;19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77678" y="33175"/>
            <a:ext cx="3494574" cy="73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9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9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" name="Google Shape;23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2395936" cy="798645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9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" name="Google Shape;27;p9"/>
          <p:cNvSpPr txBox="1"/>
          <p:nvPr/>
        </p:nvSpPr>
        <p:spPr>
          <a:xfrm>
            <a:off x="7117489" y="4808628"/>
            <a:ext cx="2026511" cy="30774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2022 DHBW</a:t>
            </a:r>
            <a:endParaRPr b="0" i="0" sz="800" u="none" cap="none" strike="noStrike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0"/>
          <p:cNvSpPr/>
          <p:nvPr/>
        </p:nvSpPr>
        <p:spPr>
          <a:xfrm flipH="1" rot="10800000">
            <a:off x="-22631" y="17403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1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10"/>
          <p:cNvSpPr txBox="1"/>
          <p:nvPr>
            <p:ph type="title"/>
          </p:nvPr>
        </p:nvSpPr>
        <p:spPr>
          <a:xfrm>
            <a:off x="447890" y="800100"/>
            <a:ext cx="5052866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" type="body"/>
          </p:nvPr>
        </p:nvSpPr>
        <p:spPr>
          <a:xfrm>
            <a:off x="471900" y="1919074"/>
            <a:ext cx="8222100" cy="300792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2" type="sldNum"/>
          </p:nvPr>
        </p:nvSpPr>
        <p:spPr>
          <a:xfrm>
            <a:off x="8606870" y="4695623"/>
            <a:ext cx="465371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4" name="Google Shape;34;p10"/>
          <p:cNvSpPr txBox="1"/>
          <p:nvPr/>
        </p:nvSpPr>
        <p:spPr>
          <a:xfrm>
            <a:off x="7171164" y="4871582"/>
            <a:ext cx="2026511" cy="30774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2022 DHBW </a:t>
            </a:r>
            <a:endParaRPr b="0" i="0" sz="800" u="none" cap="none" strike="noStrike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35" name="Google Shape;35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2400300" cy="8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72374" y="115099"/>
            <a:ext cx="3099877" cy="651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1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12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1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5" name="Google Shape;45;p12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6" name="Google Shape;46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3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3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51" name="Google Shape;51;p1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4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54" name="Google Shape;54;p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5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5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5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9" name="Google Shape;59;p15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0" name="Google Shape;60;p1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b="0" i="0" sz="18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ata.consilium.europa.eu/doc/document/ST-9237-2022-INIT/en/pdf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data.consilium.europa.eu/doc/document/ST-9237-2022-INIT/en/pdf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ata.consilium.europa.eu/doc/document/ST-9237-2022-INIT/en/pdf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ec.europa.eu/futurium/en/system/files/ged/edci_presentation.pdf" TargetMode="External"/><Relationship Id="rId4" Type="http://schemas.openxmlformats.org/officeDocument/2006/relationships/hyperlink" Target="https://github.com/european-commission-empl/European-Learning-Model" TargetMode="External"/><Relationship Id="rId5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mailto:ursula.goez@heilbronn.dhbw.de" TargetMode="External"/><Relationship Id="rId4" Type="http://schemas.openxmlformats.org/officeDocument/2006/relationships/hyperlink" Target="https://teacamp.vdu.lt/course/view.php?id=103" TargetMode="External"/><Relationship Id="rId5" Type="http://schemas.openxmlformats.org/officeDocument/2006/relationships/hyperlink" Target="http://creativecommons.org/licenses/by-sa/4.0/" TargetMode="External"/><Relationship Id="rId6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"/>
          <p:cNvSpPr txBox="1"/>
          <p:nvPr>
            <p:ph type="ctrTitle"/>
          </p:nvPr>
        </p:nvSpPr>
        <p:spPr>
          <a:xfrm>
            <a:off x="301450" y="1329559"/>
            <a:ext cx="8222100" cy="9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6190"/>
              <a:buNone/>
            </a:pPr>
            <a:r>
              <a:t/>
            </a:r>
            <a:endParaRPr sz="7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6190"/>
              <a:buNone/>
            </a:pPr>
            <a:r>
              <a:rPr b="0" lang="en-US" sz="7000">
                <a:latin typeface="Georgia"/>
                <a:ea typeface="Georgia"/>
                <a:cs typeface="Georgia"/>
                <a:sym typeface="Georgia"/>
              </a:rPr>
              <a:t>DigiProf </a:t>
            </a:r>
            <a:r>
              <a:rPr lang="en-US" sz="4000"/>
              <a:t>project </a:t>
            </a:r>
            <a:br>
              <a:rPr lang="en-US" sz="4000"/>
            </a:br>
            <a:r>
              <a:rPr lang="en-US" sz="2700"/>
              <a:t>Training Material O3 Unit 1.2.3. </a:t>
            </a:r>
            <a:endParaRPr sz="2700"/>
          </a:p>
        </p:txBody>
      </p:sp>
      <p:sp>
        <p:nvSpPr>
          <p:cNvPr id="73" name="Google Shape;73;p1"/>
          <p:cNvSpPr txBox="1"/>
          <p:nvPr>
            <p:ph idx="1" type="subTitle"/>
          </p:nvPr>
        </p:nvSpPr>
        <p:spPr>
          <a:xfrm>
            <a:off x="453587" y="2263161"/>
            <a:ext cx="8222100" cy="8318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 sz="3200"/>
              <a:t>What are MicroCredentials?</a:t>
            </a:r>
            <a:br>
              <a:rPr b="1" lang="en-US" sz="3200"/>
            </a:br>
            <a:r>
              <a:rPr b="1" lang="en-US" sz="2000"/>
              <a:t>Elements</a:t>
            </a:r>
            <a:br>
              <a:rPr b="1" lang="en-US" sz="2000"/>
            </a:br>
            <a:r>
              <a:rPr b="1" lang="en-US" sz="2000"/>
              <a:t>of a MicroCredential </a:t>
            </a:r>
            <a:br>
              <a:rPr b="1" lang="en-US" sz="2000"/>
            </a:br>
            <a:r>
              <a:rPr b="1" lang="en-US" sz="2000"/>
              <a:t>in the EU</a:t>
            </a:r>
            <a:endParaRPr b="1" sz="20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/>
          </a:p>
        </p:txBody>
      </p:sp>
      <p:sp>
        <p:nvSpPr>
          <p:cNvPr id="74" name="Google Shape;74;p1"/>
          <p:cNvSpPr txBox="1"/>
          <p:nvPr/>
        </p:nvSpPr>
        <p:spPr>
          <a:xfrm>
            <a:off x="5836225" y="4597025"/>
            <a:ext cx="4987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5" name="Google Shape;75;p1"/>
          <p:cNvSpPr/>
          <p:nvPr/>
        </p:nvSpPr>
        <p:spPr>
          <a:xfrm>
            <a:off x="453587" y="3285996"/>
            <a:ext cx="6089103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b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2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Window" id="77" name="Google Shape;7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60659" y="3909089"/>
            <a:ext cx="1761743" cy="1088136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"/>
          <p:cNvSpPr/>
          <p:nvPr/>
        </p:nvSpPr>
        <p:spPr>
          <a:xfrm>
            <a:off x="4775818" y="1797726"/>
            <a:ext cx="66556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DHBW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9" name="Google Shape;7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246674" y="3909100"/>
            <a:ext cx="2018201" cy="108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5" name="Google Shape;85;p2"/>
          <p:cNvSpPr/>
          <p:nvPr/>
        </p:nvSpPr>
        <p:spPr>
          <a:xfrm>
            <a:off x="3683283" y="205483"/>
            <a:ext cx="5388957" cy="47089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AutoNum type="arabicPeriod"/>
            </a:pPr>
            <a:r>
              <a:rPr b="1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Identification of the learner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5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AutoNum type="arabicPeriod"/>
            </a:pPr>
            <a:r>
              <a:rPr b="1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Title of the micro-credential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5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AutoNum type="arabicPeriod"/>
            </a:pPr>
            <a:r>
              <a:rPr b="1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Country(ies)/Region(s) of the issuer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5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AutoNum type="arabicPeriod"/>
            </a:pPr>
            <a:r>
              <a:rPr b="1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Awarding body(ies)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5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AutoNum type="arabicPeriod"/>
            </a:pPr>
            <a:r>
              <a:rPr b="1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Date of issuing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5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AutoNum type="arabicPeriod"/>
            </a:pPr>
            <a:r>
              <a:rPr b="1" i="0" lang="en-US" sz="20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Learning outcomes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5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rgbClr val="0C5AD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AutoNum type="arabicPeriod"/>
            </a:pPr>
            <a:r>
              <a:rPr b="1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Notional workload needed to achieve the learning outcomes 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(in ECTS credits, </a:t>
            </a:r>
            <a:b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where possible)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2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152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37267"/>
              <a:buNone/>
            </a:pPr>
            <a:r>
              <a:rPr lang="en-US" sz="4600">
                <a:solidFill>
                  <a:schemeClr val="accent6"/>
                </a:solidFill>
              </a:rPr>
              <a:t>Mandatory Elements </a:t>
            </a:r>
            <a:br>
              <a:rPr lang="en-US" sz="4600">
                <a:solidFill>
                  <a:schemeClr val="accent6"/>
                </a:solidFill>
              </a:rPr>
            </a:br>
            <a:r>
              <a:rPr lang="en-US" sz="4600">
                <a:solidFill>
                  <a:schemeClr val="accent6"/>
                </a:solidFill>
              </a:rPr>
              <a:t>of a MC</a:t>
            </a:r>
            <a:br>
              <a:rPr lang="en-US" sz="4600">
                <a:solidFill>
                  <a:schemeClr val="accent6"/>
                </a:solidFill>
              </a:rPr>
            </a:br>
            <a:br>
              <a:rPr lang="en-US" sz="3800"/>
            </a:br>
            <a:r>
              <a:rPr lang="en-US"/>
              <a:t>from</a:t>
            </a:r>
            <a:br>
              <a:rPr lang="en-US"/>
            </a:br>
            <a:r>
              <a:rPr lang="en-US"/>
              <a:t>Annex 1, Proposal for a Council Recommendation on a European approach to micro-credentials for lifelong learning and employability - Adoption’, May 2022</a:t>
            </a: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 u="sng">
                <a:solidFill>
                  <a:schemeClr val="hlink"/>
                </a:solidFill>
                <a:hlinkClick r:id="rId3"/>
              </a:rPr>
              <a:t>https://data.consilium.europa.eu/doc/document/ST-9237-2022-INIT/en/pdf</a:t>
            </a:r>
            <a:r>
              <a:rPr lang="en-US"/>
              <a:t> </a:t>
            </a:r>
            <a:endParaRPr/>
          </a:p>
        </p:txBody>
      </p:sp>
      <p:pic>
        <p:nvPicPr>
          <p:cNvPr descr="Creative Commons licencija" id="87" name="Google Shape;87;p2"/>
          <p:cNvPicPr preferRelativeResize="0"/>
          <p:nvPr/>
        </p:nvPicPr>
        <p:blipFill rotWithShape="1">
          <a:blip r:embed="rId4">
            <a:alphaModFix/>
          </a:blip>
          <a:srcRect b="-15995" l="0" r="-17054" t="0"/>
          <a:stretch/>
        </p:blipFill>
        <p:spPr>
          <a:xfrm>
            <a:off x="92675" y="4721163"/>
            <a:ext cx="981271" cy="342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3" name="Google Shape;93;p3"/>
          <p:cNvSpPr/>
          <p:nvPr/>
        </p:nvSpPr>
        <p:spPr>
          <a:xfrm>
            <a:off x="3686498" y="843648"/>
            <a:ext cx="5214135" cy="37856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AutoNum type="arabicPeriod" startAt="8"/>
            </a:pPr>
            <a:r>
              <a:rPr b="1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Level (and cycle, if applicable) of the learning experience leading to the micro-credential (EQF, QF-EHEA), </a:t>
            </a:r>
            <a:br>
              <a:rPr b="1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applicable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AutoNum type="arabicPeriod" startAt="8"/>
            </a:pPr>
            <a:r>
              <a:rPr b="1" i="0" lang="en-US" sz="20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Type of assessment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AutoNum type="arabicPeriod" startAt="8"/>
            </a:pPr>
            <a:r>
              <a:rPr b="1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Form of participation in the learning activity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AutoNum type="arabicPeriod" startAt="8"/>
            </a:pPr>
            <a:r>
              <a:rPr b="1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Type of quality assurance used to underpin the micro-credential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3"/>
          <p:cNvSpPr txBox="1"/>
          <p:nvPr>
            <p:ph idx="1" type="body"/>
          </p:nvPr>
        </p:nvSpPr>
        <p:spPr>
          <a:xfrm>
            <a:off x="236305" y="1465800"/>
            <a:ext cx="2808000" cy="31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152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37267"/>
              <a:buNone/>
            </a:pPr>
            <a:r>
              <a:rPr lang="en-US" sz="4600">
                <a:solidFill>
                  <a:schemeClr val="accent6"/>
                </a:solidFill>
              </a:rPr>
              <a:t>Mandatory Elements </a:t>
            </a:r>
            <a:br>
              <a:rPr lang="en-US" sz="4600">
                <a:solidFill>
                  <a:schemeClr val="accent6"/>
                </a:solidFill>
              </a:rPr>
            </a:br>
            <a:r>
              <a:rPr lang="en-US" sz="4600">
                <a:solidFill>
                  <a:schemeClr val="accent6"/>
                </a:solidFill>
              </a:rPr>
              <a:t>of a MC</a:t>
            </a:r>
            <a:br>
              <a:rPr lang="en-US" sz="4600">
                <a:solidFill>
                  <a:schemeClr val="accent6"/>
                </a:solidFill>
              </a:rPr>
            </a:br>
            <a:br>
              <a:rPr lang="en-US" sz="3800"/>
            </a:br>
            <a:r>
              <a:rPr lang="en-US"/>
              <a:t>from</a:t>
            </a:r>
            <a:br>
              <a:rPr lang="en-US"/>
            </a:br>
            <a:r>
              <a:rPr lang="en-US"/>
              <a:t>Annex 1, Proposal for a Council Recommendation on a European approach to micro-credentials for lifelong learning and employability - Adoption’, May 2022</a:t>
            </a: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 u="sng">
                <a:solidFill>
                  <a:schemeClr val="hlink"/>
                </a:solidFill>
                <a:hlinkClick r:id="rId3"/>
              </a:rPr>
              <a:t>https://data.consilium.europa.eu/doc/document/ST-9237-2022-INIT/en/pdf</a:t>
            </a:r>
            <a:r>
              <a:rPr lang="en-US"/>
              <a:t> </a:t>
            </a:r>
            <a:endParaRPr/>
          </a:p>
        </p:txBody>
      </p:sp>
      <p:pic>
        <p:nvPicPr>
          <p:cNvPr descr="Creative Commons licencija" id="95" name="Google Shape;95;p3"/>
          <p:cNvPicPr preferRelativeResize="0"/>
          <p:nvPr/>
        </p:nvPicPr>
        <p:blipFill rotWithShape="1">
          <a:blip r:embed="rId4">
            <a:alphaModFix/>
          </a:blip>
          <a:srcRect b="-15995" l="0" r="-17054" t="0"/>
          <a:stretch/>
        </p:blipFill>
        <p:spPr>
          <a:xfrm>
            <a:off x="92675" y="4721163"/>
            <a:ext cx="981271" cy="342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"/>
          <p:cNvSpPr txBox="1"/>
          <p:nvPr>
            <p:ph idx="1" type="body"/>
          </p:nvPr>
        </p:nvSpPr>
        <p:spPr>
          <a:xfrm>
            <a:off x="223641" y="1465800"/>
            <a:ext cx="3008657" cy="31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152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37267"/>
              <a:buNone/>
            </a:pPr>
            <a:r>
              <a:rPr lang="en-US" sz="4600">
                <a:solidFill>
                  <a:schemeClr val="accent6"/>
                </a:solidFill>
              </a:rPr>
              <a:t>Optional Elements </a:t>
            </a:r>
            <a:br>
              <a:rPr lang="en-US" sz="4600">
                <a:solidFill>
                  <a:schemeClr val="accent6"/>
                </a:solidFill>
              </a:rPr>
            </a:br>
            <a:r>
              <a:rPr lang="en-US" sz="4600">
                <a:solidFill>
                  <a:schemeClr val="accent6"/>
                </a:solidFill>
              </a:rPr>
              <a:t>of a MC</a:t>
            </a:r>
            <a:br>
              <a:rPr lang="en-US" sz="4600">
                <a:solidFill>
                  <a:schemeClr val="accent6"/>
                </a:solidFill>
              </a:rPr>
            </a:br>
            <a:br>
              <a:rPr lang="en-US" sz="4600"/>
            </a:br>
            <a:r>
              <a:rPr lang="en-US"/>
              <a:t>from</a:t>
            </a:r>
            <a:br>
              <a:rPr lang="en-US"/>
            </a:br>
            <a:r>
              <a:rPr lang="en-US"/>
              <a:t>Annex 1, Proposal for a Council Recommendation on a European approach to micro-credentials for lifelong learning and employability - Adoption’, May 2022</a:t>
            </a: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 u="sng">
                <a:solidFill>
                  <a:schemeClr val="hlink"/>
                </a:solidFill>
                <a:hlinkClick r:id="rId3"/>
              </a:rPr>
              <a:t>https://data.consilium.europa.eu/doc/document/ST-9237-2022-INIT/en/pdf</a:t>
            </a:r>
            <a:r>
              <a:rPr lang="en-US"/>
              <a:t> </a:t>
            </a:r>
            <a:endParaRPr/>
          </a:p>
        </p:txBody>
      </p:sp>
      <p:sp>
        <p:nvSpPr>
          <p:cNvPr id="101" name="Google Shape;101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2" name="Google Shape;102;p4"/>
          <p:cNvSpPr/>
          <p:nvPr/>
        </p:nvSpPr>
        <p:spPr>
          <a:xfrm>
            <a:off x="3649285" y="390209"/>
            <a:ext cx="5214135" cy="44012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AutoNum type="arabicPeriod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Prerequisites needed to enrol in the learning activity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AutoNum type="arabicPeriod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Supervision and identity verification during assessment 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AutoNum type="arabicPeriod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Grade achieved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AutoNum type="arabicPeriod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Integration/stackability options (stand-alone, independent microcredential/integrated, stackable towards another credential)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AutoNum type="arabicPeriod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Further information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reative Commons licencija" id="103" name="Google Shape;103;p4"/>
          <p:cNvPicPr preferRelativeResize="0"/>
          <p:nvPr/>
        </p:nvPicPr>
        <p:blipFill rotWithShape="1">
          <a:blip r:embed="rId4">
            <a:alphaModFix/>
          </a:blip>
          <a:srcRect b="-15995" l="0" r="-17054" t="0"/>
          <a:stretch/>
        </p:blipFill>
        <p:spPr>
          <a:xfrm>
            <a:off x="92675" y="4721163"/>
            <a:ext cx="981271" cy="342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/>
          <p:nvPr>
            <p:ph idx="1" type="body"/>
          </p:nvPr>
        </p:nvSpPr>
        <p:spPr>
          <a:xfrm>
            <a:off x="127354" y="1420110"/>
            <a:ext cx="3145277" cy="31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152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36866"/>
              <a:buNone/>
            </a:pPr>
            <a:r>
              <a:rPr lang="en-US" sz="4200">
                <a:solidFill>
                  <a:schemeClr val="accent6"/>
                </a:solidFill>
              </a:rPr>
              <a:t>Data integration</a:t>
            </a:r>
            <a:br>
              <a:rPr lang="en-US" sz="3200"/>
            </a:br>
            <a:endParaRPr sz="3200"/>
          </a:p>
          <a:p>
            <a:pPr indent="0" lvl="0" marL="152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48387"/>
              <a:buNone/>
            </a:pPr>
            <a:r>
              <a:t/>
            </a:r>
            <a:endParaRPr sz="3200"/>
          </a:p>
          <a:p>
            <a:pPr indent="0" lvl="0" marL="152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29032"/>
              <a:buNone/>
            </a:pP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 u="sng">
                <a:solidFill>
                  <a:schemeClr val="hlink"/>
                </a:solidFill>
                <a:hlinkClick r:id="rId3"/>
              </a:rPr>
              <a:t>https://ec.europa.eu/futurium/en/system/files/ged/edci_presentation.pdf</a:t>
            </a:r>
            <a:r>
              <a:rPr lang="en-US"/>
              <a:t> </a:t>
            </a:r>
            <a:br>
              <a:rPr lang="en-US"/>
            </a:br>
            <a:br>
              <a:rPr lang="en-US"/>
            </a:br>
            <a:r>
              <a:rPr lang="en-US" u="sng">
                <a:solidFill>
                  <a:schemeClr val="hlink"/>
                </a:solidFill>
                <a:hlinkClick r:id="rId4"/>
              </a:rPr>
              <a:t>https://github.com/european-commission-empl/European-Learning-Model</a:t>
            </a:r>
            <a:r>
              <a:rPr lang="en-US"/>
              <a:t> </a:t>
            </a:r>
            <a:endParaRPr/>
          </a:p>
        </p:txBody>
      </p:sp>
      <p:sp>
        <p:nvSpPr>
          <p:cNvPr id="109" name="Google Shape;109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0" name="Google Shape;110;p5"/>
          <p:cNvSpPr/>
          <p:nvPr/>
        </p:nvSpPr>
        <p:spPr>
          <a:xfrm>
            <a:off x="3600450" y="323851"/>
            <a:ext cx="464820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br>
              <a:rPr b="0" i="0" lang="en-US" sz="24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400" u="none" cap="none" strike="noStrike">
              <a:solidFill>
                <a:srgbClr val="0C5AD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5"/>
          <p:cNvSpPr/>
          <p:nvPr/>
        </p:nvSpPr>
        <p:spPr>
          <a:xfrm>
            <a:off x="3676649" y="490182"/>
            <a:ext cx="5395591" cy="40934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b="1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 mandatory 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and various optional </a:t>
            </a:r>
            <a:r>
              <a:rPr b="1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elements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are included in a </a:t>
            </a:r>
            <a:b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0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European data model (EDCI)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b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specification of a common format for describing micro-credentials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5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available as an open standard to be used by providers of micro-credential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5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supporting interoperability </a:t>
            </a:r>
            <a:br>
              <a:rPr b="1" i="0" lang="en-US" sz="20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b="1" i="0" lang="en-US" sz="20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facilitating exchange of data </a:t>
            </a:r>
            <a:br>
              <a:rPr b="1" i="0" lang="en-US" sz="20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 micro-credentials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reative Commons licencija" id="112" name="Google Shape;112;p5"/>
          <p:cNvPicPr preferRelativeResize="0"/>
          <p:nvPr/>
        </p:nvPicPr>
        <p:blipFill rotWithShape="1">
          <a:blip r:embed="rId5">
            <a:alphaModFix/>
          </a:blip>
          <a:srcRect b="-15995" l="0" r="-17054" t="0"/>
          <a:stretch/>
        </p:blipFill>
        <p:spPr>
          <a:xfrm>
            <a:off x="127350" y="4695613"/>
            <a:ext cx="981271" cy="342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"/>
          <p:cNvSpPr txBox="1"/>
          <p:nvPr>
            <p:ph type="title"/>
          </p:nvPr>
        </p:nvSpPr>
        <p:spPr>
          <a:xfrm>
            <a:off x="405771" y="1016510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3200"/>
              <a:buNone/>
            </a:pPr>
            <a:r>
              <a:rPr lang="en-US" sz="3300">
                <a:solidFill>
                  <a:srgbClr val="FFFFFF"/>
                </a:solidFill>
              </a:rPr>
              <a:t>Comments or Questions?</a:t>
            </a:r>
            <a:endParaRPr sz="3300"/>
          </a:p>
        </p:txBody>
      </p:sp>
      <p:sp>
        <p:nvSpPr>
          <p:cNvPr id="118" name="Google Shape;118;p6"/>
          <p:cNvSpPr txBox="1"/>
          <p:nvPr>
            <p:ph idx="1" type="body"/>
          </p:nvPr>
        </p:nvSpPr>
        <p:spPr>
          <a:xfrm>
            <a:off x="405771" y="2035519"/>
            <a:ext cx="8222100" cy="281237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 sz="2000"/>
          </a:p>
        </p:txBody>
      </p:sp>
      <p:sp>
        <p:nvSpPr>
          <p:cNvPr id="119" name="Google Shape;119;p6"/>
          <p:cNvSpPr txBox="1"/>
          <p:nvPr>
            <p:ph idx="12" type="sldNum"/>
          </p:nvPr>
        </p:nvSpPr>
        <p:spPr>
          <a:xfrm>
            <a:off x="8606870" y="4695623"/>
            <a:ext cx="465371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0" name="Google Shape;120;p6"/>
          <p:cNvSpPr txBox="1"/>
          <p:nvPr/>
        </p:nvSpPr>
        <p:spPr>
          <a:xfrm>
            <a:off x="294667" y="1883245"/>
            <a:ext cx="8222100" cy="296465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1430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</a:pPr>
            <a:br>
              <a:rPr b="1" i="0" lang="en-US" sz="18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b="1" i="0" lang="en-US" sz="2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Please contact us</a:t>
            </a:r>
            <a:br>
              <a:rPr b="1" i="0" lang="en-US" sz="2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2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 for further ideas, questions or remarks on this training material </a:t>
            </a:r>
            <a:r>
              <a:rPr b="0" i="0" lang="en-US" sz="1800" u="sng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ursula.goez@heilbronn.dhbw.de</a:t>
            </a:r>
            <a:endParaRPr b="0" i="0" sz="1800" u="none" cap="none" strike="noStrike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1430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</a:pPr>
            <a:br>
              <a:rPr b="0" i="0" lang="en-US" sz="18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i="0" sz="2000" u="none" cap="none" strike="noStrike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6"/>
          <p:cNvSpPr txBox="1"/>
          <p:nvPr/>
        </p:nvSpPr>
        <p:spPr>
          <a:xfrm>
            <a:off x="994825" y="4491700"/>
            <a:ext cx="78579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Training material "Ensuring digital and micro-credentialization of learning as a part of transparent assessment for recognition of learning outcomes" by </a:t>
            </a:r>
            <a:r>
              <a:rPr b="0" i="0" lang="en-US" sz="1200" u="none" cap="none" strike="noStrike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Göz U., Cepauskiene R</a:t>
            </a: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.,  is licensed under a </a:t>
            </a:r>
            <a:r>
              <a:rPr b="0" i="0" lang="en-US" sz="1200" u="none" cap="none" strike="noStrike">
                <a:solidFill>
                  <a:srgbClr val="1155CC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Creative Commons Attribution-ShareAlike 4.0 International License</a:t>
            </a:r>
            <a:endParaRPr b="0" i="1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reative Commons licencija" id="122" name="Google Shape;122;p6"/>
          <p:cNvPicPr preferRelativeResize="0"/>
          <p:nvPr/>
        </p:nvPicPr>
        <p:blipFill rotWithShape="1">
          <a:blip r:embed="rId6">
            <a:alphaModFix/>
          </a:blip>
          <a:srcRect b="-15995" l="0" r="-17054" t="0"/>
          <a:stretch/>
        </p:blipFill>
        <p:spPr>
          <a:xfrm>
            <a:off x="92675" y="4619238"/>
            <a:ext cx="981271" cy="342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Göz, Ursula</dc:creator>
</cp:coreProperties>
</file>