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j0ix1MTmxKAAT7QsQC9kuVaIb8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Roboto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Due to team and personal issues, we experienced a stagnation in workflow and aim to recover the progress asap.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74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5" name="Google Shape;15;p13"/>
          <p:cNvSpPr txBox="1"/>
          <p:nvPr/>
        </p:nvSpPr>
        <p:spPr>
          <a:xfrm>
            <a:off x="225425" y="4400500"/>
            <a:ext cx="752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" name="Google Shape;1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00" y="4400500"/>
            <a:ext cx="24003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 txBox="1"/>
          <p:nvPr/>
        </p:nvSpPr>
        <p:spPr>
          <a:xfrm>
            <a:off x="5282550" y="4204475"/>
            <a:ext cx="24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8;p13"/>
          <p:cNvSpPr txBox="1"/>
          <p:nvPr/>
        </p:nvSpPr>
        <p:spPr>
          <a:xfrm>
            <a:off x="3322425" y="4645500"/>
            <a:ext cx="564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" name="Google Shape;1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7678" y="33175"/>
            <a:ext cx="3494574" cy="7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22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 txBox="1"/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" type="subTitle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4" name="Google Shape;84;p25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5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6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"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6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6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6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7"/>
          <p:cNvSpPr txBox="1"/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1" type="body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6" name="Google Shape;96;p27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7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7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8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8"/>
          <p:cNvSpPr txBox="1"/>
          <p:nvPr>
            <p:ph idx="1" type="body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28"/>
          <p:cNvSpPr txBox="1"/>
          <p:nvPr>
            <p:ph idx="2" type="body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8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8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8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9"/>
          <p:cNvSpPr txBox="1"/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9"/>
          <p:cNvSpPr txBox="1"/>
          <p:nvPr>
            <p:ph idx="1" type="body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9" name="Google Shape;109;p29"/>
          <p:cNvSpPr txBox="1"/>
          <p:nvPr>
            <p:ph idx="2" type="body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29"/>
          <p:cNvSpPr txBox="1"/>
          <p:nvPr>
            <p:ph idx="3" type="body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1" name="Google Shape;111;p29"/>
          <p:cNvSpPr txBox="1"/>
          <p:nvPr>
            <p:ph idx="4" type="body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9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9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9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0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0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0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1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1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/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2"/>
          <p:cNvSpPr txBox="1"/>
          <p:nvPr>
            <p:ph idx="1" type="body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7" name="Google Shape;127;p32"/>
          <p:cNvSpPr txBox="1"/>
          <p:nvPr>
            <p:ph idx="2" type="body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8" name="Google Shape;128;p32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2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2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/>
          <p:nvPr/>
        </p:nvSpPr>
        <p:spPr>
          <a:xfrm flipH="1" rot="10800000">
            <a:off x="-22631" y="17403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4"/>
          <p:cNvSpPr txBox="1"/>
          <p:nvPr>
            <p:ph type="title"/>
          </p:nvPr>
        </p:nvSpPr>
        <p:spPr>
          <a:xfrm>
            <a:off x="447890" y="800100"/>
            <a:ext cx="5052866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" type="body"/>
          </p:nvPr>
        </p:nvSpPr>
        <p:spPr>
          <a:xfrm>
            <a:off x="471900" y="1919074"/>
            <a:ext cx="8222100" cy="30079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2" type="sldNum"/>
          </p:nvPr>
        </p:nvSpPr>
        <p:spPr>
          <a:xfrm>
            <a:off x="8606870" y="4695623"/>
            <a:ext cx="465371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6" name="Google Shape;26;p14"/>
          <p:cNvSpPr txBox="1"/>
          <p:nvPr/>
        </p:nvSpPr>
        <p:spPr>
          <a:xfrm>
            <a:off x="7759881" y="4871582"/>
            <a:ext cx="1123239" cy="3077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DHBW 2022</a:t>
            </a:r>
            <a:endParaRPr b="0" i="0" sz="8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" name="Google Shape;2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4003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2374" y="115099"/>
            <a:ext cx="3099877" cy="65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/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3"/>
          <p:cNvSpPr/>
          <p:nvPr>
            <p:ph idx="2" type="pic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33"/>
          <p:cNvSpPr txBox="1"/>
          <p:nvPr>
            <p:ph idx="1" type="body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5" name="Google Shape;135;p33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3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3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4"/>
          <p:cNvSpPr txBox="1"/>
          <p:nvPr>
            <p:ph idx="1" type="body"/>
          </p:nvPr>
        </p:nvSpPr>
        <p:spPr>
          <a:xfrm rot="5400000">
            <a:off x="2940844" y="-942181"/>
            <a:ext cx="3262312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34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4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4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5"/>
          <p:cNvSpPr txBox="1"/>
          <p:nvPr>
            <p:ph type="title"/>
          </p:nvPr>
        </p:nvSpPr>
        <p:spPr>
          <a:xfrm rot="5400000">
            <a:off x="5350669" y="1467644"/>
            <a:ext cx="4357687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5"/>
          <p:cNvSpPr txBox="1"/>
          <p:nvPr>
            <p:ph idx="1" type="body"/>
          </p:nvPr>
        </p:nvSpPr>
        <p:spPr>
          <a:xfrm rot="5400000">
            <a:off x="1331119" y="-427831"/>
            <a:ext cx="4357687" cy="5762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35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5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5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5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395936" cy="79864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5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15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6" name="Google Shape;36;p15"/>
          <p:cNvSpPr txBox="1"/>
          <p:nvPr/>
        </p:nvSpPr>
        <p:spPr>
          <a:xfrm>
            <a:off x="7530957" y="4781477"/>
            <a:ext cx="1334293" cy="3077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DHBW 2022</a:t>
            </a:r>
            <a:endParaRPr b="0" i="0" sz="8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/>
        </p:nvSpPr>
        <p:spPr>
          <a:xfrm flipH="1" rot="10800000">
            <a:off x="0" y="-73175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6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35332" y="4622725"/>
            <a:ext cx="1696365" cy="56545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6"/>
          <p:cNvSpPr txBox="1"/>
          <p:nvPr>
            <p:ph idx="1" type="body"/>
          </p:nvPr>
        </p:nvSpPr>
        <p:spPr>
          <a:xfrm>
            <a:off x="57150" y="4696825"/>
            <a:ext cx="628004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42" name="Google Shape;42;p1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3" name="Google Shape;43;p16"/>
          <p:cNvSpPr txBox="1"/>
          <p:nvPr/>
        </p:nvSpPr>
        <p:spPr>
          <a:xfrm>
            <a:off x="8226667" y="4428874"/>
            <a:ext cx="758307" cy="3077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DHBW 2022</a:t>
            </a:r>
            <a:endParaRPr b="0" i="0" sz="8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6" name="Google Shape;46;p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8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18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9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8" name="Google Shape;58;p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1" name="Google Shape;61;p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1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6" name="Google Shape;66;p21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7" name="Google Shape;67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8" name="Google Shape;68;p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24"/>
          <p:cNvSpPr txBox="1"/>
          <p:nvPr>
            <p:ph idx="1"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4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24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24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bwp-zeitschrift.de/en/bwp_161471.php" TargetMode="External"/><Relationship Id="rId4" Type="http://schemas.openxmlformats.org/officeDocument/2006/relationships/image" Target="../media/image12.jp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ursula.goez@heilbronn.dhbw.de" TargetMode="External"/><Relationship Id="rId4" Type="http://schemas.openxmlformats.org/officeDocument/2006/relationships/hyperlink" Target="https://teacamp.vdu.lt/course/view.php?id=103" TargetMode="External"/><Relationship Id="rId5" Type="http://schemas.openxmlformats.org/officeDocument/2006/relationships/hyperlink" Target="http://creativecommons.org/licenses/by-sa/4.0/" TargetMode="External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education.ec.europa.eu/sites/default/files/document-library-docs/european-approach-micro-credentials-higher-education-consultation-group-output-final-report.pdf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education.ec.europa.eu/sites/default/files/document-library-docs/european-approach-micro-credentials-higher-education-consultation-group-output-final-report.pdf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jl4d.org/index.php/ejl4d/article/download/525/618?inline=1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oasis.col.org/colserver/api/core/bitstreams/770ff842-9a5e-424b-a253-0757fa539086/content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teach.deakin.edu.au/2019/08/02/microcredentials/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ojs.deakin.edu.au/index.php/jtlge/article/view/942/1019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"/>
          <p:cNvSpPr txBox="1"/>
          <p:nvPr>
            <p:ph type="ctrTitle"/>
          </p:nvPr>
        </p:nvSpPr>
        <p:spPr>
          <a:xfrm>
            <a:off x="390525" y="1243834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190"/>
              <a:buNone/>
            </a:pPr>
            <a:r>
              <a:t/>
            </a:r>
            <a:endParaRPr sz="7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190"/>
              <a:buNone/>
            </a:pPr>
            <a:r>
              <a:rPr b="0" lang="de-DE" sz="7000">
                <a:latin typeface="Georgia"/>
                <a:ea typeface="Georgia"/>
                <a:cs typeface="Georgia"/>
                <a:sym typeface="Georgia"/>
              </a:rPr>
              <a:t>DigiProf </a:t>
            </a:r>
            <a:r>
              <a:rPr lang="de-DE" sz="4000"/>
              <a:t>project </a:t>
            </a:r>
            <a:br>
              <a:rPr lang="de-DE" sz="4000"/>
            </a:br>
            <a:r>
              <a:rPr lang="de-DE" sz="2700"/>
              <a:t>Training Material Unit 1 </a:t>
            </a:r>
            <a:endParaRPr sz="2700"/>
          </a:p>
        </p:txBody>
      </p:sp>
      <p:sp>
        <p:nvSpPr>
          <p:cNvPr id="155" name="Google Shape;155;p1"/>
          <p:cNvSpPr txBox="1"/>
          <p:nvPr>
            <p:ph idx="1" type="subTitle"/>
          </p:nvPr>
        </p:nvSpPr>
        <p:spPr>
          <a:xfrm>
            <a:off x="453587" y="2393910"/>
            <a:ext cx="8222100" cy="8318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de-DE" sz="2400"/>
              <a:t>Complementary Slides:</a:t>
            </a:r>
            <a:r>
              <a:rPr lang="de-DE" sz="2400"/>
              <a:t> </a:t>
            </a:r>
            <a:br>
              <a:rPr lang="de-DE" sz="2400"/>
            </a:br>
            <a:r>
              <a:rPr lang="de-DE" sz="2400"/>
              <a:t>Microcredentialisation process and concept </a:t>
            </a:r>
            <a:endParaRPr sz="2400"/>
          </a:p>
        </p:txBody>
      </p:sp>
      <p:sp>
        <p:nvSpPr>
          <p:cNvPr id="156" name="Google Shape;156;p1"/>
          <p:cNvSpPr txBox="1"/>
          <p:nvPr/>
        </p:nvSpPr>
        <p:spPr>
          <a:xfrm>
            <a:off x="5836225" y="4597025"/>
            <a:ext cx="498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1"/>
          <p:cNvSpPr/>
          <p:nvPr/>
        </p:nvSpPr>
        <p:spPr>
          <a:xfrm>
            <a:off x="453587" y="3285996"/>
            <a:ext cx="608910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0" i="0" lang="de-DE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de-DE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DHBW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Window" id="159" name="Google Shape;15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0659" y="3909089"/>
            <a:ext cx="1761743" cy="10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6800" y="3907579"/>
            <a:ext cx="2023850" cy="1091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/>
          <p:nvPr>
            <p:ph idx="1" type="body"/>
          </p:nvPr>
        </p:nvSpPr>
        <p:spPr>
          <a:xfrm>
            <a:off x="1757237" y="4754878"/>
            <a:ext cx="4635611" cy="516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br>
              <a:rPr lang="de-DE" sz="800">
                <a:latin typeface="Arial"/>
                <a:ea typeface="Arial"/>
                <a:cs typeface="Arial"/>
                <a:sym typeface="Arial"/>
              </a:rPr>
            </a:br>
            <a:r>
              <a:rPr lang="de-DE" sz="800">
                <a:latin typeface="Arial"/>
                <a:ea typeface="Arial"/>
                <a:cs typeface="Arial"/>
                <a:sym typeface="Arial"/>
              </a:rPr>
              <a:t>from: BWP 51 (3), 35-39    </a:t>
            </a:r>
            <a:r>
              <a:rPr lang="de-DE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https://www.bwp-zeitschrift.de/en/bwp_161471.php</a:t>
            </a:r>
            <a:r>
              <a:rPr lang="de-DE" sz="80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de-DE" sz="800">
                <a:latin typeface="Arial"/>
                <a:ea typeface="Arial"/>
                <a:cs typeface="Arial"/>
                <a:sym typeface="Arial"/>
              </a:rPr>
            </a:br>
            <a:br>
              <a:rPr lang="de-DE" sz="800">
                <a:latin typeface="Arial"/>
                <a:ea typeface="Arial"/>
                <a:cs typeface="Arial"/>
                <a:sym typeface="Arial"/>
              </a:rPr>
            </a:br>
            <a:br>
              <a:rPr lang="de-DE" sz="800">
                <a:latin typeface="Arial"/>
                <a:ea typeface="Arial"/>
                <a:cs typeface="Arial"/>
                <a:sym typeface="Arial"/>
              </a:rPr>
            </a:b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39" name="Google Shape;239;p10"/>
          <p:cNvSpPr txBox="1"/>
          <p:nvPr/>
        </p:nvSpPr>
        <p:spPr>
          <a:xfrm>
            <a:off x="1677357" y="104074"/>
            <a:ext cx="586207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de-DE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MicroCredential integration into Educational Landscape 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0" name="Google Shape;24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4793" y="545798"/>
            <a:ext cx="5007206" cy="41059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cija" id="241" name="Google Shape;24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675" y="479393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/>
          <p:nvPr>
            <p:ph type="title"/>
          </p:nvPr>
        </p:nvSpPr>
        <p:spPr>
          <a:xfrm>
            <a:off x="405771" y="1016510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3200"/>
              <a:buNone/>
            </a:pPr>
            <a:r>
              <a:rPr lang="de-DE" sz="3300">
                <a:solidFill>
                  <a:srgbClr val="FFFFFF"/>
                </a:solidFill>
              </a:rPr>
              <a:t>What is next?</a:t>
            </a:r>
            <a:endParaRPr sz="3300"/>
          </a:p>
        </p:txBody>
      </p:sp>
      <p:sp>
        <p:nvSpPr>
          <p:cNvPr id="247" name="Google Shape;247;p11"/>
          <p:cNvSpPr txBox="1"/>
          <p:nvPr>
            <p:ph idx="1" type="body"/>
          </p:nvPr>
        </p:nvSpPr>
        <p:spPr>
          <a:xfrm>
            <a:off x="405771" y="2035519"/>
            <a:ext cx="8222100" cy="28123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2000"/>
          </a:p>
        </p:txBody>
      </p:sp>
      <p:sp>
        <p:nvSpPr>
          <p:cNvPr id="248" name="Google Shape;248;p11"/>
          <p:cNvSpPr txBox="1"/>
          <p:nvPr>
            <p:ph idx="12" type="sldNum"/>
          </p:nvPr>
        </p:nvSpPr>
        <p:spPr>
          <a:xfrm>
            <a:off x="8606870" y="4695623"/>
            <a:ext cx="465371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49" name="Google Shape;249;p11"/>
          <p:cNvSpPr txBox="1"/>
          <p:nvPr/>
        </p:nvSpPr>
        <p:spPr>
          <a:xfrm>
            <a:off x="294667" y="1883245"/>
            <a:ext cx="8222100" cy="29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</a:pPr>
            <a:br>
              <a:rPr b="1" i="0" lang="de-DE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de-DE" sz="2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Please contact us</a:t>
            </a:r>
            <a:br>
              <a:rPr b="1" i="0" lang="de-DE" sz="2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de-DE" sz="2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for further ideas, questions or remarks:</a:t>
            </a:r>
            <a:br>
              <a:rPr b="1" i="0" lang="de-DE" sz="2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de-DE" sz="1800" u="sng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ursula.goez@heilbronn.dhbw.de</a:t>
            </a:r>
            <a:endParaRPr b="0" i="0" sz="18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</a:pPr>
            <a:br>
              <a:rPr b="0" i="0" lang="de-DE" sz="18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20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1"/>
          <p:cNvSpPr txBox="1"/>
          <p:nvPr/>
        </p:nvSpPr>
        <p:spPr>
          <a:xfrm>
            <a:off x="981550" y="4793975"/>
            <a:ext cx="78579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de-DE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Training material "Ensuring digital and micro-credentialization of learning as a part of transparent assessment for recognition of learning outcomes" by </a:t>
            </a:r>
            <a:r>
              <a:rPr b="0" i="0" lang="de-DE" sz="700" u="none" cap="none" strike="noStrike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Göz U., Cepauskiene R</a:t>
            </a:r>
            <a:r>
              <a:rPr b="0" i="0" lang="de-DE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.,  is licensed under a </a:t>
            </a:r>
            <a:r>
              <a:rPr b="0" i="0" lang="de-DE" sz="700" u="none" cap="none" strike="noStrike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Attribution-ShareAlike 4.0 International License</a:t>
            </a:r>
            <a:endParaRPr b="0" i="1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reative Commons licencija" id="251" name="Google Shape;25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400" y="479393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"/>
          <p:cNvSpPr txBox="1"/>
          <p:nvPr>
            <p:ph type="title"/>
          </p:nvPr>
        </p:nvSpPr>
        <p:spPr>
          <a:xfrm>
            <a:off x="405771" y="1016510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96096"/>
              <a:buNone/>
            </a:pPr>
            <a:r>
              <a:rPr lang="de-DE" sz="3700">
                <a:solidFill>
                  <a:srgbClr val="FFFFFF"/>
                </a:solidFill>
              </a:rPr>
              <a:t>Micro-Credentials in HE</a:t>
            </a:r>
            <a:endParaRPr sz="5100"/>
          </a:p>
        </p:txBody>
      </p:sp>
      <p:sp>
        <p:nvSpPr>
          <p:cNvPr id="166" name="Google Shape;166;p2"/>
          <p:cNvSpPr txBox="1"/>
          <p:nvPr>
            <p:ph idx="1" type="body"/>
          </p:nvPr>
        </p:nvSpPr>
        <p:spPr>
          <a:xfrm>
            <a:off x="405771" y="2035519"/>
            <a:ext cx="8222100" cy="28123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2000"/>
          </a:p>
        </p:txBody>
      </p:sp>
      <p:sp>
        <p:nvSpPr>
          <p:cNvPr id="167" name="Google Shape;167;p2"/>
          <p:cNvSpPr txBox="1"/>
          <p:nvPr>
            <p:ph idx="12" type="sldNum"/>
          </p:nvPr>
        </p:nvSpPr>
        <p:spPr>
          <a:xfrm>
            <a:off x="8606870" y="4695623"/>
            <a:ext cx="465371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405771" y="1955874"/>
            <a:ext cx="7895748" cy="273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1" i="0" lang="de-DE" sz="2400" u="none" cap="none" strike="noStrike">
                <a:solidFill>
                  <a:srgbClr val="0C5ADB"/>
                </a:solidFill>
                <a:latin typeface="Calibri"/>
                <a:ea typeface="Calibri"/>
                <a:cs typeface="Calibri"/>
                <a:sym typeface="Calibri"/>
              </a:rPr>
              <a:t>The vision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1" i="0" lang="de-DE" sz="2400" u="none" cap="none" strike="noStrike">
                <a:solidFill>
                  <a:srgbClr val="0C5ADB"/>
                </a:solidFill>
                <a:latin typeface="Calibri"/>
                <a:ea typeface="Calibri"/>
                <a:cs typeface="Calibri"/>
                <a:sym typeface="Calibri"/>
              </a:rPr>
              <a:t>The definition </a:t>
            </a:r>
            <a:endParaRPr b="0" i="0" sz="2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1" i="0" lang="de-DE" sz="2400" u="none" cap="none" strike="noStrike">
                <a:solidFill>
                  <a:srgbClr val="0C5ADB"/>
                </a:solidFill>
                <a:latin typeface="Calibri"/>
                <a:ea typeface="Calibri"/>
                <a:cs typeface="Calibri"/>
                <a:sym typeface="Calibri"/>
              </a:rPr>
              <a:t>Ecosystem 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1" i="0" lang="de-DE" sz="2400" u="none" cap="none" strike="noStrike">
                <a:solidFill>
                  <a:srgbClr val="0C5ADB"/>
                </a:solidFill>
                <a:latin typeface="Calibri"/>
                <a:ea typeface="Calibri"/>
                <a:cs typeface="Calibri"/>
                <a:sym typeface="Calibri"/>
              </a:rPr>
              <a:t>Ecosystem II</a:t>
            </a:r>
            <a:r>
              <a:rPr b="0" i="0" lang="de-DE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1" i="0" lang="de-DE" sz="2400" u="none" cap="none" strike="noStrike">
                <a:solidFill>
                  <a:srgbClr val="0C5ADB"/>
                </a:solidFill>
                <a:latin typeface="Calibri"/>
                <a:ea typeface="Calibri"/>
                <a:cs typeface="Calibri"/>
                <a:sym typeface="Calibri"/>
              </a:rPr>
              <a:t>Mapping Credentials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1" i="0" lang="de-DE" sz="2400" u="none" cap="none" strike="noStrike">
                <a:solidFill>
                  <a:srgbClr val="0C5ADB"/>
                </a:solidFill>
                <a:latin typeface="Calibri"/>
                <a:ea typeface="Calibri"/>
                <a:cs typeface="Calibri"/>
                <a:sym typeface="Calibri"/>
              </a:rPr>
              <a:t>MC-Integration into Ed Landscape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1" i="0" lang="de-DE" sz="2400" u="none" cap="none" strike="noStrike">
                <a:solidFill>
                  <a:srgbClr val="0C5ADB"/>
                </a:solidFill>
                <a:latin typeface="Calibri"/>
                <a:ea typeface="Calibri"/>
                <a:cs typeface="Calibri"/>
                <a:sym typeface="Calibri"/>
              </a:rPr>
              <a:t>Constructive Alignment</a:t>
            </a:r>
            <a:endParaRPr b="0" i="0" sz="2400" u="none" cap="none" strike="noStrike">
              <a:solidFill>
                <a:srgbClr val="0C5AD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reative Commons licencija" id="169" name="Google Shape;16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675" y="479393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33613"/>
              <a:buNone/>
            </a:pPr>
            <a:r>
              <a:rPr lang="de-DE" sz="4200">
                <a:solidFill>
                  <a:schemeClr val="accent6"/>
                </a:solidFill>
              </a:rPr>
              <a:t>The vision</a:t>
            </a:r>
            <a:br>
              <a:rPr lang="de-DE" sz="3200">
                <a:solidFill>
                  <a:schemeClr val="accent6"/>
                </a:solidFill>
              </a:rPr>
            </a:br>
            <a:br>
              <a:rPr lang="de-DE" sz="3200"/>
            </a:br>
            <a:r>
              <a:rPr lang="de-DE"/>
              <a:t>from</a:t>
            </a:r>
            <a:br>
              <a:rPr lang="de-DE"/>
            </a:br>
            <a:r>
              <a:rPr lang="de-DE"/>
              <a:t>‚A European approach to micro-credentials – Output of the micro-credentials higher education consultation group - Final report’</a:t>
            </a: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r>
              <a:rPr lang="de-DE" u="sng">
                <a:solidFill>
                  <a:schemeClr val="hlink"/>
                </a:solidFill>
                <a:hlinkClick r:id="rId3"/>
              </a:rPr>
              <a:t>https://education.ec.europa.eu/sites/default/files/document-library-docs/european-approach-micro-credentials-higher-education-consultation-group-output-final-report.pdf</a:t>
            </a:r>
            <a:r>
              <a:rPr lang="de-DE"/>
              <a:t> </a:t>
            </a:r>
            <a:endParaRPr/>
          </a:p>
        </p:txBody>
      </p:sp>
      <p:sp>
        <p:nvSpPr>
          <p:cNvPr id="175" name="Google Shape;175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76" name="Google Shape;17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5617" y="-64355"/>
            <a:ext cx="4876875" cy="5153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cija" id="177" name="Google Shape;17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675" y="479393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"/>
          <p:cNvSpPr txBox="1"/>
          <p:nvPr>
            <p:ph idx="1" type="body"/>
          </p:nvPr>
        </p:nvSpPr>
        <p:spPr>
          <a:xfrm>
            <a:off x="0" y="1465800"/>
            <a:ext cx="327025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33240"/>
              <a:buNone/>
            </a:pPr>
            <a:r>
              <a:rPr lang="de-DE" sz="7600">
                <a:solidFill>
                  <a:schemeClr val="accent6"/>
                </a:solidFill>
              </a:rPr>
              <a:t>The definition</a:t>
            </a:r>
            <a:br>
              <a:rPr lang="de-DE" sz="7600">
                <a:solidFill>
                  <a:schemeClr val="accent6"/>
                </a:solidFill>
              </a:rPr>
            </a:br>
            <a:endParaRPr sz="7600">
              <a:solidFill>
                <a:schemeClr val="accent6"/>
              </a:solidFill>
            </a:endParaRPr>
          </a:p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947"/>
              <a:buNone/>
            </a:pPr>
            <a:br>
              <a:rPr lang="de-DE" sz="3200"/>
            </a:br>
            <a:r>
              <a:rPr lang="de-DE" sz="2100"/>
              <a:t>from</a:t>
            </a:r>
            <a:br>
              <a:rPr lang="de-DE" sz="2100"/>
            </a:br>
            <a:r>
              <a:rPr lang="de-DE" sz="2100"/>
              <a:t>‚A European approach to micro-credentials</a:t>
            </a:r>
            <a:br>
              <a:rPr lang="de-DE" sz="2100"/>
            </a:br>
            <a:r>
              <a:rPr lang="de-DE" sz="2100"/>
              <a:t> – Output of the micro-credentials higher </a:t>
            </a:r>
            <a:br>
              <a:rPr lang="de-DE" sz="2100"/>
            </a:br>
            <a:r>
              <a:rPr lang="de-DE" sz="2100"/>
              <a:t>education consultation group - Final report’</a:t>
            </a:r>
            <a:br>
              <a:rPr lang="de-DE" sz="2100"/>
            </a:br>
            <a:br>
              <a:rPr lang="de-DE" sz="2100"/>
            </a:br>
            <a:br>
              <a:rPr lang="de-DE" sz="2100"/>
            </a:br>
            <a:br>
              <a:rPr lang="de-DE" sz="2100"/>
            </a:br>
            <a:r>
              <a:rPr lang="de-DE" sz="2100" u="sng">
                <a:solidFill>
                  <a:schemeClr val="hlink"/>
                </a:solidFill>
                <a:hlinkClick r:id="rId3"/>
              </a:rPr>
              <a:t>https://education.ec.europa.eu/sites/default/files/document-library-docs/european-approach-micro-credentials-higher-education-consultation-group-output-final-report.pdf</a:t>
            </a:r>
            <a:r>
              <a:rPr lang="de-DE" sz="2100"/>
              <a:t> </a:t>
            </a:r>
            <a:endParaRPr/>
          </a:p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0300"/>
              <a:buNone/>
            </a:pPr>
            <a:r>
              <a:t/>
            </a:r>
            <a:endParaRPr sz="2100"/>
          </a:p>
        </p:txBody>
      </p:sp>
      <p:sp>
        <p:nvSpPr>
          <p:cNvPr id="183" name="Google Shape;18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84" name="Google Shape;18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6460" y="160063"/>
            <a:ext cx="5369334" cy="4837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cija" id="185" name="Google Shape;18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675" y="479393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"/>
          <p:cNvSpPr txBox="1"/>
          <p:nvPr>
            <p:ph idx="1" type="body"/>
          </p:nvPr>
        </p:nvSpPr>
        <p:spPr>
          <a:xfrm>
            <a:off x="194733" y="4741333"/>
            <a:ext cx="6091766" cy="402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br>
              <a:rPr lang="de-DE" sz="800">
                <a:latin typeface="Arial"/>
                <a:ea typeface="Arial"/>
                <a:cs typeface="Arial"/>
                <a:sym typeface="Arial"/>
              </a:rPr>
            </a:br>
            <a:r>
              <a:rPr lang="de-DE" sz="800">
                <a:latin typeface="Arial"/>
                <a:ea typeface="Arial"/>
                <a:cs typeface="Arial"/>
                <a:sym typeface="Arial"/>
              </a:rPr>
              <a:t>from: Brown, M., Mhichil, M. N. G., Beirne, E., &amp; Mac Lochlainn, C. (2021). The Global Micro-Credential Landscape: Charting a New Credential Ecology for Lifelong Learning. Journal of Learning for Development, 8(2), 228-254.</a:t>
            </a:r>
            <a:br>
              <a:rPr lang="de-DE" sz="800">
                <a:latin typeface="Arial"/>
                <a:ea typeface="Arial"/>
                <a:cs typeface="Arial"/>
                <a:sym typeface="Arial"/>
              </a:rPr>
            </a:br>
            <a:r>
              <a:rPr lang="de-DE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https://jl4d.org/index.php/ejl4d/article/download/525/618?inline=1</a:t>
            </a:r>
            <a:r>
              <a:rPr lang="de-DE" sz="800"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de-DE" sz="800">
                <a:latin typeface="Arial"/>
                <a:ea typeface="Arial"/>
                <a:cs typeface="Arial"/>
                <a:sym typeface="Arial"/>
              </a:rPr>
            </a:br>
            <a:br>
              <a:rPr lang="de-DE" sz="800">
                <a:latin typeface="Arial"/>
                <a:ea typeface="Arial"/>
                <a:cs typeface="Arial"/>
                <a:sym typeface="Arial"/>
              </a:rPr>
            </a:b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92" name="Google Shape;192;p5"/>
          <p:cNvSpPr txBox="1"/>
          <p:nvPr/>
        </p:nvSpPr>
        <p:spPr>
          <a:xfrm>
            <a:off x="2867281" y="104074"/>
            <a:ext cx="31496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de-DE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Mapping Credentials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3" name="Google Shape;19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9480" y="592125"/>
            <a:ext cx="5958790" cy="391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5"/>
          <p:cNvSpPr/>
          <p:nvPr/>
        </p:nvSpPr>
        <p:spPr>
          <a:xfrm rot="8657580">
            <a:off x="6503887" y="1111403"/>
            <a:ext cx="725547" cy="34322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eative Commons licencija" id="195" name="Google Shape;19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400" y="4312213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"/>
          <p:cNvSpPr txBox="1"/>
          <p:nvPr>
            <p:ph idx="1" type="body"/>
          </p:nvPr>
        </p:nvSpPr>
        <p:spPr>
          <a:xfrm>
            <a:off x="57150" y="4696825"/>
            <a:ext cx="628004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de-DE" sz="800"/>
              <a:t>from: DESIGNING AND IMPLEMENTING MICRO-CREDENTIALS: A GUIDE FOR PRACTITIONERS (Australia)</a:t>
            </a:r>
            <a:br>
              <a:rPr lang="de-DE" sz="800"/>
            </a:br>
            <a:r>
              <a:rPr lang="de-DE" sz="800"/>
              <a:t> </a:t>
            </a:r>
            <a:r>
              <a:rPr lang="de-DE" sz="800" u="sng">
                <a:solidFill>
                  <a:schemeClr val="hlink"/>
                </a:solidFill>
                <a:hlinkClick r:id="rId3"/>
              </a:rPr>
              <a:t>https://oasis.col.org/colserver/api/core/bitstreams/770ff842-9a5e-424b-a253-0757fa539086/content</a:t>
            </a:r>
            <a:r>
              <a:rPr lang="de-DE" sz="800"/>
              <a:t> </a:t>
            </a:r>
            <a:endParaRPr sz="800"/>
          </a:p>
        </p:txBody>
      </p:sp>
      <p:sp>
        <p:nvSpPr>
          <p:cNvPr id="201" name="Google Shape;201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202" name="Google Shape;20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913" y="396461"/>
            <a:ext cx="8129628" cy="414901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6"/>
          <p:cNvSpPr txBox="1"/>
          <p:nvPr/>
        </p:nvSpPr>
        <p:spPr>
          <a:xfrm>
            <a:off x="2836458" y="104074"/>
            <a:ext cx="31496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de-DE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MicroCredential Ecosystem </a:t>
            </a:r>
            <a:r>
              <a:rPr b="0" i="0" lang="de-DE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 a business model 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6"/>
          <p:cNvSpPr/>
          <p:nvPr/>
        </p:nvSpPr>
        <p:spPr>
          <a:xfrm rot="1375882">
            <a:off x="709263" y="1645658"/>
            <a:ext cx="725547" cy="34322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eative Commons licencija" id="205" name="Google Shape;20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" y="428593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"/>
          <p:cNvSpPr txBox="1"/>
          <p:nvPr>
            <p:ph idx="1" type="body"/>
          </p:nvPr>
        </p:nvSpPr>
        <p:spPr>
          <a:xfrm>
            <a:off x="1062894" y="4695623"/>
            <a:ext cx="628004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de-DE" sz="800"/>
              <a:t>from: Oliver, B. (2019). Making micro-credentials work for learners, employers and providers       		</a:t>
            </a:r>
            <a:r>
              <a:rPr lang="de-DE" sz="800" u="sng">
                <a:solidFill>
                  <a:schemeClr val="hlink"/>
                </a:solidFill>
                <a:hlinkClick r:id="rId3"/>
              </a:rPr>
              <a:t>http://dteach.deakin.edu.au/2019/08/02/microcredentials/</a:t>
            </a:r>
            <a:r>
              <a:rPr lang="de-DE" sz="800"/>
              <a:t> </a:t>
            </a:r>
            <a:endParaRPr sz="800"/>
          </a:p>
        </p:txBody>
      </p:sp>
      <p:sp>
        <p:nvSpPr>
          <p:cNvPr id="211" name="Google Shape;21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12" name="Google Shape;212;p7"/>
          <p:cNvSpPr txBox="1"/>
          <p:nvPr/>
        </p:nvSpPr>
        <p:spPr>
          <a:xfrm>
            <a:off x="182880" y="158825"/>
            <a:ext cx="31496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de-DE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MicroCredential Ecosystem </a:t>
            </a:r>
            <a:r>
              <a:rPr b="0" i="0" lang="de-DE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providers and possible links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3" name="Google Shape;21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3698" y="743600"/>
            <a:ext cx="5813702" cy="390140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7"/>
          <p:cNvSpPr/>
          <p:nvPr/>
        </p:nvSpPr>
        <p:spPr>
          <a:xfrm rot="1375882">
            <a:off x="2127097" y="3587474"/>
            <a:ext cx="725547" cy="34322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eative Commons licencija" id="215" name="Google Shape;21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150" y="4744776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/>
          <p:nvPr>
            <p:ph idx="1" type="body"/>
          </p:nvPr>
        </p:nvSpPr>
        <p:spPr>
          <a:xfrm>
            <a:off x="518884" y="4716251"/>
            <a:ext cx="628004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de-DE" sz="800"/>
              <a:t>from: Selvaratnam, R. M., &amp; Sankey, M. (2021). An integrative literature review of the implementation </a:t>
            </a:r>
            <a:br>
              <a:rPr lang="de-DE" sz="800"/>
            </a:br>
            <a:r>
              <a:rPr lang="de-DE" sz="800"/>
              <a:t>of micro-credentials in higher education     </a:t>
            </a:r>
            <a:r>
              <a:rPr lang="de-DE" sz="800" u="sng">
                <a:solidFill>
                  <a:schemeClr val="hlink"/>
                </a:solidFill>
                <a:hlinkClick r:id="rId3"/>
              </a:rPr>
              <a:t>https://ojs.deakin.edu.au/index.php/jtlge/article/view/942/1019</a:t>
            </a:r>
            <a:r>
              <a:rPr lang="de-DE" sz="800"/>
              <a:t> 	</a:t>
            </a:r>
            <a:endParaRPr sz="800"/>
          </a:p>
        </p:txBody>
      </p:sp>
      <p:sp>
        <p:nvSpPr>
          <p:cNvPr id="221" name="Google Shape;221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22" name="Google Shape;222;p8"/>
          <p:cNvSpPr txBox="1"/>
          <p:nvPr/>
        </p:nvSpPr>
        <p:spPr>
          <a:xfrm>
            <a:off x="2279062" y="149413"/>
            <a:ext cx="47027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de-DE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MicroCredential and Stakeholder Engagement </a:t>
            </a:r>
            <a:r>
              <a:rPr b="0" i="0" lang="de-DE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with relevant technologies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3" name="Google Shape;22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4803" y="864758"/>
            <a:ext cx="5438071" cy="37030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cija" id="224" name="Google Shape;22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625" y="4522413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/>
          <p:nvPr>
            <p:ph idx="1" type="body"/>
          </p:nvPr>
        </p:nvSpPr>
        <p:spPr>
          <a:xfrm>
            <a:off x="0" y="1465800"/>
            <a:ext cx="327025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33240"/>
              <a:buNone/>
            </a:pPr>
            <a:r>
              <a:rPr lang="de-DE" sz="7600">
                <a:solidFill>
                  <a:schemeClr val="accent6"/>
                </a:solidFill>
              </a:rPr>
              <a:t>Constructive Alignment</a:t>
            </a:r>
            <a:br>
              <a:rPr lang="de-DE" sz="7600">
                <a:solidFill>
                  <a:schemeClr val="accent6"/>
                </a:solidFill>
              </a:rPr>
            </a:br>
            <a:endParaRPr sz="7600">
              <a:solidFill>
                <a:schemeClr val="accent6"/>
              </a:solidFill>
            </a:endParaRPr>
          </a:p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947"/>
              <a:buNone/>
            </a:pPr>
            <a:br>
              <a:rPr lang="de-DE" sz="3200"/>
            </a:br>
            <a:br>
              <a:rPr lang="de-DE" sz="3200"/>
            </a:br>
            <a:r>
              <a:rPr lang="de-DE" sz="2100"/>
              <a:t>after </a:t>
            </a:r>
            <a:br>
              <a:rPr lang="de-DE" sz="2100"/>
            </a:br>
            <a:r>
              <a:rPr lang="de-DE" sz="2400">
                <a:latin typeface="Calibri"/>
                <a:ea typeface="Calibri"/>
                <a:cs typeface="Calibri"/>
                <a:sym typeface="Calibri"/>
              </a:rPr>
              <a:t>Biggs, J., Tang, C., &amp; Kennedy, G. (2022). Teaching for quality learning at university</a:t>
            </a:r>
            <a:br>
              <a:rPr lang="de-DE" sz="2100"/>
            </a:br>
            <a:br>
              <a:rPr lang="de-DE" sz="2100"/>
            </a:br>
            <a:br>
              <a:rPr lang="de-DE" sz="2100"/>
            </a:br>
            <a:endParaRPr sz="2100"/>
          </a:p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0300"/>
              <a:buNone/>
            </a:pPr>
            <a:r>
              <a:t/>
            </a:r>
            <a:endParaRPr sz="2100"/>
          </a:p>
        </p:txBody>
      </p:sp>
      <p:sp>
        <p:nvSpPr>
          <p:cNvPr id="230" name="Google Shape;230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231" name="Google Shape;23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4420" y="292608"/>
            <a:ext cx="5246116" cy="45581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cija" id="232" name="Google Shape;23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75" y="479393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enutzerdefiniertes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Göz, Ursula</dc:creator>
</cp:coreProperties>
</file>