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7556500" cy="10680700"/>
  <p:notesSz cx="7556500" cy="106807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IGAPHF+Arial Bold" panose="020B0604020202020204" charset="0"/>
      <p:regular r:id="rId8"/>
    </p:embeddedFont>
    <p:embeddedFont>
      <p:font typeface="RDNHRQ+Arial" panose="020B0604020202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468" y="39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hub.openvirtualmobility.eu/course/index.php?categoryid=12" TargetMode="External"/><Relationship Id="rId4" Type="http://schemas.openxmlformats.org/officeDocument/2006/relationships/hyperlink" Target="https://op.europa.eu/en/web/eu-vocabularies/concept-scheme/-/resource?uri=http://data.europa.eu/snb/learning-opportunity/25831c2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.europa.eu/en/web/eu-vocabularies/concept-scheme/-/resource?uri=http://data.europa.eu/snb/learning-activity/25831c2" TargetMode="External"/><Relationship Id="rId13" Type="http://schemas.openxmlformats.org/officeDocument/2006/relationships/hyperlink" Target="https://esco.ec.europa.eu/en/classification/skill_main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op.europa.eu/en/web/eu-vocabularies/concept-scheme/-/resource?uri=http://data.europa.eu/snb/learning-schedule/25831c2" TargetMode="External"/><Relationship Id="rId12" Type="http://schemas.openxmlformats.org/officeDocument/2006/relationships/hyperlink" Target="https://op.europa.eu/en/web/eu-vocabularies/concept-scheme/-/resource?uri=http://data.europa.eu/snb/target-group/25831c2" TargetMode="External"/><Relationship Id="rId2" Type="http://schemas.openxmlformats.org/officeDocument/2006/relationships/image" Target="../media/image3.png"/><Relationship Id="rId16" Type="http://schemas.openxmlformats.org/officeDocument/2006/relationships/hyperlink" Target="mailto:name@institution.e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hyperlink" Target="https://op.europa.eu/en/web/eu-vocabularies/concept-scheme/-/resource?uri=http://data.europa.eu/snb/learning-setting/25831c2" TargetMode="External"/><Relationship Id="rId5" Type="http://schemas.openxmlformats.org/officeDocument/2006/relationships/image" Target="../media/image6.png"/><Relationship Id="rId15" Type="http://schemas.openxmlformats.org/officeDocument/2006/relationships/hyperlink" Target="https://www.openvirtualmobility.eu/" TargetMode="External"/><Relationship Id="rId10" Type="http://schemas.openxmlformats.org/officeDocument/2006/relationships/hyperlink" Target="http://uis.unesco.org/sites/default/files/documents/international-standard-classification-of-education-fields-of-education-and-training-2013-detailed-field-descriptions-2015-en.pdf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op.europa.eu/en/web/eu-vocabularies/concept-scheme/-/resource?uri=http://data.europa.eu/snb/assessment/25831c2" TargetMode="External"/><Relationship Id="rId14" Type="http://schemas.openxmlformats.org/officeDocument/2006/relationships/hyperlink" Target="http://data.europa.eu/esco/skill/c10d5d87-36cf-42f5-8a12-e560fb5f4af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"/>
          <p:cNvSpPr/>
          <p:nvPr/>
        </p:nvSpPr>
        <p:spPr>
          <a:xfrm>
            <a:off x="721042" y="2131059"/>
            <a:ext cx="6038278" cy="7565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0" y="0"/>
            <a:ext cx="7556500" cy="1108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63216" y="331334"/>
            <a:ext cx="5002415" cy="3255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284"/>
              </a:lnSpc>
              <a:spcBef>
                <a:spcPts val="0"/>
              </a:spcBef>
              <a:spcAft>
                <a:spcPts val="0"/>
              </a:spcAft>
              <a:defRPr sz="1150" b="1">
                <a:solidFill>
                  <a:srgbClr val="1E016F"/>
                </a:solidFill>
                <a:latin typeface="IGAPHF+Arial Bold"/>
                <a:cs typeface="IGAPHF+Arial Bold"/>
              </a:defRPr>
            </a:pPr>
            <a:r>
              <a:t>Szablon opisu modułu mikrokredytowego/możliwości uczenia się</a:t>
            </a:r>
          </a:p>
          <a:p>
            <a:pPr marL="0" marR="0">
              <a:lnSpc>
                <a:spcPts val="893"/>
              </a:lnSpc>
              <a:spcBef>
                <a:spcPts val="85"/>
              </a:spcBef>
              <a:spcAft>
                <a:spcPts val="0"/>
              </a:spcAft>
              <a:defRPr sz="800">
                <a:solidFill>
                  <a:srgbClr val="1E016F"/>
                </a:solidFill>
                <a:latin typeface="RDNHRQ+Arial"/>
                <a:cs typeface="RDNHRQ+Arial"/>
              </a:defRPr>
            </a:pPr>
            <a:r>
              <a:t>Maj 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63216" y="629130"/>
            <a:ext cx="2048358" cy="151606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1E016F"/>
                </a:solidFill>
                <a:latin typeface="RDNHRQ+Arial"/>
                <a:cs typeface="RDNHRQ+Arial"/>
              </a:defRPr>
            </a:pPr>
            <a:r>
              <a:t>Deborah Arnold, Carmen Padrón-Nápoles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21042" y="1279236"/>
            <a:ext cx="6206952" cy="34851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Ten szablon zawiera przykładowy opis możliwości uczenia się, który jest zgodny z</a:t>
            </a:r>
          </a:p>
          <a:p>
            <a:pPr marL="0" marR="0">
              <a:lnSpc>
                <a:spcPts val="1117"/>
              </a:lnSpc>
              <a:spcBef>
                <a:spcPts val="209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wydanie powiązanego mikrokropoświadczania cyfrowego z wykorzystaniem europejskich poświadczeń cyfrowych do celów uczenia się.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1042" y="1784315"/>
            <a:ext cx="3846809" cy="17998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Znajdziesz tu również linki do proponowanych standardowych słowników.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888230" y="2146265"/>
            <a:ext cx="1286616" cy="17998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IGAPHF+Arial Bold"/>
                <a:cs typeface="IGAPHF+Arial Bold"/>
              </a:defRPr>
            </a:pPr>
            <a:r>
              <a:t>Linki do kontrolowanych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49617" y="2292315"/>
            <a:ext cx="448754" cy="17998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IGAPHF+Arial Bold"/>
                <a:cs typeface="IGAPHF+Arial Bold"/>
              </a:defRPr>
            </a:pPr>
            <a:r>
              <a:t>Pole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826260" y="2292315"/>
            <a:ext cx="1321817" cy="17998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IGAPHF+Arial Bold"/>
                <a:cs typeface="IGAPHF+Arial Bold"/>
              </a:defRPr>
            </a:pPr>
            <a:r>
              <a:t>Przykład treści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888230" y="2292315"/>
            <a:ext cx="1956160" cy="32603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IGAPHF+Arial Bold"/>
                <a:cs typeface="IGAPHF+Arial Bold"/>
              </a:defRPr>
            </a:pPr>
            <a:r>
              <a:t>słowniki dla standaryzowanych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  <a:defRPr sz="1000" b="1">
                <a:solidFill>
                  <a:srgbClr val="FFFFFF"/>
                </a:solidFill>
                <a:latin typeface="IGAPHF+Arial Bold"/>
                <a:cs typeface="IGAPHF+Arial Bold"/>
              </a:defRPr>
            </a:pPr>
            <a:r>
              <a:t>elementów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49617" y="2648296"/>
            <a:ext cx="1356466" cy="17998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000000"/>
                </a:solidFill>
                <a:latin typeface="IGAPHF+Arial Bold"/>
                <a:cs typeface="IGAPHF+Arial Bold"/>
              </a:defRPr>
            </a:pPr>
            <a:r>
              <a:t>Informacje ogólne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826260" y="2869343"/>
            <a:ext cx="3106382" cy="29596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 b="1">
                <a:solidFill>
                  <a:srgbClr val="000000"/>
                </a:solidFill>
                <a:latin typeface="IGAPHF+Arial Bold"/>
                <a:cs typeface="IGAPHF+Arial Bold"/>
              </a:defRPr>
            </a:pPr>
            <a:r>
              <a:t>[dostarcz logo lub inny obraz, aby zilustrować swój mikro-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  <a:defRPr sz="900" b="1">
                <a:solidFill>
                  <a:srgbClr val="000000"/>
                </a:solidFill>
                <a:latin typeface="IGAPHF+Arial Bold"/>
                <a:cs typeface="IGAPHF+Arial Bold"/>
              </a:defRPr>
            </a:pPr>
            <a:r>
              <a:t>moduł poświadczeń]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49617" y="2930270"/>
            <a:ext cx="902017" cy="42053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Obraz bannera</a:t>
            </a:r>
          </a:p>
          <a:p>
            <a:pPr marL="0" marR="0">
              <a:lnSpc>
                <a:spcPts val="1061"/>
              </a:lnSpc>
              <a:spcBef>
                <a:spcPts val="838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Tytuł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826260" y="3183668"/>
            <a:ext cx="2012867" cy="16579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 b="1">
                <a:solidFill>
                  <a:srgbClr val="000000"/>
                </a:solidFill>
                <a:latin typeface="IGAPHF+Arial Bold"/>
                <a:cs typeface="IGAPHF+Arial Bold"/>
              </a:defRPr>
            </a:pPr>
            <a:r>
              <a:t>Umiejętności międzykulturowe: poziom zaawansowany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826260" y="3383693"/>
            <a:ext cx="3117740" cy="69309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MOOC - Umiejętności międzykulturowe są specjalnie ukierunkowane na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uczniowie zainteresowani poprawą swojej kultury</a:t>
            </a:r>
          </a:p>
          <a:p>
            <a:pPr marL="0" marR="0">
              <a:lnSpc>
                <a:spcPts val="1005"/>
              </a:lnSpc>
              <a:spcBef>
                <a:spcPts val="96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umiejętności zarówno w kontekście uczenia się, jak i uczenia się. Jednakże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nauczyciele mogą również znaleźć przydatne źródła dla siebie.</a:t>
            </a:r>
          </a:p>
          <a:p>
            <a:pPr marL="0" marR="0">
              <a:lnSpc>
                <a:spcPts val="1005"/>
              </a:lnSpc>
              <a:spcBef>
                <a:spcPts val="94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za ich praktyki edukacyjne.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49617" y="3641723"/>
            <a:ext cx="755885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Opis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49617" y="4105273"/>
            <a:ext cx="787381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Dostarczone
 przez: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826260" y="4111022"/>
            <a:ext cx="1365103" cy="5658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Projekt Open VM MOOC</a:t>
            </a:r>
          </a:p>
          <a:p>
            <a:pPr marL="0" marR="0">
              <a:lnSpc>
                <a:spcPts val="1005"/>
              </a:lnSpc>
              <a:spcBef>
                <a:spcPts val="56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Naszą wspólną Europę.</a:t>
            </a:r>
          </a:p>
          <a:p>
            <a:pPr marL="0" marR="0">
              <a:lnSpc>
                <a:spcPts val="1005"/>
              </a:lnSpc>
              <a:spcBef>
                <a:spcPts val="56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online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49617" y="4305299"/>
            <a:ext cx="1024097" cy="37291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Rodzaj usługodawcy</a:t>
            </a:r>
          </a:p>
          <a:p>
            <a:pPr marL="0" marR="0">
              <a:lnSpc>
                <a:spcPts val="1061"/>
              </a:lnSpc>
              <a:spcBef>
                <a:spcPts val="463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Dostarczono w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888230" y="4744471"/>
            <a:ext cx="1979022" cy="47153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https://op.europa.eu/pl/web/eu-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słownictwo/concept-scheme/-</a:t>
            </a:r>
          </a:p>
          <a:p>
            <a:pPr marL="0" marR="0">
              <a:lnSpc>
                <a:spcPts val="837"/>
              </a:lnSpc>
              <a:spcBef>
                <a:spcPts val="87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Zasóburi=http://data.europa.eu/snb/lea</a:t>
            </a:r>
          </a:p>
          <a:p>
            <a:pPr marL="0" marR="0">
              <a:lnSpc>
                <a:spcPts val="837"/>
              </a:lnSpc>
              <a:spcBef>
                <a:spcPts val="12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rning-oportunity/25831c2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49617" y="4826252"/>
            <a:ext cx="1079372" cy="30941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Nauka</a:t>
            </a:r>
          </a:p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Typ okazji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826260" y="4898676"/>
            <a:ext cx="508120" cy="16579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Mooc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49617" y="5261227"/>
            <a:ext cx="963173" cy="3125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Język(i)</a:t>
            </a:r>
          </a:p>
          <a:p>
            <a:pPr marL="0" marR="0">
              <a:lnSpc>
                <a:spcPts val="1061"/>
              </a:lnSpc>
              <a:spcBef>
                <a:spcPts val="38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Instrukcje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826260" y="5333651"/>
            <a:ext cx="311181" cy="16579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EN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49617" y="5578727"/>
            <a:ext cx="728282" cy="37329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Poziom EQF</a:t>
            </a:r>
          </a:p>
          <a:p>
            <a:pPr marL="0" marR="0">
              <a:lnSpc>
                <a:spcPts val="1061"/>
              </a:lnSpc>
              <a:spcBef>
                <a:spcPts val="466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Poziom NQF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826260" y="5584476"/>
            <a:ext cx="342987" cy="36620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Nie dotyczy</a:t>
            </a:r>
          </a:p>
          <a:p>
            <a:pPr marL="0" marR="0">
              <a:lnSpc>
                <a:spcPts val="1005"/>
              </a:lnSpc>
              <a:spcBef>
                <a:spcPts val="572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Nie dotyczy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49617" y="6008335"/>
            <a:ext cx="3337515" cy="17998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000000"/>
                </a:solidFill>
                <a:latin typeface="IGAPHF+Arial Bold"/>
                <a:cs typeface="IGAPHF+Arial Bold"/>
              </a:defRPr>
            </a:pPr>
            <a:r>
              <a:t>Informacje o module /możliwości uczenia się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826260" y="6216682"/>
            <a:ext cx="3054507" cy="42931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Ten kurs ma na celu wspieranie rozwoju tych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umiejętności międzykulturowe:</a:t>
            </a:r>
          </a:p>
          <a:p>
            <a:pPr marL="0" marR="0">
              <a:lnSpc>
                <a:spcPts val="1005"/>
              </a:lnSpc>
              <a:spcBef>
                <a:spcPts val="94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1. Zdobywanie wiedzy kulturowej;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826260" y="6610382"/>
            <a:ext cx="3010222" cy="55974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2. Zrozumienie perspektyw kulturowych;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3. Umiejętność radzenia sobie z problemami międzykulturowymi (w</a:t>
            </a:r>
          </a:p>
          <a:p>
            <a:pPr marL="0" marR="0">
              <a:lnSpc>
                <a:spcPts val="1005"/>
              </a:lnSpc>
              <a:spcBef>
                <a:spcPts val="96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miejsc pracy, na uniwersytecie, w nieformalnych kontekstach i tak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przy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749617" y="6868413"/>
            <a:ext cx="755885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Opis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1826260" y="7137687"/>
            <a:ext cx="3137015" cy="55949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Ponadto będziesz wymieniać się wiedzą z rówieśnikami z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różnych środowisk kulturowych. Pod koniec kursu będziesz</a:t>
            </a:r>
          </a:p>
          <a:p>
            <a:pPr marL="0" marR="0">
              <a:lnSpc>
                <a:spcPts val="1005"/>
              </a:lnSpc>
              <a:spcBef>
                <a:spcPts val="6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nabyć umiejętność unikania nieporozumień kulturowych, poprzez</a:t>
            </a:r>
          </a:p>
          <a:p>
            <a:pPr marL="0" marR="0">
              <a:lnSpc>
                <a:spcPts val="1005"/>
              </a:lnSpc>
              <a:spcBef>
                <a:spcPts val="44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uświadomienie sobie uprzedzeń kulturowych.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826260" y="7709186"/>
            <a:ext cx="3061252" cy="42652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W Advanced MOOC "Umiejętności międzykulturowe" będziesz: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- głębokie zrozumienie, w jaki sposób kultura napędza zachowania;</a:t>
            </a:r>
          </a:p>
          <a:p>
            <a:pPr marL="0" marR="0">
              <a:lnSpc>
                <a:spcPts val="1005"/>
              </a:lnSpc>
              <a:spcBef>
                <a:spcPts val="72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- nauczyć się rezerwować osąd na temat osób, z którymi pracujesz,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749617" y="8097519"/>
            <a:ext cx="4219516" cy="56524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rPr sz="950"/>
              <a:t>Więcej informacji</a:t>
            </a:r>
            <a:r>
              <a:rPr sz="900"/>
              <a:t>, aby uniknąć nieporozumień kulturowych;</a:t>
            </a:r>
          </a:p>
          <a:p>
            <a:pPr marL="1076642" marR="0">
              <a:lnSpc>
                <a:spcPts val="1005"/>
              </a:lnSpc>
              <a:spcBef>
                <a:spcPts val="8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- stać się samoświadomym uprzedzeń kulturowych;</a:t>
            </a:r>
          </a:p>
          <a:p>
            <a:pPr marL="1076642" marR="0">
              <a:lnSpc>
                <a:spcPts val="1005"/>
              </a:lnSpc>
              <a:spcBef>
                <a:spcPts val="44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- być w stanie ocenić umiejętności międzykulturowe poprzez ocenę</a:t>
            </a:r>
          </a:p>
          <a:p>
            <a:pPr marL="1076642" marR="0">
              <a:lnSpc>
                <a:spcPts val="1005"/>
              </a:lnSpc>
              <a:spcBef>
                <a:spcPts val="6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rubryk.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826260" y="8703342"/>
            <a:ext cx="3132460" cy="29596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 u="sng">
                <a:solidFill>
                  <a:srgbClr val="1155CC"/>
                </a:solidFill>
                <a:latin typeface="RDNHRQ+Arial"/>
                <a:cs typeface="RDNHRQ+Arial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https://hub.openvirtualmobility.eu/course/index.php?catego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  <a:defRPr sz="900" u="sng">
                <a:solidFill>
                  <a:srgbClr val="1155CC"/>
                </a:solidFill>
                <a:latin typeface="RDNHRQ+Arial"/>
                <a:cs typeface="RDNHRQ+Arial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ryid=12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749617" y="8764269"/>
            <a:ext cx="742630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Strona główna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749617" y="9028175"/>
            <a:ext cx="1533758" cy="3506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rPr sz="950"/>
              <a:t>Tryb uczenia się </a:t>
            </a:r>
            <a:r>
              <a:rPr sz="900"/>
              <a:t>online</a:t>
            </a:r>
          </a:p>
          <a:p>
            <a:pPr marL="0" marR="0">
              <a:lnSpc>
                <a:spcPts val="1061"/>
              </a:lnSpc>
              <a:spcBef>
                <a:spcPts val="338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Punkty ECTS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1826260" y="9281446"/>
            <a:ext cx="342987" cy="16579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Nie dotyczy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749617" y="9345611"/>
            <a:ext cx="487722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Punkty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749617" y="9526586"/>
            <a:ext cx="698239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Data rozpoczęcia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1826260" y="9529159"/>
            <a:ext cx="1009972" cy="16579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16 marca 2020 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721042" y="1032256"/>
            <a:ext cx="6038278" cy="83019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24195" y="9919830"/>
            <a:ext cx="1140460" cy="3251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8135" y="327659"/>
            <a:ext cx="1566544" cy="5943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78402" y="10028872"/>
            <a:ext cx="420395" cy="1473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49617" y="1072260"/>
            <a:ext cx="654322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Data zakończenia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826260" y="1074833"/>
            <a:ext cx="920665" cy="41661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25 kwietnia 2020 r.</a:t>
            </a:r>
          </a:p>
          <a:p>
            <a:pPr marL="0" marR="0">
              <a:lnSpc>
                <a:spcPts val="1005"/>
              </a:lnSpc>
              <a:spcBef>
                <a:spcPts val="96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2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49617" y="1250060"/>
            <a:ext cx="774852" cy="3125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Czas trwania w </a:t>
            </a:r>
          </a:p>
          <a:p>
            <a:pPr marL="0" marR="0">
              <a:lnSpc>
                <a:spcPts val="1061"/>
              </a:lnSpc>
              <a:spcBef>
                <a:spcPts val="38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miesięcy)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888230" y="1593982"/>
            <a:ext cx="1979022" cy="47153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https://op.europa.eu/pl/web/eu-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słownictwo/concept-scheme/-</a:t>
            </a:r>
          </a:p>
          <a:p>
            <a:pPr marL="0" marR="0">
              <a:lnSpc>
                <a:spcPts val="837"/>
              </a:lnSpc>
              <a:spcBef>
                <a:spcPts val="87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Zasóburi=http://data.europa.eu/snb/lea</a:t>
            </a:r>
          </a:p>
          <a:p>
            <a:pPr marL="0" marR="0">
              <a:lnSpc>
                <a:spcPts val="837"/>
              </a:lnSpc>
              <a:spcBef>
                <a:spcPts val="12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rning-schedule/25831c2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826260" y="1681512"/>
            <a:ext cx="1130528" cy="2991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Światło w niepełnym wymiarze godzin</a:t>
            </a:r>
          </a:p>
          <a:p>
            <a:pPr marL="0" marR="0">
              <a:lnSpc>
                <a:spcPts val="1005"/>
              </a:lnSpc>
              <a:spcBef>
                <a:spcPts val="94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2-4 godziny tygodniowo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49617" y="1745613"/>
            <a:ext cx="1156226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Harmonogram nauki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49617" y="2167888"/>
            <a:ext cx="1356110" cy="4014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rPr sz="950"/>
              <a:t>Obciążenie pracą w godzinach </a:t>
            </a:r>
            <a:r>
              <a:rPr sz="900"/>
              <a:t>20</a:t>
            </a:r>
          </a:p>
          <a:p>
            <a:pPr marL="0" marR="0">
              <a:lnSpc>
                <a:spcPts val="1061"/>
              </a:lnSpc>
              <a:spcBef>
                <a:spcPts val="738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Przyjęcie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826260" y="2468912"/>
            <a:ext cx="704919" cy="16579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Dostępne dla wszystkich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49617" y="2536570"/>
            <a:ext cx="709051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Procedura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49617" y="2695320"/>
            <a:ext cx="903458" cy="30941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Wpis</a:t>
            </a:r>
          </a:p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Wymagania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826260" y="2767743"/>
            <a:ext cx="482687" cy="41344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BRAK</a:t>
            </a:r>
          </a:p>
          <a:p>
            <a:pPr marL="0" marR="0">
              <a:lnSpc>
                <a:spcPts val="1005"/>
              </a:lnSpc>
              <a:spcBef>
                <a:spcPts val="994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Darmowe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49617" y="3012820"/>
            <a:ext cx="420622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Opłaty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826260" y="3186716"/>
            <a:ext cx="3111265" cy="121710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Przed rozpoczęciem MOOC musisz wziąć udział w quizie,</a:t>
            </a:r>
          </a:p>
          <a:p>
            <a:pPr marL="0" marR="0">
              <a:lnSpc>
                <a:spcPts val="1005"/>
              </a:lnSpc>
              <a:spcBef>
                <a:spcPts val="95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które uważasz za sposób na wstępną ocenę swoich umiejętności.</a:t>
            </a:r>
          </a:p>
          <a:p>
            <a:pPr marL="0" marR="0">
              <a:lnSpc>
                <a:spcPts val="1005"/>
              </a:lnSpc>
              <a:spcBef>
                <a:spcPts val="18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Zgodnie z uzyskanym wynikiem zostaniesz zasugerowany</a:t>
            </a:r>
          </a:p>
          <a:p>
            <a:pPr marL="0" marR="0">
              <a:lnSpc>
                <a:spcPts val="1005"/>
              </a:lnSpc>
              <a:spcBef>
                <a:spcPts val="2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zacznij od poziomu podstawowego, średniego lub</a:t>
            </a:r>
          </a:p>
          <a:p>
            <a:pPr marL="0" marR="0">
              <a:lnSpc>
                <a:spcPts val="1005"/>
              </a:lnSpc>
              <a:spcBef>
                <a:spcPts val="96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poziom zaawansowany Na każdym poziomie będziesz czytać teksty, e-booki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lub pliki PDF, oglądaj filmy i fora. Gdy wszystkie zadania są</a:t>
            </a:r>
          </a:p>
          <a:p>
            <a:pPr marL="0" marR="0">
              <a:lnSpc>
                <a:spcPts val="1005"/>
              </a:lnSpc>
              <a:spcBef>
                <a:spcPts val="44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ukończone, wykonasz e-ocenę w celu</a:t>
            </a:r>
          </a:p>
          <a:p>
            <a:pPr marL="0" marR="0">
              <a:lnSpc>
                <a:spcPts val="1005"/>
              </a:lnSpc>
              <a:spcBef>
                <a:spcPts val="6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zdobądź odznakę, która poświadcza twoje umiejętności. Otrzymasz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swoją odznakę e-mailem w ciągu około 24 godzin.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888230" y="3556514"/>
            <a:ext cx="1979022" cy="474965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8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https://op.europa.eu/pl/web/eu-</a:t>
            </a:r>
          </a:p>
          <a:p>
            <a:pPr marL="0" marR="0">
              <a:lnSpc>
                <a:spcPts val="837"/>
              </a:lnSpc>
              <a:spcBef>
                <a:spcPts val="89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8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słownictwo/concept-scheme/-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8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Zasóburi=http://data.europa.eu/snb/lea</a:t>
            </a:r>
          </a:p>
          <a:p>
            <a:pPr marL="0" marR="0">
              <a:lnSpc>
                <a:spcPts val="837"/>
              </a:lnSpc>
              <a:spcBef>
                <a:spcPts val="37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8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rning-aktywność/25831c2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49617" y="3708398"/>
            <a:ext cx="628401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Aktywności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888230" y="4404493"/>
            <a:ext cx="1951577" cy="47179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https://op.europa.eu/pl/web/eu-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słownictwo/concept-scheme/-</a:t>
            </a:r>
          </a:p>
          <a:p>
            <a:pPr marL="0" marR="0">
              <a:lnSpc>
                <a:spcPts val="837"/>
              </a:lnSpc>
              <a:spcBef>
                <a:spcPts val="87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Zasóburi=http://data.europa.eu/snb/lea</a:t>
            </a:r>
          </a:p>
          <a:p>
            <a:pPr marL="0" marR="0">
              <a:lnSpc>
                <a:spcPts val="837"/>
              </a:lnSpc>
              <a:spcBef>
                <a:spcPts val="14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9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sessment/25831c2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49617" y="4556124"/>
            <a:ext cx="869819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Oceny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826260" y="4558697"/>
            <a:ext cx="1987960" cy="16579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Quiz, wzajemna ocena e-portfolio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49617" y="4905627"/>
            <a:ext cx="1857938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rPr sz="950"/>
              <a:t>Rodzaj poświadczenia </a:t>
            </a:r>
            <a:r>
              <a:rPr sz="900"/>
              <a:t>Otwórz odznakę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888230" y="5103246"/>
            <a:ext cx="1977372" cy="5826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0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http://uis.unesco.org/sites/default/files/docu</a:t>
            </a:r>
          </a:p>
          <a:p>
            <a:pPr marL="0" marR="0">
              <a:lnSpc>
                <a:spcPts val="837"/>
              </a:lnSpc>
              <a:spcBef>
                <a:spcPts val="87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0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ments/klasyfikacja międzynarodowa-standardowa-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0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edukacyjno-edukacyjno-edukacyjno-</a:t>
            </a:r>
          </a:p>
          <a:p>
            <a:pPr marL="0" marR="0">
              <a:lnSpc>
                <a:spcPts val="837"/>
              </a:lnSpc>
              <a:spcBef>
                <a:spcPts val="37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0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szkolenia-2013-detailed-field-descriptions-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0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2015-pl.pdf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49617" y="5308852"/>
            <a:ext cx="936643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Obszar tematyczny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826260" y="5314601"/>
            <a:ext cx="1638898" cy="16579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0417: Umiejętności zawodowe (04.5 - 347)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888230" y="5690621"/>
            <a:ext cx="1979022" cy="47191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1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https://op.europa.eu/pl/web/eu-</a:t>
            </a:r>
          </a:p>
          <a:p>
            <a:pPr marL="0" marR="0">
              <a:lnSpc>
                <a:spcPts val="837"/>
              </a:lnSpc>
              <a:spcBef>
                <a:spcPts val="65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1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słownictwo/concept-scheme/-</a:t>
            </a:r>
          </a:p>
          <a:p>
            <a:pPr marL="0" marR="0">
              <a:lnSpc>
                <a:spcPts val="837"/>
              </a:lnSpc>
              <a:spcBef>
                <a:spcPts val="87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1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Zasóburi=http://data.europa.eu/snb/lea</a:t>
            </a:r>
          </a:p>
          <a:p>
            <a:pPr marL="0" marR="0">
              <a:lnSpc>
                <a:spcPts val="837"/>
              </a:lnSpc>
              <a:spcBef>
                <a:spcPts val="12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1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rning-setting/25831c2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49617" y="5842633"/>
            <a:ext cx="1028941" cy="67136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Parametry uczenia się</a:t>
            </a:r>
          </a:p>
          <a:p>
            <a:pPr marL="0" marR="0">
              <a:lnSpc>
                <a:spcPts val="1061"/>
              </a:lnSpc>
              <a:spcBef>
                <a:spcPts val="2813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Grupa docelowa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826260" y="5845207"/>
            <a:ext cx="698798" cy="16579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pozaformalny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888230" y="6189477"/>
            <a:ext cx="1961102" cy="47153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https://op.europa.eu/pl/web/eu-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słownictwo/concept-scheme/-</a:t>
            </a:r>
          </a:p>
          <a:p>
            <a:pPr marL="0" marR="0">
              <a:lnSpc>
                <a:spcPts val="837"/>
              </a:lnSpc>
              <a:spcBef>
                <a:spcPts val="87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Zasóburi=http://data.europa.eu/snb/lea</a:t>
            </a:r>
          </a:p>
          <a:p>
            <a:pPr marL="0" marR="0">
              <a:lnSpc>
                <a:spcPts val="837"/>
              </a:lnSpc>
              <a:spcBef>
                <a:spcPts val="12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get-group/25831c2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826260" y="6343682"/>
            <a:ext cx="1358760" cy="58489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Dorośli uczniowie, nauczyciele</a:t>
            </a:r>
          </a:p>
          <a:p>
            <a:pPr marL="0" marR="0">
              <a:lnSpc>
                <a:spcPts val="1005"/>
              </a:lnSpc>
              <a:spcBef>
                <a:spcPts val="2294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Umiejętności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749617" y="6690359"/>
            <a:ext cx="1146212" cy="31284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Efektem kształcenia</a:t>
            </a:r>
          </a:p>
          <a:p>
            <a:pPr marL="0" marR="0">
              <a:lnSpc>
                <a:spcPts val="1061"/>
              </a:lnSpc>
              <a:spcBef>
                <a:spcPts val="4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Typ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888230" y="6716528"/>
            <a:ext cx="1949465" cy="25589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https://esco.ec.europa.eu/en/classification/</a:t>
            </a:r>
          </a:p>
          <a:p>
            <a:pPr marL="0" marR="0">
              <a:lnSpc>
                <a:spcPts val="837"/>
              </a:lnSpc>
              <a:spcBef>
                <a:spcPts val="89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skill_main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826260" y="6982112"/>
            <a:ext cx="3081672" cy="42931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Wykazać kompetencje międzykulturowe</a:t>
            </a:r>
          </a:p>
          <a:p>
            <a:pPr marL="0" marR="0">
              <a:lnSpc>
                <a:spcPts val="1005"/>
              </a:lnSpc>
              <a:spcBef>
                <a:spcPts val="94"/>
              </a:spcBef>
              <a:spcAft>
                <a:spcPts val="0"/>
              </a:spcAft>
              <a:defRPr sz="900" u="sng">
                <a:solidFill>
                  <a:srgbClr val="1155CC"/>
                </a:solidFill>
                <a:latin typeface="RDNHRQ+Arial"/>
                <a:cs typeface="RDNHRQ+Arial"/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http://data.europa.eu/esco/skill/c10d5d87-36cf-42f5-8a12-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  <a:defRPr sz="900" u="sng">
                <a:solidFill>
                  <a:srgbClr val="1155CC"/>
                </a:solidFill>
                <a:latin typeface="RDNHRQ+Arial"/>
                <a:cs typeface="RDNHRQ+Arial"/>
                <a:hlinkClick r:id="rId1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e560fb5f4af8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749617" y="7039863"/>
            <a:ext cx="941430" cy="3125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Powiązane ESCO</a:t>
            </a:r>
          </a:p>
          <a:p>
            <a:pPr marL="0" marR="0">
              <a:lnSpc>
                <a:spcPts val="1061"/>
              </a:lnSpc>
              <a:spcBef>
                <a:spcPts val="38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Umiejętności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4888230" y="7069207"/>
            <a:ext cx="1949465" cy="25246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https://esco.ec.europa.eu/en/classification/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  <a:defRPr sz="750" u="sng">
                <a:solidFill>
                  <a:srgbClr val="1155CC"/>
                </a:solidFill>
                <a:latin typeface="RDNHRQ+Arial"/>
                <a:cs typeface="RDNHRQ+Arial"/>
                <a:hlinkClick r:id="rId1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skill_main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749617" y="7435494"/>
            <a:ext cx="1480924" cy="19417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228"/>
              </a:lnSpc>
              <a:spcBef>
                <a:spcPts val="0"/>
              </a:spcBef>
              <a:spcAft>
                <a:spcPts val="0"/>
              </a:spcAft>
              <a:defRPr sz="1100" b="1">
                <a:solidFill>
                  <a:srgbClr val="000000"/>
                </a:solidFill>
                <a:latin typeface="IGAPHF+Arial Bold"/>
                <a:cs typeface="IGAPHF+Arial Bold"/>
              </a:defRPr>
            </a:pPr>
            <a:r>
              <a:t>Informacje kontaktowe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749617" y="7674862"/>
            <a:ext cx="742630" cy="40822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Strona główna</a:t>
            </a:r>
          </a:p>
          <a:p>
            <a:pPr marL="0" marR="0">
              <a:lnSpc>
                <a:spcPts val="1061"/>
              </a:lnSpc>
              <a:spcBef>
                <a:spcPts val="741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Contekst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1826260" y="7677436"/>
            <a:ext cx="1912106" cy="16579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 u="sng">
                <a:solidFill>
                  <a:srgbClr val="1155CC"/>
                </a:solidFill>
                <a:latin typeface="RDNHRQ+Arial"/>
                <a:cs typeface="RDNHRQ+Arial"/>
                <a:hlinkClick r:id="rId1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https://www.openvirtualmobility.eu/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1826260" y="7849267"/>
            <a:ext cx="2992137" cy="29596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W przypadku wszystkich pytań dotyczących tej możliwości uczenia się, prosimy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kontakt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749617" y="8148319"/>
            <a:ext cx="968114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Dane kontaktowe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1826260" y="8150892"/>
            <a:ext cx="825321" cy="16579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Profesor XX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1826260" y="8328692"/>
            <a:ext cx="2501568" cy="295969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BEUTH UNIVERSITY OF APPLIED SCIENCE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Beuth Hochschule für Technik Berlin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749617" y="8456294"/>
            <a:ext cx="961841" cy="17288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Adres pocztowy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1826260" y="8589042"/>
            <a:ext cx="2433015" cy="165794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Luxemburger Str. 13353 Berlin, Niemcy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749617" y="8764269"/>
            <a:ext cx="968235" cy="573192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Numer telefonu</a:t>
            </a:r>
          </a:p>
          <a:p>
            <a:pPr marL="0" marR="0">
              <a:lnSpc>
                <a:spcPts val="1061"/>
              </a:lnSpc>
              <a:spcBef>
                <a:spcPts val="465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Adres e-mail</a:t>
            </a:r>
          </a:p>
          <a:p>
            <a:pPr marL="0" marR="0">
              <a:lnSpc>
                <a:spcPts val="1061"/>
              </a:lnSpc>
              <a:spcBef>
                <a:spcPts val="513"/>
              </a:spcBef>
              <a:spcAft>
                <a:spcPts val="0"/>
              </a:spcAft>
              <a:defRPr sz="9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Formularz kontaktowy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1826260" y="8766842"/>
            <a:ext cx="1197233" cy="56609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0049/30/4504-0</a:t>
            </a:r>
          </a:p>
          <a:p>
            <a:pPr marL="0" marR="0">
              <a:lnSpc>
                <a:spcPts val="1005"/>
              </a:lnSpc>
              <a:spcBef>
                <a:spcPts val="571"/>
              </a:spcBef>
              <a:spcAft>
                <a:spcPts val="0"/>
              </a:spcAft>
              <a:defRPr sz="900" u="sng">
                <a:solidFill>
                  <a:srgbClr val="1155CC"/>
                </a:solidFill>
                <a:latin typeface="RDNHRQ+Arial"/>
                <a:cs typeface="RDNHRQ+Arial"/>
                <a:hlinkClick r:id="rId1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defRPr>
            </a:pPr>
            <a:r>
              <a:t>name@institution.eu</a:t>
            </a:r>
          </a:p>
          <a:p>
            <a:pPr marL="0" marR="0">
              <a:lnSpc>
                <a:spcPts val="1005"/>
              </a:lnSpc>
              <a:spcBef>
                <a:spcPts val="569"/>
              </a:spcBef>
              <a:spcAft>
                <a:spcPts val="0"/>
              </a:spcAft>
              <a:defRPr sz="90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Nie dotyczy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721042" y="9707127"/>
            <a:ext cx="6208720" cy="34622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726"/>
              </a:lnSpc>
              <a:spcBef>
                <a:spcPts val="0"/>
              </a:spcBef>
              <a:spcAft>
                <a:spcPts val="0"/>
              </a:spcAft>
              <a:defRPr sz="6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Projekt ten został zrealizowany przy wsparciu finansowym Komisji Europejskiej. Niniejsza publikacja odzwierciedla jedynie poglądy autorów, a Komisja nie może być</a:t>
            </a:r>
          </a:p>
          <a:p>
            <a:pPr marL="0" marR="0">
              <a:lnSpc>
                <a:spcPts val="726"/>
              </a:lnSpc>
              <a:spcBef>
                <a:spcPts val="173"/>
              </a:spcBef>
              <a:spcAft>
                <a:spcPts val="0"/>
              </a:spcAft>
              <a:defRPr sz="6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odpowiedzialność za jakiekolwiek wykorzystanie zawartych w nich informacji.</a:t>
            </a:r>
          </a:p>
          <a:p>
            <a:pPr marL="0" marR="0">
              <a:lnSpc>
                <a:spcPts val="726"/>
              </a:lnSpc>
              <a:spcBef>
                <a:spcPts val="123"/>
              </a:spcBef>
              <a:spcAft>
                <a:spcPts val="0"/>
              </a:spcAft>
              <a:defRPr sz="6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Numer projektu 2019-1-FR01-KA203-062951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721042" y="10110670"/>
            <a:ext cx="3380304" cy="130323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/>
          <a:p>
            <a:pPr marL="0" marR="0">
              <a:lnSpc>
                <a:spcPts val="726"/>
              </a:lnSpc>
              <a:spcBef>
                <a:spcPts val="0"/>
              </a:spcBef>
              <a:spcAft>
                <a:spcPts val="0"/>
              </a:spcAft>
              <a:defRPr sz="650">
                <a:solidFill>
                  <a:srgbClr val="000000"/>
                </a:solidFill>
                <a:latin typeface="RDNHRQ+Arial"/>
                <a:cs typeface="RDNHRQ+Arial"/>
              </a:defRPr>
            </a:pPr>
            <a:r>
              <a:t>Niniejsza publikacja udostępniana jest na warunkach międzynarodowej licencji Creative Commons Attribution-ShareAlike 4.0.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652</Words>
  <Application>Microsoft Office PowerPoint</Application>
  <PresentationFormat>Niestandardowy</PresentationFormat>
  <Paragraphs>167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IGAPHF+Arial Bold</vt:lpstr>
      <vt:lpstr>RDNHRQ+Arial</vt:lpstr>
      <vt:lpstr>Theme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US</cp:lastModifiedBy>
  <cp:revision>1</cp:revision>
  <dcterms:modified xsi:type="dcterms:W3CDTF">2023-04-28T13:01:07Z</dcterms:modified>
</cp:coreProperties>
</file>