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67" r:id="rId4"/>
    <p:sldId id="260" r:id="rId5"/>
    <p:sldId id="257" r:id="rId6"/>
    <p:sldId id="268" r:id="rId7"/>
    <p:sldId id="261" r:id="rId8"/>
    <p:sldId id="263" r:id="rId9"/>
    <p:sldId id="265" r:id="rId10"/>
    <p:sldId id="258" r:id="rId11"/>
    <p:sldId id="259" r:id="rId12"/>
    <p:sldId id="266" r:id="rId13"/>
    <p:sldId id="262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4660"/>
  </p:normalViewPr>
  <p:slideViewPr>
    <p:cSldViewPr>
      <p:cViewPr>
        <p:scale>
          <a:sx n="70" d="100"/>
          <a:sy n="70" d="100"/>
        </p:scale>
        <p:origin x="-14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1C81-51C0-4E25-94FE-E67D8BE4D4C5}" type="datetimeFigureOut">
              <a:rPr lang="it-IT" smtClean="0"/>
              <a:pPr/>
              <a:t>12/11/2013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284D-E475-4D93-BA0C-A648FDB7BB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1C81-51C0-4E25-94FE-E67D8BE4D4C5}" type="datetimeFigureOut">
              <a:rPr lang="it-IT" smtClean="0"/>
              <a:pPr/>
              <a:t>12/11/2013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284D-E475-4D93-BA0C-A648FDB7BB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1C81-51C0-4E25-94FE-E67D8BE4D4C5}" type="datetimeFigureOut">
              <a:rPr lang="it-IT" smtClean="0"/>
              <a:pPr/>
              <a:t>12/11/2013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284D-E475-4D93-BA0C-A648FDB7BB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1C81-51C0-4E25-94FE-E67D8BE4D4C5}" type="datetimeFigureOut">
              <a:rPr lang="it-IT" smtClean="0"/>
              <a:pPr/>
              <a:t>12/11/2013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284D-E475-4D93-BA0C-A648FDB7BB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1C81-51C0-4E25-94FE-E67D8BE4D4C5}" type="datetimeFigureOut">
              <a:rPr lang="it-IT" smtClean="0"/>
              <a:pPr/>
              <a:t>12/11/2013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284D-E475-4D93-BA0C-A648FDB7BB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1C81-51C0-4E25-94FE-E67D8BE4D4C5}" type="datetimeFigureOut">
              <a:rPr lang="it-IT" smtClean="0"/>
              <a:pPr/>
              <a:t>12/11/2013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284D-E475-4D93-BA0C-A648FDB7BB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1C81-51C0-4E25-94FE-E67D8BE4D4C5}" type="datetimeFigureOut">
              <a:rPr lang="it-IT" smtClean="0"/>
              <a:pPr/>
              <a:t>12/11/2013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284D-E475-4D93-BA0C-A648FDB7BB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1C81-51C0-4E25-94FE-E67D8BE4D4C5}" type="datetimeFigureOut">
              <a:rPr lang="it-IT" smtClean="0"/>
              <a:pPr/>
              <a:t>12/11/2013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284D-E475-4D93-BA0C-A648FDB7BB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1C81-51C0-4E25-94FE-E67D8BE4D4C5}" type="datetimeFigureOut">
              <a:rPr lang="it-IT" smtClean="0"/>
              <a:pPr/>
              <a:t>12/11/2013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284D-E475-4D93-BA0C-A648FDB7BB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1C81-51C0-4E25-94FE-E67D8BE4D4C5}" type="datetimeFigureOut">
              <a:rPr lang="it-IT" smtClean="0"/>
              <a:pPr/>
              <a:t>12/11/2013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284D-E475-4D93-BA0C-A648FDB7BB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1C81-51C0-4E25-94FE-E67D8BE4D4C5}" type="datetimeFigureOut">
              <a:rPr lang="it-IT" smtClean="0"/>
              <a:pPr/>
              <a:t>12/11/2013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50B284D-E475-4D93-BA0C-A648FDB7BB0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541C81-51C0-4E25-94FE-E67D8BE4D4C5}" type="datetimeFigureOut">
              <a:rPr lang="it-IT" smtClean="0"/>
              <a:pPr/>
              <a:t>12/11/2013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0B284D-E475-4D93-BA0C-A648FDB7BB0B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reativecommons.org/licenses/by-nc-sa/3.0/deed.en_U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estudijos.vpu.lt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deed.en_U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uninettunouniversity.net/it/MOOC.asp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deed.en_U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deed.en_US" TargetMode="External"/><Relationship Id="rId2" Type="http://schemas.openxmlformats.org/officeDocument/2006/relationships/hyperlink" Target="http://www.iuline.it/ambiente/index.php?pag=corsi&amp;id_corso=1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uped.eu/" TargetMode="External"/><Relationship Id="rId2" Type="http://schemas.openxmlformats.org/officeDocument/2006/relationships/hyperlink" Target="http://open.ktu.lt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sa/3.0/deed.en_US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risorsedidattiche.net/index.php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deed.en_U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deed.en_US" TargetMode="External"/><Relationship Id="rId2" Type="http://schemas.openxmlformats.org/officeDocument/2006/relationships/hyperlink" Target="http://www.conquistaweb.it/risorse.ht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dspace.vgtu.lt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deed.en_U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datticarte.it/home.html" TargetMode="External"/><Relationship Id="rId2" Type="http://schemas.openxmlformats.org/officeDocument/2006/relationships/hyperlink" Target="http://www.didatticarte.it/Blo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sa/3.0/deed.en_US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deed.en_US" TargetMode="External"/><Relationship Id="rId2" Type="http://schemas.openxmlformats.org/officeDocument/2006/relationships/hyperlink" Target="http://didatticamatematicaprimaria.blogspot.it/p/elenco-contenuti-matematica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dialogas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deed.en_U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lotarionline.unipv.it/moodle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deed.en_U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deed.en_US" TargetMode="External"/><Relationship Id="rId2" Type="http://schemas.openxmlformats.org/officeDocument/2006/relationships/hyperlink" Target="http://www.federica.unina.it/courseware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OER presentation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Group 4. Task 1.</a:t>
            </a:r>
            <a:br>
              <a:rPr lang="en-US" dirty="0" smtClean="0"/>
            </a:br>
            <a:r>
              <a:rPr lang="en-US" b="1" i="1" dirty="0" smtClean="0"/>
              <a:t>Team - </a:t>
            </a:r>
            <a:r>
              <a:rPr lang="lt-LT" b="1" i="1" dirty="0" err="1"/>
              <a:t>Fantastic</a:t>
            </a:r>
            <a:r>
              <a:rPr lang="lt-LT" b="1" i="1" dirty="0"/>
              <a:t> </a:t>
            </a:r>
            <a:r>
              <a:rPr lang="lt-LT" b="1" i="1" dirty="0" err="1"/>
              <a:t>Four</a:t>
            </a:r>
            <a:endParaRPr lang="lt-LT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630932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Team – Fantastic Four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100" dirty="0" smtClean="0"/>
              <a:t>This </a:t>
            </a:r>
            <a:r>
              <a:rPr lang="en-US" sz="1100" dirty="0"/>
              <a:t>work is licensed under a </a:t>
            </a:r>
            <a:r>
              <a:rPr lang="en-US" sz="1100" dirty="0">
                <a:hlinkClick r:id="rId2"/>
              </a:rPr>
              <a:t>Creative Commons Attribution-</a:t>
            </a:r>
            <a:r>
              <a:rPr lang="en-US" sz="1100" dirty="0" err="1">
                <a:hlinkClick r:id="rId2"/>
              </a:rPr>
              <a:t>NonCommercial</a:t>
            </a:r>
            <a:r>
              <a:rPr lang="en-US" sz="1100" dirty="0">
                <a:hlinkClick r:id="rId2"/>
              </a:rPr>
              <a:t>-</a:t>
            </a:r>
            <a:r>
              <a:rPr lang="en-US" sz="1100" dirty="0" err="1">
                <a:hlinkClick r:id="rId2"/>
              </a:rPr>
              <a:t>ShareAlike</a:t>
            </a:r>
            <a:r>
              <a:rPr lang="en-US" sz="1100" dirty="0">
                <a:hlinkClick r:id="rId2"/>
              </a:rPr>
              <a:t> 3.0 </a:t>
            </a:r>
            <a:r>
              <a:rPr lang="en-US" sz="1100" dirty="0" err="1">
                <a:hlinkClick r:id="rId2"/>
              </a:rPr>
              <a:t>Unported</a:t>
            </a:r>
            <a:r>
              <a:rPr lang="en-US" sz="1100" dirty="0">
                <a:hlinkClick r:id="rId2"/>
              </a:rPr>
              <a:t> License</a:t>
            </a:r>
            <a:r>
              <a:rPr lang="en-US" sz="1100" dirty="0"/>
              <a:t>.</a:t>
            </a:r>
            <a:endParaRPr lang="lt-LT" sz="1100" dirty="0"/>
          </a:p>
        </p:txBody>
      </p:sp>
      <p:pic>
        <p:nvPicPr>
          <p:cNvPr id="5" name="Picture 8" descr="Creative Commons Licen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464" y="639251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385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5263"/>
            <a:ext cx="9144000" cy="1335505"/>
          </a:xfrm>
        </p:spPr>
        <p:txBody>
          <a:bodyPr anchor="t"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Lithuanian OCW site:</a:t>
            </a:r>
            <a:r>
              <a:rPr lang="en-US" sz="3200" dirty="0">
                <a:solidFill>
                  <a:schemeClr val="tx1"/>
                </a:solidFill>
              </a:rPr>
              <a:t> 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lt-LT" sz="3200" dirty="0">
                <a:hlinkClick r:id="rId2"/>
              </a:rPr>
              <a:t>http://www.estudijos.vpu.lt</a:t>
            </a:r>
            <a:r>
              <a:rPr lang="lt-LT" sz="3200" dirty="0" smtClean="0">
                <a:hlinkClick r:id="rId2"/>
              </a:rPr>
              <a:t>/</a:t>
            </a:r>
            <a:r>
              <a:rPr lang="en-US" sz="3200" dirty="0" smtClean="0"/>
              <a:t> 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type="subTitle" idx="1"/>
          </p:nvPr>
        </p:nvSpPr>
        <p:spPr>
          <a:xfrm>
            <a:off x="0" y="5661248"/>
            <a:ext cx="9144000" cy="1052736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+mj-lt"/>
              </a:rPr>
              <a:t>Lithuanian University of Educational Sciences. IT studies material provided as courses.</a:t>
            </a:r>
            <a:endParaRPr lang="it-IT" sz="20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38821" cy="470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7664" y="630932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Team – </a:t>
            </a:r>
            <a:r>
              <a:rPr lang="en-US" sz="1200" b="1" dirty="0"/>
              <a:t>Fantastic </a:t>
            </a:r>
            <a:r>
              <a:rPr lang="en-US" sz="1200" b="1" dirty="0" smtClean="0"/>
              <a:t>Four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100" dirty="0" smtClean="0"/>
              <a:t>This </a:t>
            </a:r>
            <a:r>
              <a:rPr lang="en-US" sz="1100" dirty="0"/>
              <a:t>work is licensed under a </a:t>
            </a:r>
            <a:r>
              <a:rPr lang="en-US" sz="1100" dirty="0">
                <a:hlinkClick r:id="rId4"/>
              </a:rPr>
              <a:t>Creative Commons Attribution-</a:t>
            </a:r>
            <a:r>
              <a:rPr lang="en-US" sz="1100" dirty="0" err="1">
                <a:hlinkClick r:id="rId4"/>
              </a:rPr>
              <a:t>NonCommercial</a:t>
            </a:r>
            <a:r>
              <a:rPr lang="en-US" sz="1100" dirty="0">
                <a:hlinkClick r:id="rId4"/>
              </a:rPr>
              <a:t>-</a:t>
            </a:r>
            <a:r>
              <a:rPr lang="en-US" sz="1100" dirty="0" err="1">
                <a:hlinkClick r:id="rId4"/>
              </a:rPr>
              <a:t>ShareAlike</a:t>
            </a:r>
            <a:r>
              <a:rPr lang="en-US" sz="1100" dirty="0">
                <a:hlinkClick r:id="rId4"/>
              </a:rPr>
              <a:t> 3.0 </a:t>
            </a:r>
            <a:r>
              <a:rPr lang="en-US" sz="1100" dirty="0" err="1">
                <a:hlinkClick r:id="rId4"/>
              </a:rPr>
              <a:t>Unported</a:t>
            </a:r>
            <a:r>
              <a:rPr lang="en-US" sz="1100" dirty="0">
                <a:hlinkClick r:id="rId4"/>
              </a:rPr>
              <a:t> License</a:t>
            </a:r>
            <a:r>
              <a:rPr lang="en-US" sz="1100" dirty="0"/>
              <a:t>.</a:t>
            </a:r>
            <a:endParaRPr lang="lt-LT" sz="1100" dirty="0"/>
          </a:p>
        </p:txBody>
      </p:sp>
      <p:pic>
        <p:nvPicPr>
          <p:cNvPr id="8" name="Picture 8" descr="Creative Commons Licen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464" y="639251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86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7113"/>
            <a:ext cx="9144000" cy="1395663"/>
          </a:xfrm>
        </p:spPr>
        <p:txBody>
          <a:bodyPr anchor="t"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Italian MOOC site: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hlinkClick r:id="rId2"/>
              </a:rPr>
              <a:t>http</a:t>
            </a:r>
            <a:r>
              <a:rPr lang="en-US" sz="3200" dirty="0">
                <a:hlinkClick r:id="rId2"/>
              </a:rPr>
              <a:t>://www.uninettunouniversity.net/it/MOOC.aspx</a:t>
            </a:r>
            <a:r>
              <a:rPr lang="en-US" sz="3200" dirty="0"/>
              <a:t> </a:t>
            </a:r>
            <a:endParaRPr lang="it-IT" sz="32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052736"/>
            <a:ext cx="7727950" cy="4525962"/>
          </a:xfrm>
        </p:spPr>
      </p:pic>
      <p:sp>
        <p:nvSpPr>
          <p:cNvPr id="7" name="CasellaDiTesto 6"/>
          <p:cNvSpPr txBox="1"/>
          <p:nvPr/>
        </p:nvSpPr>
        <p:spPr>
          <a:xfrm>
            <a:off x="0" y="5570656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Consortium of Italian and foreign Universities offering MOOCs in different languages.</a:t>
            </a:r>
            <a:r>
              <a:rPr lang="en-US" sz="2200" b="1" dirty="0" smtClean="0">
                <a:latin typeface="+mj-lt"/>
              </a:rPr>
              <a:t/>
            </a:r>
            <a:br>
              <a:rPr lang="en-US" sz="2200" b="1" dirty="0" smtClean="0">
                <a:latin typeface="+mj-lt"/>
              </a:rPr>
            </a:br>
            <a:endParaRPr lang="it-IT" sz="22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630932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Team – </a:t>
            </a:r>
            <a:r>
              <a:rPr lang="en-US" sz="1200" b="1" dirty="0"/>
              <a:t>Fantastic </a:t>
            </a:r>
            <a:r>
              <a:rPr lang="en-US" sz="1200" b="1" dirty="0" smtClean="0"/>
              <a:t>Four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100" dirty="0" smtClean="0"/>
              <a:t>This </a:t>
            </a:r>
            <a:r>
              <a:rPr lang="en-US" sz="1100" dirty="0"/>
              <a:t>work is licensed under a </a:t>
            </a:r>
            <a:r>
              <a:rPr lang="en-US" sz="1100" dirty="0">
                <a:hlinkClick r:id="rId4"/>
              </a:rPr>
              <a:t>Creative Commons Attribution-</a:t>
            </a:r>
            <a:r>
              <a:rPr lang="en-US" sz="1100" dirty="0" err="1">
                <a:hlinkClick r:id="rId4"/>
              </a:rPr>
              <a:t>NonCommercial</a:t>
            </a:r>
            <a:r>
              <a:rPr lang="en-US" sz="1100" dirty="0">
                <a:hlinkClick r:id="rId4"/>
              </a:rPr>
              <a:t>-</a:t>
            </a:r>
            <a:r>
              <a:rPr lang="en-US" sz="1100" dirty="0" err="1">
                <a:hlinkClick r:id="rId4"/>
              </a:rPr>
              <a:t>ShareAlike</a:t>
            </a:r>
            <a:r>
              <a:rPr lang="en-US" sz="1100" dirty="0">
                <a:hlinkClick r:id="rId4"/>
              </a:rPr>
              <a:t> 3.0 </a:t>
            </a:r>
            <a:r>
              <a:rPr lang="en-US" sz="1100" dirty="0" err="1">
                <a:hlinkClick r:id="rId4"/>
              </a:rPr>
              <a:t>Unported</a:t>
            </a:r>
            <a:r>
              <a:rPr lang="en-US" sz="1100" dirty="0">
                <a:hlinkClick r:id="rId4"/>
              </a:rPr>
              <a:t> License</a:t>
            </a:r>
            <a:r>
              <a:rPr lang="en-US" sz="1100" dirty="0"/>
              <a:t>.</a:t>
            </a:r>
            <a:endParaRPr lang="lt-LT" sz="1100" dirty="0"/>
          </a:p>
        </p:txBody>
      </p:sp>
      <p:pic>
        <p:nvPicPr>
          <p:cNvPr id="10" name="Picture 8" descr="Creative Commons Licen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464" y="639251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90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7113"/>
            <a:ext cx="9144000" cy="1395663"/>
          </a:xfrm>
        </p:spPr>
        <p:txBody>
          <a:bodyPr anchor="t"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Italian MOOC site</a:t>
            </a:r>
            <a:r>
              <a:rPr lang="en-US" sz="3200" dirty="0" smtClean="0">
                <a:solidFill>
                  <a:schemeClr val="tx1"/>
                </a:solidFill>
              </a:rPr>
              <a:t>:</a:t>
            </a:r>
            <a:r>
              <a:rPr lang="it-IT" sz="3200" dirty="0" smtClean="0">
                <a:hlinkClick r:id="rId2"/>
              </a:rPr>
              <a:t> </a:t>
            </a:r>
            <a:r>
              <a:rPr lang="it-IT" sz="2500" dirty="0" smtClean="0">
                <a:hlinkClick r:id="rId2"/>
              </a:rPr>
              <a:t>http</a:t>
            </a:r>
            <a:r>
              <a:rPr lang="it-IT" sz="2500" dirty="0" smtClean="0">
                <a:hlinkClick r:id="rId2"/>
              </a:rPr>
              <a:t>://www.iuline.it/ambiente/</a:t>
            </a:r>
            <a:r>
              <a:rPr lang="it-IT" sz="2500" dirty="0" err="1" smtClean="0">
                <a:hlinkClick r:id="rId2"/>
              </a:rPr>
              <a:t>index.php</a:t>
            </a:r>
            <a:r>
              <a:rPr lang="it-IT" sz="2500" dirty="0" smtClean="0">
                <a:hlinkClick r:id="rId2"/>
              </a:rPr>
              <a:t>?pag=corsi&amp;id_corso=10</a:t>
            </a:r>
            <a:endParaRPr lang="it-IT" sz="25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557065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One MOOC course of Italian University Line.</a:t>
            </a:r>
            <a:endParaRPr lang="it-IT" sz="22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630932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Team – </a:t>
            </a:r>
            <a:r>
              <a:rPr lang="en-US" sz="1200" b="1" dirty="0"/>
              <a:t>Fantastic </a:t>
            </a:r>
            <a:r>
              <a:rPr lang="en-US" sz="1200" b="1" dirty="0" smtClean="0"/>
              <a:t>Four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100" dirty="0" smtClean="0"/>
              <a:t>This </a:t>
            </a:r>
            <a:r>
              <a:rPr lang="en-US" sz="1100" dirty="0"/>
              <a:t>work is licensed under a </a:t>
            </a:r>
            <a:r>
              <a:rPr lang="en-US" sz="1100" dirty="0">
                <a:hlinkClick r:id="rId3"/>
              </a:rPr>
              <a:t>Creative Commons Attribution-</a:t>
            </a:r>
            <a:r>
              <a:rPr lang="en-US" sz="1100" dirty="0" err="1">
                <a:hlinkClick r:id="rId3"/>
              </a:rPr>
              <a:t>NonCommercial</a:t>
            </a:r>
            <a:r>
              <a:rPr lang="en-US" sz="1100" dirty="0">
                <a:hlinkClick r:id="rId3"/>
              </a:rPr>
              <a:t>-</a:t>
            </a:r>
            <a:r>
              <a:rPr lang="en-US" sz="1100" dirty="0" err="1">
                <a:hlinkClick r:id="rId3"/>
              </a:rPr>
              <a:t>ShareAlike</a:t>
            </a:r>
            <a:r>
              <a:rPr lang="en-US" sz="1100" dirty="0">
                <a:hlinkClick r:id="rId3"/>
              </a:rPr>
              <a:t> 3.0 </a:t>
            </a:r>
            <a:r>
              <a:rPr lang="en-US" sz="1100" dirty="0" err="1">
                <a:hlinkClick r:id="rId3"/>
              </a:rPr>
              <a:t>Unported</a:t>
            </a:r>
            <a:r>
              <a:rPr lang="en-US" sz="1100" dirty="0">
                <a:hlinkClick r:id="rId3"/>
              </a:rPr>
              <a:t> License</a:t>
            </a:r>
            <a:r>
              <a:rPr lang="en-US" sz="1100" dirty="0"/>
              <a:t>.</a:t>
            </a:r>
            <a:endParaRPr lang="lt-LT" sz="1100" dirty="0"/>
          </a:p>
        </p:txBody>
      </p:sp>
      <p:pic>
        <p:nvPicPr>
          <p:cNvPr id="10" name="Picture 8" descr="Creative Commons Licen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464" y="639251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13002" t="8485" r="13945" b="6250"/>
          <a:stretch>
            <a:fillRect/>
          </a:stretch>
        </p:blipFill>
        <p:spPr bwMode="auto">
          <a:xfrm>
            <a:off x="1043608" y="1052736"/>
            <a:ext cx="691319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90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7113"/>
            <a:ext cx="9144000" cy="1395663"/>
          </a:xfrm>
        </p:spPr>
        <p:txBody>
          <a:bodyPr anchor="t"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Lithuanian MOOC site: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>
                <a:hlinkClick r:id="rId2"/>
              </a:rPr>
              <a:t>http://open.ktu.lt</a:t>
            </a:r>
            <a:r>
              <a:rPr lang="en-US" sz="3200" dirty="0" smtClean="0">
                <a:hlinkClick r:id="rId2"/>
              </a:rPr>
              <a:t>/</a:t>
            </a:r>
            <a:r>
              <a:rPr lang="en-US" sz="3200" dirty="0" smtClean="0"/>
              <a:t> </a:t>
            </a:r>
            <a:r>
              <a:rPr lang="en-US" sz="3200" dirty="0"/>
              <a:t> </a:t>
            </a:r>
            <a:endParaRPr lang="it-IT" sz="3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5661248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Kaunas Technology University Open. Only one course for now. This course available at </a:t>
            </a:r>
            <a:r>
              <a:rPr lang="en-US" sz="2000" dirty="0">
                <a:latin typeface="+mj-lt"/>
                <a:hlinkClick r:id="rId3"/>
              </a:rPr>
              <a:t>http://www.openuped.eu</a:t>
            </a:r>
            <a:r>
              <a:rPr lang="en-US" sz="2000" dirty="0" smtClean="0">
                <a:latin typeface="+mj-lt"/>
                <a:hlinkClick r:id="rId3"/>
              </a:rPr>
              <a:t>/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200" b="1" dirty="0" smtClean="0">
                <a:latin typeface="+mj-lt"/>
              </a:rPr>
              <a:t/>
            </a:r>
            <a:br>
              <a:rPr lang="en-US" sz="2200" b="1" dirty="0" smtClean="0">
                <a:latin typeface="+mj-lt"/>
              </a:rPr>
            </a:br>
            <a:endParaRPr lang="it-IT" sz="2200" b="1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3105"/>
            <a:ext cx="8319558" cy="469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47664" y="630932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Team </a:t>
            </a:r>
            <a:r>
              <a:rPr lang="en-US" sz="1200" b="1" smtClean="0"/>
              <a:t>– </a:t>
            </a:r>
            <a:r>
              <a:rPr lang="en-US" sz="1200" b="1"/>
              <a:t>Fantastic </a:t>
            </a:r>
            <a:r>
              <a:rPr lang="en-US" sz="1200" b="1" smtClean="0"/>
              <a:t>Four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100" dirty="0" smtClean="0"/>
              <a:t>This </a:t>
            </a:r>
            <a:r>
              <a:rPr lang="en-US" sz="1100" dirty="0"/>
              <a:t>work is licensed under a </a:t>
            </a:r>
            <a:r>
              <a:rPr lang="en-US" sz="1100" dirty="0">
                <a:hlinkClick r:id="rId5"/>
              </a:rPr>
              <a:t>Creative Commons Attribution-</a:t>
            </a:r>
            <a:r>
              <a:rPr lang="en-US" sz="1100" dirty="0" err="1">
                <a:hlinkClick r:id="rId5"/>
              </a:rPr>
              <a:t>NonCommercial</a:t>
            </a:r>
            <a:r>
              <a:rPr lang="en-US" sz="1100" dirty="0">
                <a:hlinkClick r:id="rId5"/>
              </a:rPr>
              <a:t>-</a:t>
            </a:r>
            <a:r>
              <a:rPr lang="en-US" sz="1100" dirty="0" err="1">
                <a:hlinkClick r:id="rId5"/>
              </a:rPr>
              <a:t>ShareAlike</a:t>
            </a:r>
            <a:r>
              <a:rPr lang="en-US" sz="1100" dirty="0">
                <a:hlinkClick r:id="rId5"/>
              </a:rPr>
              <a:t> 3.0 </a:t>
            </a:r>
            <a:r>
              <a:rPr lang="en-US" sz="1100" dirty="0" err="1">
                <a:hlinkClick r:id="rId5"/>
              </a:rPr>
              <a:t>Unported</a:t>
            </a:r>
            <a:r>
              <a:rPr lang="en-US" sz="1100" dirty="0">
                <a:hlinkClick r:id="rId5"/>
              </a:rPr>
              <a:t> License</a:t>
            </a:r>
            <a:r>
              <a:rPr lang="en-US" sz="1100" dirty="0"/>
              <a:t>.</a:t>
            </a:r>
            <a:endParaRPr lang="lt-LT" sz="1100" dirty="0"/>
          </a:p>
        </p:txBody>
      </p:sp>
      <p:pic>
        <p:nvPicPr>
          <p:cNvPr id="10" name="Picture 8" descr="Creative Commons Licen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464" y="639251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391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-24063"/>
            <a:ext cx="9144000" cy="1470025"/>
          </a:xfrm>
        </p:spPr>
        <p:txBody>
          <a:bodyPr anchor="t"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Italian repository </a:t>
            </a:r>
            <a:r>
              <a:rPr lang="en-US" sz="3200" dirty="0">
                <a:solidFill>
                  <a:schemeClr val="tx1"/>
                </a:solidFill>
              </a:rPr>
              <a:t>of learning </a:t>
            </a:r>
            <a:r>
              <a:rPr lang="en-US" sz="3200" dirty="0" smtClean="0">
                <a:solidFill>
                  <a:schemeClr val="tx1"/>
                </a:solidFill>
              </a:rPr>
              <a:t>objects: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hlinkClick r:id="rId2"/>
              </a:rPr>
              <a:t>http</a:t>
            </a:r>
            <a:r>
              <a:rPr lang="en-US" sz="3200" dirty="0">
                <a:hlinkClick r:id="rId2"/>
              </a:rPr>
              <a:t>://www.risorsedidattiche.net/index.php</a:t>
            </a:r>
            <a:r>
              <a:rPr lang="en-US" sz="3200" dirty="0"/>
              <a:t> </a:t>
            </a:r>
            <a:r>
              <a:rPr lang="en-US" sz="3200" dirty="0" smtClean="0"/>
              <a:t>                                                                           </a:t>
            </a:r>
            <a:endParaRPr lang="it-IT" sz="3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5445224"/>
            <a:ext cx="9144000" cy="809800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website containing educational material related to the primary school (about 15000 resources).</a:t>
            </a:r>
            <a:r>
              <a:rPr lang="en-US" sz="22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2200" b="1" dirty="0" smtClean="0">
                <a:solidFill>
                  <a:schemeClr val="tx1"/>
                </a:solidFill>
                <a:latin typeface="+mj-lt"/>
              </a:rPr>
            </a:br>
            <a:endParaRPr lang="it-IT" sz="22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832"/>
          <a:stretch/>
        </p:blipFill>
        <p:spPr>
          <a:xfrm>
            <a:off x="827040" y="980728"/>
            <a:ext cx="7376911" cy="4518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7664" y="630932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Team – </a:t>
            </a:r>
            <a:r>
              <a:rPr lang="en-US" sz="1200" b="1" dirty="0"/>
              <a:t>Fantastic </a:t>
            </a:r>
            <a:r>
              <a:rPr lang="en-US" sz="1200" b="1" dirty="0" smtClean="0"/>
              <a:t>Four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100" dirty="0" smtClean="0"/>
              <a:t>This </a:t>
            </a:r>
            <a:r>
              <a:rPr lang="en-US" sz="1100" dirty="0"/>
              <a:t>work is licensed under a </a:t>
            </a:r>
            <a:r>
              <a:rPr lang="en-US" sz="1100" dirty="0">
                <a:hlinkClick r:id="rId4"/>
              </a:rPr>
              <a:t>Creative Commons Attribution-</a:t>
            </a:r>
            <a:r>
              <a:rPr lang="en-US" sz="1100" dirty="0" err="1">
                <a:hlinkClick r:id="rId4"/>
              </a:rPr>
              <a:t>NonCommercial</a:t>
            </a:r>
            <a:r>
              <a:rPr lang="en-US" sz="1100" dirty="0">
                <a:hlinkClick r:id="rId4"/>
              </a:rPr>
              <a:t>-</a:t>
            </a:r>
            <a:r>
              <a:rPr lang="en-US" sz="1100" dirty="0" err="1">
                <a:hlinkClick r:id="rId4"/>
              </a:rPr>
              <a:t>ShareAlike</a:t>
            </a:r>
            <a:r>
              <a:rPr lang="en-US" sz="1100" dirty="0">
                <a:hlinkClick r:id="rId4"/>
              </a:rPr>
              <a:t> 3.0 </a:t>
            </a:r>
            <a:r>
              <a:rPr lang="en-US" sz="1100" dirty="0" err="1">
                <a:hlinkClick r:id="rId4"/>
              </a:rPr>
              <a:t>Unported</a:t>
            </a:r>
            <a:r>
              <a:rPr lang="en-US" sz="1100" dirty="0">
                <a:hlinkClick r:id="rId4"/>
              </a:rPr>
              <a:t> License</a:t>
            </a:r>
            <a:r>
              <a:rPr lang="en-US" sz="1100" dirty="0"/>
              <a:t>.</a:t>
            </a:r>
            <a:endParaRPr lang="lt-LT" sz="1100" dirty="0"/>
          </a:p>
        </p:txBody>
      </p:sp>
      <p:pic>
        <p:nvPicPr>
          <p:cNvPr id="6152" name="Picture 8" descr="Creative Commons Licen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464" y="639251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09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-24063"/>
            <a:ext cx="9144000" cy="1470025"/>
          </a:xfrm>
        </p:spPr>
        <p:txBody>
          <a:bodyPr anchor="t"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Italian repository </a:t>
            </a:r>
            <a:r>
              <a:rPr lang="en-US" sz="3200" dirty="0">
                <a:solidFill>
                  <a:schemeClr val="tx1"/>
                </a:solidFill>
              </a:rPr>
              <a:t>of learning </a:t>
            </a:r>
            <a:r>
              <a:rPr lang="en-US" sz="3200" dirty="0" smtClean="0">
                <a:solidFill>
                  <a:schemeClr val="tx1"/>
                </a:solidFill>
              </a:rPr>
              <a:t>objects: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it-IT" sz="3200" dirty="0" smtClean="0">
                <a:hlinkClick r:id="rId2"/>
              </a:rPr>
              <a:t> http://www.conquistaweb.it/</a:t>
            </a:r>
            <a:r>
              <a:rPr lang="it-IT" sz="3200" dirty="0" err="1" smtClean="0">
                <a:hlinkClick r:id="rId2"/>
              </a:rPr>
              <a:t>risorse.htm</a:t>
            </a:r>
            <a:r>
              <a:rPr lang="it-IT" sz="3200" dirty="0" smtClean="0">
                <a:hlinkClick r:id="rId2"/>
              </a:rPr>
              <a:t> </a:t>
            </a:r>
            <a:r>
              <a:rPr lang="en-US" sz="3200" dirty="0"/>
              <a:t> </a:t>
            </a:r>
            <a:r>
              <a:rPr lang="en-US" sz="3200" dirty="0" smtClean="0"/>
              <a:t>                                                                           </a:t>
            </a:r>
            <a:endParaRPr lang="it-IT" sz="3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5445224"/>
            <a:ext cx="9144000" cy="809800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Website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containing educational material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(mainly cards, but also sounds, music and software) addressed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to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primary school.</a:t>
            </a:r>
            <a:r>
              <a:rPr lang="en-US" sz="22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2200" b="1" dirty="0" smtClean="0">
                <a:solidFill>
                  <a:schemeClr val="tx1"/>
                </a:solidFill>
                <a:latin typeface="+mj-lt"/>
              </a:rPr>
            </a:br>
            <a:endParaRPr lang="it-IT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630932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Team – </a:t>
            </a:r>
            <a:r>
              <a:rPr lang="en-US" sz="1200" b="1" dirty="0"/>
              <a:t>Fantastic </a:t>
            </a:r>
            <a:r>
              <a:rPr lang="en-US" sz="1200" b="1" dirty="0" smtClean="0"/>
              <a:t>Four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100" dirty="0" smtClean="0"/>
              <a:t>This </a:t>
            </a:r>
            <a:r>
              <a:rPr lang="en-US" sz="1100" dirty="0"/>
              <a:t>work is licensed under a </a:t>
            </a:r>
            <a:r>
              <a:rPr lang="en-US" sz="1100" dirty="0">
                <a:hlinkClick r:id="rId3"/>
              </a:rPr>
              <a:t>Creative Commons Attribution-</a:t>
            </a:r>
            <a:r>
              <a:rPr lang="en-US" sz="1100" dirty="0" err="1">
                <a:hlinkClick r:id="rId3"/>
              </a:rPr>
              <a:t>NonCommercial</a:t>
            </a:r>
            <a:r>
              <a:rPr lang="en-US" sz="1100" dirty="0">
                <a:hlinkClick r:id="rId3"/>
              </a:rPr>
              <a:t>-</a:t>
            </a:r>
            <a:r>
              <a:rPr lang="en-US" sz="1100" dirty="0" err="1">
                <a:hlinkClick r:id="rId3"/>
              </a:rPr>
              <a:t>ShareAlike</a:t>
            </a:r>
            <a:r>
              <a:rPr lang="en-US" sz="1100" dirty="0">
                <a:hlinkClick r:id="rId3"/>
              </a:rPr>
              <a:t> 3.0 </a:t>
            </a:r>
            <a:r>
              <a:rPr lang="en-US" sz="1100" dirty="0" err="1">
                <a:hlinkClick r:id="rId3"/>
              </a:rPr>
              <a:t>Unported</a:t>
            </a:r>
            <a:r>
              <a:rPr lang="en-US" sz="1100" dirty="0">
                <a:hlinkClick r:id="rId3"/>
              </a:rPr>
              <a:t> License</a:t>
            </a:r>
            <a:r>
              <a:rPr lang="en-US" sz="1100" dirty="0"/>
              <a:t>.</a:t>
            </a:r>
            <a:endParaRPr lang="lt-LT" sz="1100" dirty="0"/>
          </a:p>
        </p:txBody>
      </p:sp>
      <p:pic>
        <p:nvPicPr>
          <p:cNvPr id="6152" name="Picture 8" descr="Creative Commons Licen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464" y="639251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l="21303" t="7501" r="21693" b="21625"/>
          <a:stretch>
            <a:fillRect/>
          </a:stretch>
        </p:blipFill>
        <p:spPr bwMode="auto">
          <a:xfrm>
            <a:off x="1187624" y="980728"/>
            <a:ext cx="6408712" cy="447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109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-24063"/>
            <a:ext cx="9144000" cy="1470025"/>
          </a:xfrm>
        </p:spPr>
        <p:txBody>
          <a:bodyPr anchor="t"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Lithuanian repository </a:t>
            </a:r>
            <a:r>
              <a:rPr lang="en-US" sz="3200" dirty="0">
                <a:solidFill>
                  <a:schemeClr val="tx1"/>
                </a:solidFill>
              </a:rPr>
              <a:t>of learning </a:t>
            </a:r>
            <a:r>
              <a:rPr lang="en-US" sz="3200" dirty="0" smtClean="0">
                <a:solidFill>
                  <a:schemeClr val="tx1"/>
                </a:solidFill>
              </a:rPr>
              <a:t>objects: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lt-LT" sz="3200" dirty="0">
                <a:hlinkClick r:id="rId2"/>
              </a:rPr>
              <a:t>http://</a:t>
            </a:r>
            <a:r>
              <a:rPr lang="lt-LT" sz="3200" dirty="0" smtClean="0">
                <a:hlinkClick r:id="rId2"/>
              </a:rPr>
              <a:t>dspace.vgtu.lt</a:t>
            </a:r>
            <a:r>
              <a:rPr lang="en-US" sz="3200" dirty="0" smtClean="0"/>
              <a:t> </a:t>
            </a:r>
            <a:r>
              <a:rPr lang="en-US" sz="3200" dirty="0"/>
              <a:t> </a:t>
            </a:r>
            <a:r>
              <a:rPr lang="en-US" sz="3200" dirty="0" smtClean="0"/>
              <a:t>                                                                           </a:t>
            </a:r>
            <a:endParaRPr lang="it-IT" sz="3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5733256"/>
            <a:ext cx="9144000" cy="432048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latin typeface="+mj-lt"/>
              </a:rPr>
              <a:t>Vilnius </a:t>
            </a:r>
            <a:r>
              <a:rPr lang="en-US" sz="2000" dirty="0" err="1">
                <a:latin typeface="+mj-lt"/>
              </a:rPr>
              <a:t>Gediminas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Technical University </a:t>
            </a:r>
            <a:r>
              <a:rPr lang="en-US" sz="2000" dirty="0">
                <a:latin typeface="+mj-lt"/>
              </a:rPr>
              <a:t>learning objects repository. More than 1500 </a:t>
            </a:r>
            <a:r>
              <a:rPr lang="en-US" sz="2000" dirty="0" smtClean="0">
                <a:latin typeface="+mj-lt"/>
              </a:rPr>
              <a:t>resources.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+mj-lt"/>
              </a:rPr>
            </a:br>
            <a:endParaRPr lang="it-IT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470" y="980728"/>
            <a:ext cx="853900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7664" y="630932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Team – </a:t>
            </a:r>
            <a:r>
              <a:rPr lang="en-US" sz="1200" b="1" dirty="0"/>
              <a:t>Fantastic </a:t>
            </a:r>
            <a:r>
              <a:rPr lang="en-US" sz="1200" b="1" dirty="0" smtClean="0"/>
              <a:t>Four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100" dirty="0" smtClean="0"/>
              <a:t>This </a:t>
            </a:r>
            <a:r>
              <a:rPr lang="en-US" sz="1100" dirty="0"/>
              <a:t>work is licensed under a </a:t>
            </a:r>
            <a:r>
              <a:rPr lang="en-US" sz="1100" dirty="0">
                <a:hlinkClick r:id="rId4"/>
              </a:rPr>
              <a:t>Creative Commons Attribution-</a:t>
            </a:r>
            <a:r>
              <a:rPr lang="en-US" sz="1100" dirty="0" err="1">
                <a:hlinkClick r:id="rId4"/>
              </a:rPr>
              <a:t>NonCommercial</a:t>
            </a:r>
            <a:r>
              <a:rPr lang="en-US" sz="1100" dirty="0">
                <a:hlinkClick r:id="rId4"/>
              </a:rPr>
              <a:t>-</a:t>
            </a:r>
            <a:r>
              <a:rPr lang="en-US" sz="1100" dirty="0" err="1">
                <a:hlinkClick r:id="rId4"/>
              </a:rPr>
              <a:t>ShareAlike</a:t>
            </a:r>
            <a:r>
              <a:rPr lang="en-US" sz="1100" dirty="0">
                <a:hlinkClick r:id="rId4"/>
              </a:rPr>
              <a:t> 3.0 </a:t>
            </a:r>
            <a:r>
              <a:rPr lang="en-US" sz="1100" dirty="0" err="1">
                <a:hlinkClick r:id="rId4"/>
              </a:rPr>
              <a:t>Unported</a:t>
            </a:r>
            <a:r>
              <a:rPr lang="en-US" sz="1100" dirty="0">
                <a:hlinkClick r:id="rId4"/>
              </a:rPr>
              <a:t> License</a:t>
            </a:r>
            <a:r>
              <a:rPr lang="en-US" sz="1100" dirty="0"/>
              <a:t>.</a:t>
            </a:r>
            <a:endParaRPr lang="lt-LT" sz="1100" dirty="0"/>
          </a:p>
        </p:txBody>
      </p:sp>
      <p:pic>
        <p:nvPicPr>
          <p:cNvPr id="8" name="Picture 8" descr="Creative Commons Licen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464" y="639251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5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36104"/>
          </a:xfrm>
        </p:spPr>
        <p:txBody>
          <a:bodyPr anchor="t"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Italian educational blog:</a:t>
            </a:r>
            <a:r>
              <a:rPr lang="en-US" sz="3200" dirty="0"/>
              <a:t> 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it-IT" sz="3200" dirty="0" smtClean="0">
                <a:hlinkClick r:id="rId2"/>
              </a:rPr>
              <a:t>http://www.didatticarte.it/Blog/ </a:t>
            </a:r>
            <a:r>
              <a:rPr lang="en-US" sz="3200" dirty="0"/>
              <a:t> 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type="subTitle" idx="1"/>
          </p:nvPr>
        </p:nvSpPr>
        <p:spPr>
          <a:xfrm>
            <a:off x="0" y="5373216"/>
            <a:ext cx="9144000" cy="1196752"/>
          </a:xfrm>
        </p:spPr>
        <p:txBody>
          <a:bodyPr anchor="ctr">
            <a:noAutofit/>
          </a:bodyPr>
          <a:lstStyle/>
          <a:p>
            <a:pPr indent="0" algn="ctr">
              <a:buNone/>
            </a:pPr>
            <a:r>
              <a:rPr lang="en-US" sz="2000" dirty="0">
                <a:latin typeface="+mj-lt"/>
              </a:rPr>
              <a:t>Blog about drawing and history of art. The blog is part of a website: </a:t>
            </a:r>
            <a:endParaRPr lang="en-US" sz="2000" dirty="0" smtClean="0">
              <a:latin typeface="+mj-lt"/>
            </a:endParaRPr>
          </a:p>
          <a:p>
            <a:pPr indent="0" algn="ctr">
              <a:buNone/>
            </a:pPr>
            <a:r>
              <a:rPr lang="en-US" sz="2000" dirty="0" smtClean="0">
                <a:latin typeface="+mj-lt"/>
                <a:hlinkClick r:id="rId3"/>
              </a:rPr>
              <a:t>http</a:t>
            </a:r>
            <a:r>
              <a:rPr lang="en-US" sz="2000" dirty="0">
                <a:latin typeface="+mj-lt"/>
                <a:hlinkClick r:id="rId3"/>
              </a:rPr>
              <a:t>://www.didatticarte.it/home.html</a:t>
            </a:r>
            <a:r>
              <a:rPr lang="en-US" sz="2000" dirty="0">
                <a:latin typeface="+mj-lt"/>
              </a:rPr>
              <a:t> that is a repository of learning </a:t>
            </a:r>
            <a:r>
              <a:rPr lang="en-US" sz="2000" dirty="0" smtClean="0">
                <a:latin typeface="+mj-lt"/>
              </a:rPr>
              <a:t>objects </a:t>
            </a:r>
            <a:endParaRPr lang="it-IT" sz="2000" dirty="0">
              <a:latin typeface="+mj-lt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49"/>
          <a:stretch/>
        </p:blipFill>
        <p:spPr>
          <a:xfrm>
            <a:off x="419479" y="980728"/>
            <a:ext cx="8239125" cy="46507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7664" y="630932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Team – </a:t>
            </a:r>
            <a:r>
              <a:rPr lang="en-US" sz="1200" b="1" dirty="0"/>
              <a:t>Fantastic </a:t>
            </a:r>
            <a:r>
              <a:rPr lang="en-US" sz="1200" b="1" dirty="0" smtClean="0"/>
              <a:t>Four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100" dirty="0" smtClean="0"/>
              <a:t>This </a:t>
            </a:r>
            <a:r>
              <a:rPr lang="en-US" sz="1100" dirty="0"/>
              <a:t>work is licensed under a </a:t>
            </a:r>
            <a:r>
              <a:rPr lang="en-US" sz="1100" dirty="0">
                <a:hlinkClick r:id="rId5"/>
              </a:rPr>
              <a:t>Creative Commons Attribution-</a:t>
            </a:r>
            <a:r>
              <a:rPr lang="en-US" sz="1100" dirty="0" err="1">
                <a:hlinkClick r:id="rId5"/>
              </a:rPr>
              <a:t>NonCommercial</a:t>
            </a:r>
            <a:r>
              <a:rPr lang="en-US" sz="1100" dirty="0">
                <a:hlinkClick r:id="rId5"/>
              </a:rPr>
              <a:t>-</a:t>
            </a:r>
            <a:r>
              <a:rPr lang="en-US" sz="1100" dirty="0" err="1">
                <a:hlinkClick r:id="rId5"/>
              </a:rPr>
              <a:t>ShareAlike</a:t>
            </a:r>
            <a:r>
              <a:rPr lang="en-US" sz="1100" dirty="0">
                <a:hlinkClick r:id="rId5"/>
              </a:rPr>
              <a:t> 3.0 </a:t>
            </a:r>
            <a:r>
              <a:rPr lang="en-US" sz="1100" dirty="0" err="1">
                <a:hlinkClick r:id="rId5"/>
              </a:rPr>
              <a:t>Unported</a:t>
            </a:r>
            <a:r>
              <a:rPr lang="en-US" sz="1100" dirty="0">
                <a:hlinkClick r:id="rId5"/>
              </a:rPr>
              <a:t> License</a:t>
            </a:r>
            <a:r>
              <a:rPr lang="en-US" sz="1100" dirty="0"/>
              <a:t>.</a:t>
            </a:r>
            <a:endParaRPr lang="lt-LT" sz="1100" dirty="0"/>
          </a:p>
        </p:txBody>
      </p:sp>
      <p:pic>
        <p:nvPicPr>
          <p:cNvPr id="8" name="Picture 8" descr="Creative Commons Licen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464" y="639251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67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36104"/>
          </a:xfrm>
        </p:spPr>
        <p:txBody>
          <a:bodyPr anchor="t"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Italian educational blog:</a:t>
            </a:r>
            <a:r>
              <a:rPr lang="en-US" sz="3200" dirty="0"/>
              <a:t> 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it-IT" sz="3200" dirty="0" smtClean="0">
                <a:hlinkClick r:id="rId2"/>
              </a:rPr>
              <a:t>http</a:t>
            </a:r>
            <a:r>
              <a:rPr lang="it-IT" sz="3200" dirty="0" smtClean="0">
                <a:hlinkClick r:id="rId2"/>
              </a:rPr>
              <a:t>://</a:t>
            </a:r>
            <a:r>
              <a:rPr lang="it-IT" sz="3200" dirty="0" smtClean="0">
                <a:hlinkClick r:id="rId2"/>
              </a:rPr>
              <a:t>didatticamatematicaprimaria.blogspot.it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type="subTitle" idx="1"/>
          </p:nvPr>
        </p:nvSpPr>
        <p:spPr>
          <a:xfrm>
            <a:off x="0" y="5373216"/>
            <a:ext cx="9144000" cy="1196752"/>
          </a:xfrm>
        </p:spPr>
        <p:txBody>
          <a:bodyPr anchor="ctr">
            <a:noAutofit/>
          </a:bodyPr>
          <a:lstStyle/>
          <a:p>
            <a:pPr algn="ctr"/>
            <a:r>
              <a:rPr lang="en-US" sz="2000" dirty="0" smtClean="0">
                <a:latin typeface="+mj-lt"/>
              </a:rPr>
              <a:t>Blog </a:t>
            </a:r>
            <a:r>
              <a:rPr lang="en-US" sz="2000" dirty="0" smtClean="0">
                <a:latin typeface="+mj-lt"/>
              </a:rPr>
              <a:t>on </a:t>
            </a:r>
            <a:r>
              <a:rPr lang="en-US" sz="2000" dirty="0" err="1" smtClean="0">
                <a:latin typeface="+mj-lt"/>
              </a:rPr>
              <a:t>maths</a:t>
            </a:r>
            <a:r>
              <a:rPr lang="en-US" sz="2000" dirty="0" smtClean="0">
                <a:latin typeface="+mj-lt"/>
              </a:rPr>
              <a:t> for</a:t>
            </a:r>
            <a:r>
              <a:rPr lang="en-US" sz="2000" dirty="0" smtClean="0">
                <a:latin typeface="+mj-lt"/>
              </a:rPr>
              <a:t> primary school. The </a:t>
            </a:r>
            <a:r>
              <a:rPr lang="en-US" sz="2000" dirty="0">
                <a:latin typeface="+mj-lt"/>
              </a:rPr>
              <a:t>blog </a:t>
            </a:r>
            <a:r>
              <a:rPr lang="en-US" sz="2000" dirty="0" smtClean="0">
                <a:latin typeface="+mj-lt"/>
              </a:rPr>
              <a:t>has also a </a:t>
            </a:r>
            <a:r>
              <a:rPr lang="en-US" sz="2000" dirty="0">
                <a:latin typeface="+mj-lt"/>
              </a:rPr>
              <a:t>repository of learning </a:t>
            </a:r>
            <a:r>
              <a:rPr lang="en-US" sz="2000" dirty="0" smtClean="0">
                <a:latin typeface="+mj-lt"/>
              </a:rPr>
              <a:t>objects 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(mainly cards and images).</a:t>
            </a:r>
            <a:endParaRPr lang="it-IT" sz="2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630932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Team – </a:t>
            </a:r>
            <a:r>
              <a:rPr lang="en-US" sz="1200" b="1" dirty="0"/>
              <a:t>Fantastic </a:t>
            </a:r>
            <a:r>
              <a:rPr lang="en-US" sz="1200" b="1" dirty="0" smtClean="0"/>
              <a:t>Four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100" dirty="0" smtClean="0"/>
              <a:t>This </a:t>
            </a:r>
            <a:r>
              <a:rPr lang="en-US" sz="1100" dirty="0"/>
              <a:t>work is licensed under a </a:t>
            </a:r>
            <a:r>
              <a:rPr lang="en-US" sz="1100" dirty="0">
                <a:hlinkClick r:id="rId3"/>
              </a:rPr>
              <a:t>Creative Commons Attribution-</a:t>
            </a:r>
            <a:r>
              <a:rPr lang="en-US" sz="1100" dirty="0" err="1">
                <a:hlinkClick r:id="rId3"/>
              </a:rPr>
              <a:t>NonCommercial</a:t>
            </a:r>
            <a:r>
              <a:rPr lang="en-US" sz="1100" dirty="0">
                <a:hlinkClick r:id="rId3"/>
              </a:rPr>
              <a:t>-</a:t>
            </a:r>
            <a:r>
              <a:rPr lang="en-US" sz="1100" dirty="0" err="1">
                <a:hlinkClick r:id="rId3"/>
              </a:rPr>
              <a:t>ShareAlike</a:t>
            </a:r>
            <a:r>
              <a:rPr lang="en-US" sz="1100" dirty="0">
                <a:hlinkClick r:id="rId3"/>
              </a:rPr>
              <a:t> 3.0 </a:t>
            </a:r>
            <a:r>
              <a:rPr lang="en-US" sz="1100" dirty="0" err="1">
                <a:hlinkClick r:id="rId3"/>
              </a:rPr>
              <a:t>Unported</a:t>
            </a:r>
            <a:r>
              <a:rPr lang="en-US" sz="1100" dirty="0">
                <a:hlinkClick r:id="rId3"/>
              </a:rPr>
              <a:t> License</a:t>
            </a:r>
            <a:r>
              <a:rPr lang="en-US" sz="1100" dirty="0"/>
              <a:t>.</a:t>
            </a:r>
            <a:endParaRPr lang="lt-LT" sz="1100" dirty="0"/>
          </a:p>
        </p:txBody>
      </p:sp>
      <p:pic>
        <p:nvPicPr>
          <p:cNvPr id="8" name="Picture 8" descr="Creative Commons Licen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464" y="639251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 l="12448" t="13781" r="16712" b="14361"/>
          <a:stretch>
            <a:fillRect/>
          </a:stretch>
        </p:blipFill>
        <p:spPr bwMode="auto">
          <a:xfrm>
            <a:off x="539552" y="1052736"/>
            <a:ext cx="7813376" cy="445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767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36104"/>
          </a:xfrm>
        </p:spPr>
        <p:txBody>
          <a:bodyPr anchor="t"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Lithuanian educational blog:</a:t>
            </a:r>
            <a:r>
              <a:rPr lang="en-US" sz="3200" dirty="0"/>
              <a:t> 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lt-LT" sz="3200" dirty="0">
                <a:hlinkClick r:id="rId2"/>
              </a:rPr>
              <a:t>http://</a:t>
            </a:r>
            <a:r>
              <a:rPr lang="lt-LT" sz="3200" dirty="0" smtClean="0">
                <a:hlinkClick r:id="rId2"/>
              </a:rPr>
              <a:t>www.dialogas.com</a:t>
            </a:r>
            <a:r>
              <a:rPr lang="en-US" sz="3200" dirty="0" smtClean="0"/>
              <a:t> </a:t>
            </a:r>
            <a:r>
              <a:rPr lang="en-US" sz="3200" dirty="0"/>
              <a:t> 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type="subTitle" idx="1"/>
          </p:nvPr>
        </p:nvSpPr>
        <p:spPr>
          <a:xfrm>
            <a:off x="0" y="5373216"/>
            <a:ext cx="9144000" cy="1196752"/>
          </a:xfrm>
        </p:spPr>
        <p:txBody>
          <a:bodyPr anchor="ctr">
            <a:noAutofit/>
          </a:bodyPr>
          <a:lstStyle/>
          <a:p>
            <a:pPr algn="ctr"/>
            <a:r>
              <a:rPr lang="en-US" sz="2000" dirty="0">
                <a:latin typeface="+mj-lt"/>
              </a:rPr>
              <a:t>Blog/website about education</a:t>
            </a:r>
            <a:r>
              <a:rPr lang="en-US" sz="2000" dirty="0" smtClean="0">
                <a:latin typeface="+mj-lt"/>
              </a:rPr>
              <a:t>. Interesting articles, news.</a:t>
            </a:r>
            <a:endParaRPr lang="it-IT" sz="20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96944" cy="483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7664" y="630932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Team – </a:t>
            </a:r>
            <a:r>
              <a:rPr lang="en-US" sz="1200" b="1" dirty="0"/>
              <a:t>Fantastic </a:t>
            </a:r>
            <a:r>
              <a:rPr lang="en-US" sz="1200" b="1" dirty="0" smtClean="0"/>
              <a:t>Four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100" dirty="0" smtClean="0"/>
              <a:t>This </a:t>
            </a:r>
            <a:r>
              <a:rPr lang="en-US" sz="1100" dirty="0"/>
              <a:t>work is licensed under a </a:t>
            </a:r>
            <a:r>
              <a:rPr lang="en-US" sz="1100" dirty="0">
                <a:hlinkClick r:id="rId4"/>
              </a:rPr>
              <a:t>Creative Commons Attribution-</a:t>
            </a:r>
            <a:r>
              <a:rPr lang="en-US" sz="1100" dirty="0" err="1">
                <a:hlinkClick r:id="rId4"/>
              </a:rPr>
              <a:t>NonCommercial</a:t>
            </a:r>
            <a:r>
              <a:rPr lang="en-US" sz="1100" dirty="0">
                <a:hlinkClick r:id="rId4"/>
              </a:rPr>
              <a:t>-</a:t>
            </a:r>
            <a:r>
              <a:rPr lang="en-US" sz="1100" dirty="0" err="1">
                <a:hlinkClick r:id="rId4"/>
              </a:rPr>
              <a:t>ShareAlike</a:t>
            </a:r>
            <a:r>
              <a:rPr lang="en-US" sz="1100" dirty="0">
                <a:hlinkClick r:id="rId4"/>
              </a:rPr>
              <a:t> 3.0 </a:t>
            </a:r>
            <a:r>
              <a:rPr lang="en-US" sz="1100" dirty="0" err="1">
                <a:hlinkClick r:id="rId4"/>
              </a:rPr>
              <a:t>Unported</a:t>
            </a:r>
            <a:r>
              <a:rPr lang="en-US" sz="1100" dirty="0">
                <a:hlinkClick r:id="rId4"/>
              </a:rPr>
              <a:t> License</a:t>
            </a:r>
            <a:r>
              <a:rPr lang="en-US" sz="1100" dirty="0"/>
              <a:t>.</a:t>
            </a:r>
            <a:endParaRPr lang="lt-LT" sz="1100" dirty="0"/>
          </a:p>
        </p:txBody>
      </p:sp>
      <p:pic>
        <p:nvPicPr>
          <p:cNvPr id="8" name="Picture 8" descr="Creative Commons Licen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464" y="639251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178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5263"/>
            <a:ext cx="9144000" cy="1335505"/>
          </a:xfrm>
        </p:spPr>
        <p:txBody>
          <a:bodyPr anchor="t"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Italian OCW site:</a:t>
            </a:r>
            <a:r>
              <a:rPr lang="en-US" sz="3200" dirty="0">
                <a:solidFill>
                  <a:schemeClr val="tx1"/>
                </a:solidFill>
              </a:rPr>
              <a:t> 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hlinkClick r:id="rId2"/>
              </a:rPr>
              <a:t>http</a:t>
            </a:r>
            <a:r>
              <a:rPr lang="en-US" sz="3200" dirty="0">
                <a:hlinkClick r:id="rId2"/>
              </a:rPr>
              <a:t>://lotarionline.unipv.it/moodle/</a:t>
            </a:r>
            <a:r>
              <a:rPr lang="en-US" sz="3200" dirty="0"/>
              <a:t> 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type="subTitle" idx="1"/>
          </p:nvPr>
        </p:nvSpPr>
        <p:spPr>
          <a:xfrm>
            <a:off x="0" y="5229200"/>
            <a:ext cx="9144000" cy="1052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latin typeface="+mj-lt"/>
              </a:rPr>
              <a:t>Moodle platform containing materials related to courses of the University of Pavia. Some material is freely accessible to all, other is reserved to students.</a:t>
            </a:r>
            <a:endParaRPr lang="it-IT" sz="2000" dirty="0">
              <a:latin typeface="+mj-l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980728"/>
            <a:ext cx="8454858" cy="43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630932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Team – </a:t>
            </a:r>
            <a:r>
              <a:rPr lang="en-US" sz="1200" b="1" dirty="0"/>
              <a:t>Fantastic </a:t>
            </a:r>
            <a:r>
              <a:rPr lang="en-US" sz="1200" b="1" dirty="0" smtClean="0"/>
              <a:t>Four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100" dirty="0" smtClean="0"/>
              <a:t>This </a:t>
            </a:r>
            <a:r>
              <a:rPr lang="en-US" sz="1100" dirty="0"/>
              <a:t>work is licensed under a </a:t>
            </a:r>
            <a:r>
              <a:rPr lang="en-US" sz="1100" dirty="0">
                <a:hlinkClick r:id="rId4"/>
              </a:rPr>
              <a:t>Creative Commons Attribution-</a:t>
            </a:r>
            <a:r>
              <a:rPr lang="en-US" sz="1100" dirty="0" err="1">
                <a:hlinkClick r:id="rId4"/>
              </a:rPr>
              <a:t>NonCommercial</a:t>
            </a:r>
            <a:r>
              <a:rPr lang="en-US" sz="1100" dirty="0">
                <a:hlinkClick r:id="rId4"/>
              </a:rPr>
              <a:t>-</a:t>
            </a:r>
            <a:r>
              <a:rPr lang="en-US" sz="1100" dirty="0" err="1">
                <a:hlinkClick r:id="rId4"/>
              </a:rPr>
              <a:t>ShareAlike</a:t>
            </a:r>
            <a:r>
              <a:rPr lang="en-US" sz="1100" dirty="0">
                <a:hlinkClick r:id="rId4"/>
              </a:rPr>
              <a:t> 3.0 </a:t>
            </a:r>
            <a:r>
              <a:rPr lang="en-US" sz="1100" dirty="0" err="1">
                <a:hlinkClick r:id="rId4"/>
              </a:rPr>
              <a:t>Unported</a:t>
            </a:r>
            <a:r>
              <a:rPr lang="en-US" sz="1100" dirty="0">
                <a:hlinkClick r:id="rId4"/>
              </a:rPr>
              <a:t> License</a:t>
            </a:r>
            <a:r>
              <a:rPr lang="en-US" sz="1100" dirty="0"/>
              <a:t>.</a:t>
            </a:r>
            <a:endParaRPr lang="lt-LT" sz="1100" dirty="0"/>
          </a:p>
        </p:txBody>
      </p:sp>
      <p:pic>
        <p:nvPicPr>
          <p:cNvPr id="6" name="Picture 8" descr="Creative Commons Licen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464" y="639251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467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5263"/>
            <a:ext cx="9144000" cy="1335505"/>
          </a:xfrm>
        </p:spPr>
        <p:txBody>
          <a:bodyPr anchor="t"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Italian OCW site:</a:t>
            </a:r>
            <a:r>
              <a:rPr lang="en-US" sz="3200" dirty="0">
                <a:solidFill>
                  <a:schemeClr val="tx1"/>
                </a:solidFill>
              </a:rPr>
              <a:t> 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it-IT" sz="3200" dirty="0" smtClean="0">
                <a:hlinkClick r:id="rId2"/>
              </a:rPr>
              <a:t> http://www.federica.unina.it/</a:t>
            </a:r>
            <a:r>
              <a:rPr lang="it-IT" sz="3200" dirty="0" err="1" smtClean="0">
                <a:hlinkClick r:id="rId2"/>
              </a:rPr>
              <a:t>courseware</a:t>
            </a:r>
            <a:r>
              <a:rPr lang="it-IT" sz="3200" dirty="0" smtClean="0">
                <a:hlinkClick r:id="rId2"/>
              </a:rPr>
              <a:t>/ </a:t>
            </a:r>
            <a:r>
              <a:rPr lang="en-US" sz="3200" dirty="0"/>
              <a:t> 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type="subTitle" idx="1"/>
          </p:nvPr>
        </p:nvSpPr>
        <p:spPr>
          <a:xfrm>
            <a:off x="0" y="5229200"/>
            <a:ext cx="9144000" cy="1052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>
                <a:latin typeface="+mj-lt"/>
              </a:rPr>
              <a:t>Website of University “Federico II” of Naples. </a:t>
            </a:r>
            <a:r>
              <a:rPr lang="en-US" sz="2000" dirty="0" smtClean="0">
                <a:latin typeface="+mj-lt"/>
              </a:rPr>
              <a:t>You can choose your faculty, your course and the topic.</a:t>
            </a:r>
            <a:endParaRPr lang="it-IT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630932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Team – </a:t>
            </a:r>
            <a:r>
              <a:rPr lang="en-US" sz="1200" b="1" dirty="0"/>
              <a:t>Fantastic </a:t>
            </a:r>
            <a:r>
              <a:rPr lang="en-US" sz="1200" b="1" dirty="0" smtClean="0"/>
              <a:t>Four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100" dirty="0" smtClean="0"/>
              <a:t>This </a:t>
            </a:r>
            <a:r>
              <a:rPr lang="en-US" sz="1100" dirty="0"/>
              <a:t>work is licensed under a </a:t>
            </a:r>
            <a:r>
              <a:rPr lang="en-US" sz="1100" dirty="0">
                <a:hlinkClick r:id="rId3"/>
              </a:rPr>
              <a:t>Creative Commons Attribution-</a:t>
            </a:r>
            <a:r>
              <a:rPr lang="en-US" sz="1100" dirty="0" err="1">
                <a:hlinkClick r:id="rId3"/>
              </a:rPr>
              <a:t>NonCommercial</a:t>
            </a:r>
            <a:r>
              <a:rPr lang="en-US" sz="1100" dirty="0">
                <a:hlinkClick r:id="rId3"/>
              </a:rPr>
              <a:t>-</a:t>
            </a:r>
            <a:r>
              <a:rPr lang="en-US" sz="1100" dirty="0" err="1">
                <a:hlinkClick r:id="rId3"/>
              </a:rPr>
              <a:t>ShareAlike</a:t>
            </a:r>
            <a:r>
              <a:rPr lang="en-US" sz="1100" dirty="0">
                <a:hlinkClick r:id="rId3"/>
              </a:rPr>
              <a:t> 3.0 </a:t>
            </a:r>
            <a:r>
              <a:rPr lang="en-US" sz="1100" dirty="0" err="1">
                <a:hlinkClick r:id="rId3"/>
              </a:rPr>
              <a:t>Unported</a:t>
            </a:r>
            <a:r>
              <a:rPr lang="en-US" sz="1100" dirty="0">
                <a:hlinkClick r:id="rId3"/>
              </a:rPr>
              <a:t> License</a:t>
            </a:r>
            <a:r>
              <a:rPr lang="en-US" sz="1100" dirty="0"/>
              <a:t>.</a:t>
            </a:r>
            <a:endParaRPr lang="lt-LT" sz="1100" dirty="0"/>
          </a:p>
        </p:txBody>
      </p:sp>
      <p:pic>
        <p:nvPicPr>
          <p:cNvPr id="6" name="Picture 8" descr="Creative Commons Licen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464" y="639251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5807" t="8485" r="7858" b="9813"/>
          <a:stretch>
            <a:fillRect/>
          </a:stretch>
        </p:blipFill>
        <p:spPr bwMode="auto">
          <a:xfrm>
            <a:off x="539552" y="1010270"/>
            <a:ext cx="8064896" cy="42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4467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292</TotalTime>
  <Words>313</Words>
  <Application>Microsoft Office PowerPoint</Application>
  <PresentationFormat>Presentazione su schermo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Equinozio</vt:lpstr>
      <vt:lpstr>OER presentation</vt:lpstr>
      <vt:lpstr>Italian repository of learning objects:  http://www.risorsedidattiche.net/index.php                                                                            </vt:lpstr>
      <vt:lpstr>Italian repository of learning objects:   http://www.conquistaweb.it/risorse.htm                                                                             </vt:lpstr>
      <vt:lpstr>Lithuanian repository of learning objects:  http://dspace.vgtu.lt                                                                             </vt:lpstr>
      <vt:lpstr>Italian educational blog:  http://www.didatticarte.it/Blog/  </vt:lpstr>
      <vt:lpstr>Italian educational blog:  http://didatticamatematicaprimaria.blogspot.it</vt:lpstr>
      <vt:lpstr>Lithuanian educational blog:  http://www.dialogas.com  </vt:lpstr>
      <vt:lpstr>Italian OCW site:  http://lotarionline.unipv.it/moodle/ </vt:lpstr>
      <vt:lpstr>Italian OCW site:   http://www.federica.unina.it/courseware/  </vt:lpstr>
      <vt:lpstr>Lithuanian OCW site:  http://www.estudijos.vpu.lt/ </vt:lpstr>
      <vt:lpstr>Italian MOOC site: http://www.uninettunouniversity.net/it/MOOC.aspx </vt:lpstr>
      <vt:lpstr>Italian MOOC site: http://www.iuline.it/ambiente/index.php?pag=corsi&amp;id_corso=10</vt:lpstr>
      <vt:lpstr>Lithuanian MOOC site: http://open.ktu.lt/  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mamma</dc:creator>
  <cp:lastModifiedBy>Silvia</cp:lastModifiedBy>
  <cp:revision>23</cp:revision>
  <dcterms:created xsi:type="dcterms:W3CDTF">2013-11-10T15:20:00Z</dcterms:created>
  <dcterms:modified xsi:type="dcterms:W3CDTF">2013-11-12T23:36:15Z</dcterms:modified>
</cp:coreProperties>
</file>