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0" r:id="rId4"/>
    <p:sldId id="257" r:id="rId5"/>
    <p:sldId id="261" r:id="rId6"/>
    <p:sldId id="263" r:id="rId7"/>
    <p:sldId id="258" r:id="rId8"/>
    <p:sldId id="259" r:id="rId9"/>
    <p:sldId id="26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4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541C81-51C0-4E25-94FE-E67D8BE4D4C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0B284D-E475-4D93-BA0C-A648FDB7BB0B}" type="slidenum">
              <a:rPr lang="it-IT" smtClean="0"/>
              <a:t>‹#›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nc-sa/3.0/deed.en_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risorsedidattiche.net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space.vgtu.l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datticarte.it/home.html" TargetMode="External"/><Relationship Id="rId2" Type="http://schemas.openxmlformats.org/officeDocument/2006/relationships/hyperlink" Target="http://www.didatticarte.it/Blo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3.0/deed.en_US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ialoga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lotarionline.unipv.it/moodl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studijos.vpu.l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uninettunouniversity.net/it/MOOC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uped.eu/" TargetMode="External"/><Relationship Id="rId2" Type="http://schemas.openxmlformats.org/officeDocument/2006/relationships/hyperlink" Target="http://open.ktu.l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3.0/deed.en_US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OER presentation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4. Task 1.</a:t>
            </a:r>
            <a:br>
              <a:rPr lang="en-US" dirty="0" smtClean="0"/>
            </a:br>
            <a:r>
              <a:rPr lang="en-US" b="1" i="1" dirty="0" smtClean="0"/>
              <a:t>Team - </a:t>
            </a:r>
            <a:r>
              <a:rPr lang="lt-LT" b="1" i="1" dirty="0" err="1"/>
              <a:t>Fantastic</a:t>
            </a:r>
            <a:r>
              <a:rPr lang="lt-LT" b="1" i="1" dirty="0"/>
              <a:t> </a:t>
            </a:r>
            <a:r>
              <a:rPr lang="lt-LT" b="1" i="1" dirty="0" err="1"/>
              <a:t>Four</a:t>
            </a:r>
            <a:endParaRPr lang="lt-LT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Fantastic 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2"/>
              </a:rPr>
              <a:t>Creative Commons Attribution-</a:t>
            </a:r>
            <a:r>
              <a:rPr lang="en-US" sz="1100" dirty="0" err="1">
                <a:hlinkClick r:id="rId2"/>
              </a:rPr>
              <a:t>NonCommercial</a:t>
            </a:r>
            <a:r>
              <a:rPr lang="en-US" sz="1100" dirty="0">
                <a:hlinkClick r:id="rId2"/>
              </a:rPr>
              <a:t>-</a:t>
            </a:r>
            <a:r>
              <a:rPr lang="en-US" sz="1100" dirty="0" err="1">
                <a:hlinkClick r:id="rId2"/>
              </a:rPr>
              <a:t>ShareAlike</a:t>
            </a:r>
            <a:r>
              <a:rPr lang="en-US" sz="1100" dirty="0">
                <a:hlinkClick r:id="rId2"/>
              </a:rPr>
              <a:t> 3.0 </a:t>
            </a:r>
            <a:r>
              <a:rPr lang="en-US" sz="1100" dirty="0" err="1">
                <a:hlinkClick r:id="rId2"/>
              </a:rPr>
              <a:t>Unported</a:t>
            </a:r>
            <a:r>
              <a:rPr lang="en-US" sz="1100" dirty="0">
                <a:hlinkClick r:id="rId2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5" name="Picture 8" descr="Creative Commons Lice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24063"/>
            <a:ext cx="9144000" cy="1470025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repository </a:t>
            </a:r>
            <a:r>
              <a:rPr lang="en-US" sz="3200" dirty="0">
                <a:solidFill>
                  <a:schemeClr val="tx1"/>
                </a:solidFill>
              </a:rPr>
              <a:t>of learning </a:t>
            </a:r>
            <a:r>
              <a:rPr lang="en-US" sz="3200" dirty="0" smtClean="0">
                <a:solidFill>
                  <a:schemeClr val="tx1"/>
                </a:solidFill>
              </a:rPr>
              <a:t>objects: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://www.risorsedidattiche.net/index.php</a:t>
            </a:r>
            <a:r>
              <a:rPr lang="en-US" sz="3200" dirty="0"/>
              <a:t> </a:t>
            </a:r>
            <a:r>
              <a:rPr lang="en-US" sz="3200" dirty="0" smtClean="0"/>
              <a:t>                                                                           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4000" cy="8098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website containing educational material related to the primary school (about 15000 resources).</a:t>
            </a: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+mj-lt"/>
              </a:rPr>
            </a:br>
            <a:endParaRPr lang="it-IT" sz="2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2"/>
          <a:stretch/>
        </p:blipFill>
        <p:spPr>
          <a:xfrm>
            <a:off x="827040" y="980728"/>
            <a:ext cx="7376911" cy="4518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6152" name="Picture 8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24063"/>
            <a:ext cx="9144000" cy="1470025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Lithuanian </a:t>
            </a:r>
            <a:r>
              <a:rPr lang="en-US" sz="3200" dirty="0" smtClean="0">
                <a:solidFill>
                  <a:schemeClr val="tx1"/>
                </a:solidFill>
              </a:rPr>
              <a:t>repository </a:t>
            </a:r>
            <a:r>
              <a:rPr lang="en-US" sz="3200" dirty="0">
                <a:solidFill>
                  <a:schemeClr val="tx1"/>
                </a:solidFill>
              </a:rPr>
              <a:t>of learning </a:t>
            </a:r>
            <a:r>
              <a:rPr lang="en-US" sz="3200" dirty="0" smtClean="0">
                <a:solidFill>
                  <a:schemeClr val="tx1"/>
                </a:solidFill>
              </a:rPr>
              <a:t>objects: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lt-LT" sz="3200" dirty="0">
                <a:hlinkClick r:id="rId2"/>
              </a:rPr>
              <a:t>http://</a:t>
            </a:r>
            <a:r>
              <a:rPr lang="lt-LT" sz="3200" dirty="0" smtClean="0">
                <a:hlinkClick r:id="rId2"/>
              </a:rPr>
              <a:t>dspace.vgtu.lt</a:t>
            </a:r>
            <a:r>
              <a:rPr lang="en-US" sz="3200" dirty="0" smtClean="0"/>
              <a:t> </a:t>
            </a:r>
            <a:r>
              <a:rPr lang="en-US" sz="3200" dirty="0"/>
              <a:t> </a:t>
            </a:r>
            <a:r>
              <a:rPr lang="en-US" sz="3200" dirty="0" smtClean="0"/>
              <a:t>                                                                           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432048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Vilnius </a:t>
            </a:r>
            <a:r>
              <a:rPr lang="en-US" sz="2000" dirty="0" err="1">
                <a:latin typeface="+mj-lt"/>
              </a:rPr>
              <a:t>Gediminas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Technical University </a:t>
            </a:r>
            <a:r>
              <a:rPr lang="en-US" sz="2000" dirty="0">
                <a:latin typeface="+mj-lt"/>
              </a:rPr>
              <a:t>learning objects repository. More than 1500 </a:t>
            </a:r>
            <a:r>
              <a:rPr lang="en-US" sz="2000" dirty="0" smtClean="0">
                <a:latin typeface="+mj-lt"/>
              </a:rPr>
              <a:t>resources.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j-lt"/>
              </a:rPr>
            </a:br>
            <a:endParaRPr lang="it-IT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0" y="980728"/>
            <a:ext cx="853900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8" name="Picture 8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36104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educational blog:</a:t>
            </a:r>
            <a:r>
              <a:rPr lang="en-US" sz="3200" dirty="0"/>
              <a:t>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it-IT" sz="3200" dirty="0" smtClean="0">
                <a:hlinkClick r:id="rId2"/>
              </a:rPr>
              <a:t>http://www.didatticarte.it/Blog/ </a:t>
            </a:r>
            <a:r>
              <a:rPr lang="en-US" sz="3200" dirty="0"/>
              <a:t> 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196752"/>
          </a:xfrm>
        </p:spPr>
        <p:txBody>
          <a:bodyPr anchor="ctr">
            <a:noAutofit/>
          </a:bodyPr>
          <a:lstStyle/>
          <a:p>
            <a:pPr indent="0" algn="ctr">
              <a:buNone/>
            </a:pPr>
            <a:r>
              <a:rPr lang="en-US" sz="2000" dirty="0">
                <a:latin typeface="+mj-lt"/>
              </a:rPr>
              <a:t>Blog about drawing and history of art. The blog is part of a website: </a:t>
            </a:r>
            <a:endParaRPr lang="en-US" sz="2000" dirty="0" smtClean="0">
              <a:latin typeface="+mj-lt"/>
            </a:endParaRPr>
          </a:p>
          <a:p>
            <a:pPr indent="0" algn="ctr">
              <a:buNone/>
            </a:pPr>
            <a:r>
              <a:rPr lang="en-US" sz="2000" dirty="0" smtClean="0">
                <a:latin typeface="+mj-lt"/>
                <a:hlinkClick r:id="rId3"/>
              </a:rPr>
              <a:t>http</a:t>
            </a:r>
            <a:r>
              <a:rPr lang="en-US" sz="2000" dirty="0">
                <a:latin typeface="+mj-lt"/>
                <a:hlinkClick r:id="rId3"/>
              </a:rPr>
              <a:t>://www.didatticarte.it/home.html</a:t>
            </a:r>
            <a:r>
              <a:rPr lang="en-US" sz="2000" dirty="0">
                <a:latin typeface="+mj-lt"/>
              </a:rPr>
              <a:t> that is a repository of learning </a:t>
            </a:r>
            <a:r>
              <a:rPr lang="en-US" sz="2000" dirty="0" smtClean="0">
                <a:latin typeface="+mj-lt"/>
              </a:rPr>
              <a:t>objects </a:t>
            </a:r>
            <a:endParaRPr lang="it-IT" sz="2000" dirty="0"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9"/>
          <a:stretch/>
        </p:blipFill>
        <p:spPr>
          <a:xfrm>
            <a:off x="419479" y="980728"/>
            <a:ext cx="8239125" cy="4650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5"/>
              </a:rPr>
              <a:t>Creative Commons Attribution-</a:t>
            </a:r>
            <a:r>
              <a:rPr lang="en-US" sz="1100" dirty="0" err="1">
                <a:hlinkClick r:id="rId5"/>
              </a:rPr>
              <a:t>NonCommercial</a:t>
            </a:r>
            <a:r>
              <a:rPr lang="en-US" sz="1100" dirty="0">
                <a:hlinkClick r:id="rId5"/>
              </a:rPr>
              <a:t>-</a:t>
            </a:r>
            <a:r>
              <a:rPr lang="en-US" sz="1100" dirty="0" err="1">
                <a:hlinkClick r:id="rId5"/>
              </a:rPr>
              <a:t>ShareAlike</a:t>
            </a:r>
            <a:r>
              <a:rPr lang="en-US" sz="1100" dirty="0">
                <a:hlinkClick r:id="rId5"/>
              </a:rPr>
              <a:t> 3.0 </a:t>
            </a:r>
            <a:r>
              <a:rPr lang="en-US" sz="1100" dirty="0" err="1">
                <a:hlinkClick r:id="rId5"/>
              </a:rPr>
              <a:t>Unported</a:t>
            </a:r>
            <a:r>
              <a:rPr lang="en-US" sz="1100" dirty="0">
                <a:hlinkClick r:id="rId5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8" name="Picture 8" descr="Creative Commons Licen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36104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Lithuanian educational </a:t>
            </a:r>
            <a:r>
              <a:rPr lang="en-US" sz="3200" dirty="0" smtClean="0">
                <a:solidFill>
                  <a:schemeClr val="tx1"/>
                </a:solidFill>
              </a:rPr>
              <a:t>blog:</a:t>
            </a:r>
            <a:r>
              <a:rPr lang="en-US" sz="3200" dirty="0"/>
              <a:t>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lt-LT" sz="3200" dirty="0">
                <a:hlinkClick r:id="rId2"/>
              </a:rPr>
              <a:t>http://</a:t>
            </a:r>
            <a:r>
              <a:rPr lang="lt-LT" sz="3200" dirty="0" smtClean="0">
                <a:hlinkClick r:id="rId2"/>
              </a:rPr>
              <a:t>www.dialogas.com</a:t>
            </a:r>
            <a:r>
              <a:rPr lang="en-US" sz="3200" dirty="0" smtClean="0"/>
              <a:t> </a:t>
            </a:r>
            <a:r>
              <a:rPr lang="en-US" sz="3200" dirty="0"/>
              <a:t> 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196752"/>
          </a:xfrm>
        </p:spPr>
        <p:txBody>
          <a:bodyPr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Blog/website about education</a:t>
            </a:r>
            <a:r>
              <a:rPr lang="en-US" sz="2000" dirty="0" smtClean="0">
                <a:latin typeface="+mj-lt"/>
              </a:rPr>
              <a:t>. Interesting articles, news.</a:t>
            </a:r>
            <a:endParaRPr lang="it-IT" sz="20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483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8" name="Picture 8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5263"/>
            <a:ext cx="9144000" cy="1335505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OCW site: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://lotarionline.unipv.it/moodle/</a:t>
            </a:r>
            <a:r>
              <a:rPr lang="en-US" sz="3200" dirty="0"/>
              <a:t> 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+mj-lt"/>
              </a:rPr>
              <a:t>Moodle platform containing materials related to courses of the University of Pavia. Some material is freely accessible to all, other is reserved to students.</a:t>
            </a:r>
            <a:endParaRPr lang="it-IT" sz="2000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54858" cy="43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6" name="Picture 8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5263"/>
            <a:ext cx="9144000" cy="1335505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Lithuanian OCW </a:t>
            </a:r>
            <a:r>
              <a:rPr lang="en-US" sz="3200" dirty="0" smtClean="0">
                <a:solidFill>
                  <a:schemeClr val="tx1"/>
                </a:solidFill>
              </a:rPr>
              <a:t>site: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lt-LT" sz="3200" dirty="0">
                <a:hlinkClick r:id="rId2"/>
              </a:rPr>
              <a:t>http://www.estudijos.vpu.lt</a:t>
            </a:r>
            <a:r>
              <a:rPr lang="lt-LT" sz="3200" dirty="0" smtClean="0">
                <a:hlinkClick r:id="rId2"/>
              </a:rPr>
              <a:t>/</a:t>
            </a:r>
            <a:r>
              <a:rPr lang="en-US" sz="3200" dirty="0" smtClean="0"/>
              <a:t>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+mj-lt"/>
              </a:rPr>
              <a:t>Lithuanian University of Educational Sciences. IT studies material provided as courses.</a:t>
            </a:r>
            <a:endParaRPr lang="it-IT" sz="2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38821" cy="470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8" name="Picture 8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113"/>
            <a:ext cx="9144000" cy="1395663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MOOC </a:t>
            </a:r>
            <a:r>
              <a:rPr lang="en-US" sz="3200" dirty="0" smtClean="0">
                <a:solidFill>
                  <a:schemeClr val="tx1"/>
                </a:solidFill>
              </a:rPr>
              <a:t>site: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://www.uninettunouniversity.net/it/MOOC.aspx</a:t>
            </a:r>
            <a:r>
              <a:rPr lang="en-US" sz="3200" dirty="0"/>
              <a:t> </a:t>
            </a:r>
            <a:endParaRPr lang="it-IT" sz="32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727950" cy="4525962"/>
          </a:xfrm>
        </p:spPr>
      </p:pic>
      <p:sp>
        <p:nvSpPr>
          <p:cNvPr id="7" name="CasellaDiTesto 6"/>
          <p:cNvSpPr txBox="1"/>
          <p:nvPr/>
        </p:nvSpPr>
        <p:spPr>
          <a:xfrm>
            <a:off x="0" y="557065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Consortium of Italian and foreign Universities offering MOOCs in different languages.</a:t>
            </a:r>
            <a:r>
              <a:rPr lang="en-US" sz="2200" b="1" dirty="0" smtClean="0">
                <a:latin typeface="+mj-lt"/>
              </a:rPr>
              <a:t/>
            </a:r>
            <a:br>
              <a:rPr lang="en-US" sz="2200" b="1" dirty="0" smtClean="0">
                <a:latin typeface="+mj-lt"/>
              </a:rPr>
            </a:br>
            <a:endParaRPr lang="it-IT" sz="2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10" name="Picture 8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113"/>
            <a:ext cx="9144000" cy="1395663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Lithuanian MOOC </a:t>
            </a:r>
            <a:r>
              <a:rPr lang="en-US" sz="3200" dirty="0" smtClean="0">
                <a:solidFill>
                  <a:schemeClr val="tx1"/>
                </a:solidFill>
              </a:rPr>
              <a:t>site: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hlinkClick r:id="rId2"/>
              </a:rPr>
              <a:t>http://open.ktu.lt</a:t>
            </a:r>
            <a:r>
              <a:rPr lang="en-US" sz="3200" dirty="0" smtClean="0">
                <a:hlinkClick r:id="rId2"/>
              </a:rPr>
              <a:t>/</a:t>
            </a:r>
            <a:r>
              <a:rPr lang="en-US" sz="3200" dirty="0" smtClean="0"/>
              <a:t> </a:t>
            </a:r>
            <a:r>
              <a:rPr lang="en-US" sz="3200" dirty="0"/>
              <a:t> 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5661248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Kaunas Technology University Open. Only one course for now. This course available at </a:t>
            </a:r>
            <a:r>
              <a:rPr lang="en-US" sz="2000" dirty="0">
                <a:latin typeface="+mj-lt"/>
                <a:hlinkClick r:id="rId3"/>
              </a:rPr>
              <a:t>http://www.openuped.eu</a:t>
            </a:r>
            <a:r>
              <a:rPr lang="en-US" sz="2000" dirty="0" smtClean="0">
                <a:latin typeface="+mj-lt"/>
                <a:hlinkClick r:id="rId3"/>
              </a:rPr>
              <a:t>/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200" b="1" dirty="0" smtClean="0">
                <a:latin typeface="+mj-lt"/>
              </a:rPr>
              <a:t/>
            </a:r>
            <a:br>
              <a:rPr lang="en-US" sz="2200" b="1" dirty="0" smtClean="0">
                <a:latin typeface="+mj-lt"/>
              </a:rPr>
            </a:br>
            <a:endParaRPr lang="it-IT" sz="2200" b="1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3105"/>
            <a:ext cx="8319558" cy="469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</a:t>
            </a:r>
            <a:r>
              <a:rPr lang="en-US" sz="1200" b="1" smtClean="0"/>
              <a:t>– </a:t>
            </a:r>
            <a:r>
              <a:rPr lang="en-US" sz="1200" b="1"/>
              <a:t>Fantastic </a:t>
            </a:r>
            <a:r>
              <a:rPr lang="en-US" sz="1200" b="1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5"/>
              </a:rPr>
              <a:t>Creative Commons Attribution-</a:t>
            </a:r>
            <a:r>
              <a:rPr lang="en-US" sz="1100" dirty="0" err="1">
                <a:hlinkClick r:id="rId5"/>
              </a:rPr>
              <a:t>NonCommercial</a:t>
            </a:r>
            <a:r>
              <a:rPr lang="en-US" sz="1100" dirty="0">
                <a:hlinkClick r:id="rId5"/>
              </a:rPr>
              <a:t>-</a:t>
            </a:r>
            <a:r>
              <a:rPr lang="en-US" sz="1100" dirty="0" err="1">
                <a:hlinkClick r:id="rId5"/>
              </a:rPr>
              <a:t>ShareAlike</a:t>
            </a:r>
            <a:r>
              <a:rPr lang="en-US" sz="1100" dirty="0">
                <a:hlinkClick r:id="rId5"/>
              </a:rPr>
              <a:t> 3.0 </a:t>
            </a:r>
            <a:r>
              <a:rPr lang="en-US" sz="1100" dirty="0" err="1">
                <a:hlinkClick r:id="rId5"/>
              </a:rPr>
              <a:t>Unported</a:t>
            </a:r>
            <a:r>
              <a:rPr lang="en-US" sz="1100" dirty="0">
                <a:hlinkClick r:id="rId5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10" name="Picture 8" descr="Creative Commons Licen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203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Equinozio</vt:lpstr>
      <vt:lpstr>OER presentation</vt:lpstr>
      <vt:lpstr>Italian repository of learning objects:  http://www.risorsedidattiche.net/index.php                                                                            </vt:lpstr>
      <vt:lpstr>Lithuanian repository of learning objects:  http://dspace.vgtu.lt                                                                             </vt:lpstr>
      <vt:lpstr>Italian educational blog:  http://www.didatticarte.it/Blog/  </vt:lpstr>
      <vt:lpstr>Lithuanian educational blog:  http://www.dialogas.com  </vt:lpstr>
      <vt:lpstr>Italian OCW site:  http://lotarionline.unipv.it/moodle/ </vt:lpstr>
      <vt:lpstr>Lithuanian OCW site:  http://www.estudijos.vpu.lt/ </vt:lpstr>
      <vt:lpstr>Italian MOOC site: http://www.uninettunouniversity.net/it/MOOC.aspx </vt:lpstr>
      <vt:lpstr>Lithuanian MOOC site: http://open.ktu.lt/  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mamma</dc:creator>
  <cp:lastModifiedBy>Marius</cp:lastModifiedBy>
  <cp:revision>16</cp:revision>
  <dcterms:created xsi:type="dcterms:W3CDTF">2013-11-10T15:20:00Z</dcterms:created>
  <dcterms:modified xsi:type="dcterms:W3CDTF">2013-11-12T10:04:57Z</dcterms:modified>
</cp:coreProperties>
</file>