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gBdOpRIl45L/4WpZf0AhZOrDgi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2F44E1-A71D-45B9-AD69-1048337CC966}">
  <a:tblStyle styleId="{1C2F44E1-A71D-45B9-AD69-1048337CC9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X2MNEj0OLhXRYAyofKSmYj1ANCaCxfP5jxOO4KGl58/edi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QzLnyf6p-0qpluxSjrjqh0DAhUfwSYRg/view?usp=sharing" TargetMode="External"/><Relationship Id="rId3" Type="http://schemas.openxmlformats.org/officeDocument/2006/relationships/hyperlink" Target="https://drive.google.com/drive/folders/1FTbo8d-1EAwg6WsrHKTvaNE47w-ePd7x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174d6553b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5174d655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bb857aa5b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5bb857aa5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174d6553b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5174d655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49770533bd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49770533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899bdd95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4899bdd9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r>
              <a:t/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70595221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47059522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174d6553b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15174d6553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899bdd95e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4899bdd9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a5593ba52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15a5593ba5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70595221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147059522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49012b8ca8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149012b8ca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49012b8ca8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49012b8ca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9770533bd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149770533b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8ad667f4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38ad667f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8ad667f4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138ad667f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8ad667f4d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138ad667f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8ad667f4d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138ad667f4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174d6553b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15174d6553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57d20df6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157d20df6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b93387152c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1b93387152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43d140d06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1543d140d0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43e09c51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543e09c5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https://docs.google.com/document/d/1lX2MNEj0OLhXRYAyofKSmYj1ANCaCxfP5jxOO4KGl58/edit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b857aa5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5bb857aa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74d655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5174d655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174d6553b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5174d6553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174d6553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5174d6553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 AFEGIR després d'aquesta diapositiva, una que relacioni el concepte d'alfabetització de dades i AD en l'ensenyament i l'aprenentatge.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veure </a:t>
            </a:r>
            <a:r>
              <a:rPr lang="lt-LT" sz="1050">
                <a:solidFill>
                  <a:srgbClr val="1A73E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https://drive.google.com/file/d/1QzLnyf6p-0qpluxSjrjqh0DAhUfwSYRg/view?usp=sharing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400" u="sng">
                <a:solidFill>
                  <a:srgbClr val="1A237E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https://drive.google.com/drive/folders/1FTbo8d-1EAwg6WsrHKTvaNE47w-ePd7x?usp=sharing</a:t>
            </a:r>
            <a:r>
              <a:rPr lang="lt-L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Professores i professors,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Alumnes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93387152c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b9338715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/>
              <a:t>Zimmerman, B. J. (2000). Attaining self-regulation: A social cognitive perspective. In M. Boekaerts, P. R., Pintrich, &amp; M. Zeidner (Eds.), Handbook of selfregulation (pp. 13-39). San Diego, CA: Academic Press.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9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Zimmerman, B. J. i Moylan, A. R. (2009). Self-regulation: where metacognition and motivation intersect. In D. J. Hacker, J. Dunlosky, and A. C. Graesser (eds) </a:t>
            </a:r>
            <a:r>
              <a:rPr i="1" lang="lt-LT" sz="9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Handbook of Metacognition in Education</a:t>
            </a:r>
            <a:r>
              <a:rPr lang="lt-LT" sz="9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(pp. 299–315). Routledge.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6" name="Google Shape;26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teacamp.vdu.lt/course/view.php?id=91" TargetMode="External"/><Relationship Id="rId5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hyperlink" Target="https://publications.jrc.ec.europa.eu/repository/handle/JRC107466" TargetMode="External"/><Relationship Id="rId5" Type="http://schemas.openxmlformats.org/officeDocument/2006/relationships/hyperlink" Target="https://publications.jrc.ec.europa.eu/repository/handle/JRC107466" TargetMode="External"/><Relationship Id="rId6" Type="http://schemas.openxmlformats.org/officeDocument/2006/relationships/hyperlink" Target="https://publications.jrc.ec.europa.eu/repository/handle/JRC107466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moodle.org/400/en/Analytics#What_are_learning_analytics.3F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www.solaresearch.org/about/what-is-learning-analytics/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www.solaresearch.org/about/what-is-learning-analytics/" TargetMode="External"/><Relationship Id="rId6" Type="http://schemas.openxmlformats.org/officeDocument/2006/relationships/hyperlink" Target="https://www.solaresearch.org/about/what-is-learning-analytics/" TargetMode="External"/><Relationship Id="rId7" Type="http://schemas.openxmlformats.org/officeDocument/2006/relationships/hyperlink" Target="https://www.solaresearch.org/about/what-is-learning-analytics/" TargetMode="External"/><Relationship Id="rId8" Type="http://schemas.openxmlformats.org/officeDocument/2006/relationships/image" Target="../media/image7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ink.springer.com/article/10.1007/s11528-017-0188-y#ref-CR40" TargetMode="External"/><Relationship Id="rId4" Type="http://schemas.openxmlformats.org/officeDocument/2006/relationships/hyperlink" Target="https://link.springer.com/article/10.1007/s11528-017-0188-y" TargetMode="External"/><Relationship Id="rId5" Type="http://schemas.openxmlformats.org/officeDocument/2006/relationships/image" Target="../media/image7.gif"/><Relationship Id="rId6" Type="http://schemas.openxmlformats.org/officeDocument/2006/relationships/image" Target="../media/image19.png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hyperlink" Target="https://educationaltechnologyjournal.springeropen.com/articles/10.1186/s41239-021-00284-9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2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rQUz4Okbumk" TargetMode="External"/><Relationship Id="rId4" Type="http://schemas.openxmlformats.org/officeDocument/2006/relationships/hyperlink" Target="https://edwiser.org/blog/7-best-moodle-reporting-plugins-for-learning-analytics/#How_to_create_custom_reports_in_Moodle" TargetMode="External"/><Relationship Id="rId5" Type="http://schemas.openxmlformats.org/officeDocument/2006/relationships/hyperlink" Target="https://edwiser.org/blog/7-best-moodle-reporting-plugins-for-learning-analytics/#How_to_create_custom_reports_in_Moodle" TargetMode="External"/><Relationship Id="rId6" Type="http://schemas.openxmlformats.org/officeDocument/2006/relationships/hyperlink" Target="https://docs.moodle.org/311/en/Configurable_reports" TargetMode="External"/><Relationship Id="rId7" Type="http://schemas.openxmlformats.org/officeDocument/2006/relationships/image" Target="../media/image7.gif"/><Relationship Id="rId8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hyperlink" Target="https://www.youtube.com/watch?v=L9owNpjMcPk" TargetMode="External"/><Relationship Id="rId5" Type="http://schemas.openxmlformats.org/officeDocument/2006/relationships/hyperlink" Target="https://moodle.intelliboard.net/login/auto.php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n0yR6TYQaYw" TargetMode="External"/><Relationship Id="rId4" Type="http://schemas.openxmlformats.org/officeDocument/2006/relationships/hyperlink" Target="https://www.youtube.com/watch?v=bIhzu2DkQEA" TargetMode="External"/><Relationship Id="rId5" Type="http://schemas.openxmlformats.org/officeDocument/2006/relationships/hyperlink" Target="https://learnerscript.com/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7.gif"/><Relationship Id="rId8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moodle.org/400/en/Using_analytics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gif"/><Relationship Id="rId4" Type="http://schemas.openxmlformats.org/officeDocument/2006/relationships/hyperlink" Target="https://docs.moodle.org/311/en/Students_at_risk_of_dropping_out" TargetMode="External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moodle.org/400/en/Students_at_risk_of_dropping_out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7.gif"/><Relationship Id="rId6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PEPGNaXZNSI" TargetMode="External"/><Relationship Id="rId4" Type="http://schemas.openxmlformats.org/officeDocument/2006/relationships/hyperlink" Target="https://www.youtube.com/watch?v=PEPGNaXZNSI" TargetMode="External"/><Relationship Id="rId5" Type="http://schemas.openxmlformats.org/officeDocument/2006/relationships/image" Target="../media/image7.gif"/><Relationship Id="rId6" Type="http://schemas.openxmlformats.org/officeDocument/2006/relationships/image" Target="../media/image26.png"/><Relationship Id="rId7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olaresearch.org/publications/hla-22/hla22-chapter21/" TargetMode="External"/><Relationship Id="rId10" Type="http://schemas.openxmlformats.org/officeDocument/2006/relationships/hyperlink" Target="https://www.solaresearch.org/publications/hla-22/hla22-chapter19/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s://www.solaresearch.org/publications/hla-22/hla22-chapter2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olaresearch.org/publications/hla-22/" TargetMode="External"/><Relationship Id="rId4" Type="http://schemas.openxmlformats.org/officeDocument/2006/relationships/image" Target="../media/image7.gif"/><Relationship Id="rId9" Type="http://schemas.openxmlformats.org/officeDocument/2006/relationships/hyperlink" Target="https://www.solaresearch.org/publications/hla-22/hla22-chapter19/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s://www.solaresearch.org/publications/hla-22/hla22-chapter8/" TargetMode="External"/><Relationship Id="rId7" Type="http://schemas.openxmlformats.org/officeDocument/2006/relationships/hyperlink" Target="https://www.solaresearch.org/publications/hla-22/hla22-chapter8/" TargetMode="External"/><Relationship Id="rId8" Type="http://schemas.openxmlformats.org/officeDocument/2006/relationships/hyperlink" Target="https://www.solaresearch.org/publications/hla-22/hla22-chapter19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view.genial.ly/632ae63921924b0018678cfa/interactive-content-how-to-monitor-support-and-engage-students-based-on-the-evidence-gene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i.org/10.1007/s11528-017-0188-y" TargetMode="External"/><Relationship Id="rId4" Type="http://schemas.openxmlformats.org/officeDocument/2006/relationships/hyperlink" Target="https://doi.org/10.2760/178382" TargetMode="External"/><Relationship Id="rId5" Type="http://schemas.openxmlformats.org/officeDocument/2006/relationships/hyperlink" Target="https://doi.org/10.3389/feduc.2021.570229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wm.edu/academicaffairs/facultystaff/assessment-of-student-learning/evidence-of-learning/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hyperlink" Target="https://publications.jrc.ec.europa.eu/repository/handle/JRC107466" TargetMode="External"/><Relationship Id="rId5" Type="http://schemas.openxmlformats.org/officeDocument/2006/relationships/hyperlink" Target="https://publications.jrc.ec.europa.eu/repository/handle/JRC107466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7.gif"/><Relationship Id="rId6" Type="http://schemas.openxmlformats.org/officeDocument/2006/relationships/hyperlink" Target="https://onlinelibrary.wiley.com/doi/10.1111/hequ.12361" TargetMode="External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ciencedirect.com/science/article/pii/B9780121098902500317?via=ihub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315369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lang="lt-LT" sz="40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Projecte </a:t>
            </a:r>
            <a:r>
              <a:rPr lang="lt-LT" sz="7000">
                <a:latin typeface="Georgia"/>
                <a:ea typeface="Georgia"/>
                <a:cs typeface="Georgia"/>
                <a:sym typeface="Georgia"/>
              </a:rPr>
              <a:t>DigiProf</a:t>
            </a:r>
            <a:r>
              <a:rPr lang="lt-LT" sz="7000"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</a:t>
            </a:r>
            <a:endParaRPr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70700" y="2752875"/>
            <a:ext cx="87534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lt-LT" sz="1700"/>
              <a:t>Material de formació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/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lt-LT" sz="1700"/>
              <a:t>Com fer el seguiment dels alumnes, donar-los suport i implicar-los a partir de l'evidència generada per les tecnologies digitals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/>
          </a:p>
        </p:txBody>
      </p:sp>
      <p:sp>
        <p:nvSpPr>
          <p:cNvPr id="77" name="Google Shape;77;p1"/>
          <p:cNvSpPr txBox="1"/>
          <p:nvPr/>
        </p:nvSpPr>
        <p:spPr>
          <a:xfrm>
            <a:off x="5836225" y="4597025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145450" y="4898200"/>
            <a:ext cx="37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75" y="4950950"/>
            <a:ext cx="876300" cy="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2987175" y="4427675"/>
            <a:ext cx="519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material "Monitoring, supporting, and engaging students based on the evidence generated by digital technologies" by</a:t>
            </a:r>
            <a:r>
              <a:rPr lang="lt-LT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Maina, M.F., Guàrdia, L., Duart, J.M., Mancini, F., Malerba, M.L., Volungeviciene, A., Tamoliune, G.</a:t>
            </a:r>
            <a:r>
              <a:rPr lang="lt-LT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is licensed under a</a:t>
            </a:r>
            <a:r>
              <a:rPr lang="lt-LT" sz="9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Creative Commons Attribution-ShareAlike 4.0 International License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174d6553b_0_19"/>
          <p:cNvSpPr txBox="1"/>
          <p:nvPr>
            <p:ph type="title"/>
          </p:nvPr>
        </p:nvSpPr>
        <p:spPr>
          <a:xfrm>
            <a:off x="221000" y="757525"/>
            <a:ext cx="8923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8518"/>
              <a:buNone/>
            </a:pPr>
            <a:r>
              <a:rPr lang="lt-LT" sz="2700"/>
              <a:t>Autoregulació de l'aprenentatge (ARA) i tecnologies digitals</a:t>
            </a:r>
            <a:endParaRPr/>
          </a:p>
        </p:txBody>
      </p:sp>
      <p:sp>
        <p:nvSpPr>
          <p:cNvPr id="224" name="Google Shape;224;g15174d6553b_0_19"/>
          <p:cNvSpPr txBox="1"/>
          <p:nvPr/>
        </p:nvSpPr>
        <p:spPr>
          <a:xfrm>
            <a:off x="5030275" y="2646850"/>
            <a:ext cx="1318500" cy="8313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millora de les estratègies de l'ARA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5174d6553b_0_19"/>
          <p:cNvSpPr txBox="1"/>
          <p:nvPr/>
        </p:nvSpPr>
        <p:spPr>
          <a:xfrm>
            <a:off x="6339038" y="1992966"/>
            <a:ext cx="1899600" cy="30469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➔"/>
            </a:pPr>
            <a:r>
              <a:rPr b="0" i="0" lang="lt-LT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permetre als alumnes planificar i supervisar el seu propi aprenentatge i reflexionar sobre aquest aprenentatge;</a:t>
            </a:r>
            <a:endParaRPr b="0" i="0" sz="11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➔"/>
            </a:pPr>
            <a:r>
              <a:rPr b="0" i="0" lang="lt-LT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proporcionar proves del progrés dels alumnes;</a:t>
            </a:r>
            <a:endParaRPr b="0" i="0" sz="11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➔"/>
            </a:pPr>
            <a:r>
              <a:rPr b="0" i="0" lang="lt-LT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permetre compartir idees i trobar solucions creatives.</a:t>
            </a:r>
            <a:endParaRPr b="0" i="0" sz="11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g15174d6553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538" y="2341725"/>
            <a:ext cx="1939500" cy="223688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5174d6553b_0_19"/>
          <p:cNvSpPr txBox="1"/>
          <p:nvPr/>
        </p:nvSpPr>
        <p:spPr>
          <a:xfrm>
            <a:off x="2357075" y="1916425"/>
            <a:ext cx="19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Tecnologies digitals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5174d6553b_0_19"/>
          <p:cNvSpPr/>
          <p:nvPr/>
        </p:nvSpPr>
        <p:spPr>
          <a:xfrm>
            <a:off x="4300075" y="2939500"/>
            <a:ext cx="6012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15174d6553b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100" y="1971725"/>
            <a:ext cx="601075" cy="7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5174d6553b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8078" y="3301056"/>
            <a:ext cx="601075" cy="59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5174d6553b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1200" y="4109775"/>
            <a:ext cx="596500" cy="5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5174d6553b_0_19"/>
          <p:cNvSpPr/>
          <p:nvPr/>
        </p:nvSpPr>
        <p:spPr>
          <a:xfrm>
            <a:off x="243000" y="2024200"/>
            <a:ext cx="1939500" cy="2423700"/>
          </a:xfrm>
          <a:prstGeom prst="homePlate">
            <a:avLst>
              <a:gd fmla="val 19508" name="adj"/>
            </a:avLst>
          </a:prstGeom>
          <a:noFill/>
          <a:ln cap="flat" cmpd="sng" w="19050">
            <a:solidFill>
              <a:srgbClr val="1A23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L'ARA requereix que els estudiants controlin i regulin els seus processos cognitius,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afectius, metacognitius i motivacionals (CAMM) per aconseguir els objectius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d'aprenentatge (Wiedbusch </a:t>
            </a:r>
            <a:r>
              <a:rPr b="0" i="1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2021).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15174d6553b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bb857aa5b_0_132"/>
          <p:cNvSpPr/>
          <p:nvPr/>
        </p:nvSpPr>
        <p:spPr>
          <a:xfrm>
            <a:off x="5309725" y="2357450"/>
            <a:ext cx="1529100" cy="19419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5bb857aa5b_0_132"/>
          <p:cNvSpPr/>
          <p:nvPr/>
        </p:nvSpPr>
        <p:spPr>
          <a:xfrm>
            <a:off x="134725" y="1616974"/>
            <a:ext cx="2029800" cy="2898269"/>
          </a:xfrm>
          <a:prstGeom prst="rightArrowCallout">
            <a:avLst>
              <a:gd fmla="val 16780" name="adj1"/>
              <a:gd fmla="val 25000" name="adj2"/>
              <a:gd fmla="val 17853" name="adj3"/>
              <a:gd fmla="val 80163" name="adj4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5bb857aa5b_0_132"/>
          <p:cNvSpPr/>
          <p:nvPr/>
        </p:nvSpPr>
        <p:spPr>
          <a:xfrm>
            <a:off x="3907225" y="2980250"/>
            <a:ext cx="143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g15bb857aa5b_0_132"/>
          <p:cNvSpPr/>
          <p:nvPr/>
        </p:nvSpPr>
        <p:spPr>
          <a:xfrm>
            <a:off x="2164500" y="1540775"/>
            <a:ext cx="6756600" cy="52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15bb857aa5b_0_132"/>
          <p:cNvSpPr txBox="1"/>
          <p:nvPr>
            <p:ph type="title"/>
          </p:nvPr>
        </p:nvSpPr>
        <p:spPr>
          <a:xfrm>
            <a:off x="89000" y="700175"/>
            <a:ext cx="9055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 sz="2280">
                <a:solidFill>
                  <a:schemeClr val="hlink"/>
                </a:solidFill>
                <a:uFill>
                  <a:noFill/>
                </a:uFill>
                <a:hlinkClick r:id="rId3"/>
              </a:rPr>
              <a:t>Marc de referència </a:t>
            </a:r>
            <a:r>
              <a:rPr lang="lt-LT" sz="2000">
                <a:solidFill>
                  <a:schemeClr val="hlink"/>
                </a:solidFill>
              </a:rPr>
              <a:t>de la competència digital docent (</a:t>
            </a:r>
            <a:r>
              <a:rPr lang="lt-LT" sz="2280">
                <a:solidFill>
                  <a:schemeClr val="hlink"/>
                </a:solidFill>
                <a:uFill>
                  <a:noFill/>
                </a:uFill>
                <a:hlinkClick r:id="rId4"/>
              </a:rPr>
              <a:t>DigCompEdu</a:t>
            </a:r>
            <a:r>
              <a:rPr lang="lt-LT" sz="2280">
                <a:solidFill>
                  <a:schemeClr val="hlink"/>
                </a:solidFill>
              </a:rPr>
              <a:t>)</a:t>
            </a:r>
            <a:r>
              <a:rPr lang="lt-LT" sz="2280"/>
              <a:t> i autoregulació de l'aprenentatge</a:t>
            </a:r>
            <a:endParaRPr sz="2280"/>
          </a:p>
        </p:txBody>
      </p:sp>
      <p:sp>
        <p:nvSpPr>
          <p:cNvPr id="243" name="Google Shape;243;g15bb857aa5b_0_132"/>
          <p:cNvSpPr txBox="1"/>
          <p:nvPr/>
        </p:nvSpPr>
        <p:spPr>
          <a:xfrm>
            <a:off x="255450" y="1879950"/>
            <a:ext cx="1448090" cy="800573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"/>
              <a:buFont typeface="Arial"/>
              <a:buNone/>
            </a:pPr>
            <a:r>
              <a:rPr b="1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 de referència DigCompEdu</a:t>
            </a:r>
            <a:r>
              <a:rPr b="0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lt-LT" sz="116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5bb857aa5b_0_132"/>
          <p:cNvSpPr txBox="1"/>
          <p:nvPr/>
        </p:nvSpPr>
        <p:spPr>
          <a:xfrm>
            <a:off x="300250" y="2717375"/>
            <a:ext cx="1308600" cy="1723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Són el conjunt de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digitals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perquè els educadors puguin aprofitar el potencial de les tecnologies digitals per millorar i innovar en educació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5bb857aa5b_0_132"/>
          <p:cNvSpPr txBox="1"/>
          <p:nvPr/>
        </p:nvSpPr>
        <p:spPr>
          <a:xfrm>
            <a:off x="2379450" y="1479125"/>
            <a:ext cx="1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professionals dels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educadors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5bb857aa5b_0_132"/>
          <p:cNvSpPr txBox="1"/>
          <p:nvPr/>
        </p:nvSpPr>
        <p:spPr>
          <a:xfrm>
            <a:off x="4808100" y="1478683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pedagògiques dels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educadors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5bb857aa5b_0_132"/>
          <p:cNvSpPr txBox="1"/>
          <p:nvPr/>
        </p:nvSpPr>
        <p:spPr>
          <a:xfrm>
            <a:off x="7539875" y="1556075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dels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alumnes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5bb857aa5b_0_132"/>
          <p:cNvSpPr txBox="1"/>
          <p:nvPr/>
        </p:nvSpPr>
        <p:spPr>
          <a:xfrm>
            <a:off x="2248500" y="2413000"/>
            <a:ext cx="1696350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[1] IMPLICAR-SE PROFESSIONALMENT</a:t>
            </a:r>
            <a:endParaRPr b="1" i="0" sz="1100" u="none" cap="none" strike="noStrike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15bb857aa5b_0_132"/>
          <p:cNvSpPr txBox="1"/>
          <p:nvPr/>
        </p:nvSpPr>
        <p:spPr>
          <a:xfrm>
            <a:off x="3960950" y="2354225"/>
            <a:ext cx="1182600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[2] OFERIR RECURSOS DIGITALS</a:t>
            </a:r>
            <a:endParaRPr b="1" i="0" sz="1100" u="none" cap="none" strike="noStrik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15bb857aa5b_0_132"/>
          <p:cNvSpPr txBox="1"/>
          <p:nvPr/>
        </p:nvSpPr>
        <p:spPr>
          <a:xfrm>
            <a:off x="5405650" y="2346575"/>
            <a:ext cx="1578900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[3] ENSENYAR I ARPRENDRE</a:t>
            </a:r>
            <a:endParaRPr b="1" i="0" sz="1100" u="none" cap="none" strike="noStrike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15bb857aa5b_0_132"/>
          <p:cNvSpPr txBox="1"/>
          <p:nvPr/>
        </p:nvSpPr>
        <p:spPr>
          <a:xfrm>
            <a:off x="7045274" y="2328250"/>
            <a:ext cx="1875825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[6] FACILITAR LA COMPETÈNCIA DIGITAL DELS ALUMNES</a:t>
            </a:r>
            <a:endParaRPr b="1" i="0" sz="1100" u="none" cap="none" strike="noStrike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15bb857aa5b_0_132"/>
          <p:cNvSpPr txBox="1"/>
          <p:nvPr/>
        </p:nvSpPr>
        <p:spPr>
          <a:xfrm>
            <a:off x="3944850" y="2986313"/>
            <a:ext cx="125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CBAB9"/>
                </a:solidFill>
                <a:latin typeface="Roboto"/>
                <a:ea typeface="Roboto"/>
                <a:cs typeface="Roboto"/>
                <a:sym typeface="Roboto"/>
              </a:rPr>
              <a:t>[4] AVALUAR</a:t>
            </a:r>
            <a:endParaRPr b="1" i="0" sz="1100" u="none" cap="none" strike="noStrike">
              <a:solidFill>
                <a:srgbClr val="4CBA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15bb857aa5b_0_132"/>
          <p:cNvSpPr txBox="1"/>
          <p:nvPr/>
        </p:nvSpPr>
        <p:spPr>
          <a:xfrm>
            <a:off x="5424650" y="4342163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[5] EMPODERAR ELS ALUMNES</a:t>
            </a:r>
            <a:endParaRPr b="1" i="0" sz="1100" u="none" cap="none" strike="noStrike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g15bb857aa5b_0_132"/>
          <p:cNvSpPr txBox="1"/>
          <p:nvPr/>
        </p:nvSpPr>
        <p:spPr>
          <a:xfrm>
            <a:off x="5439350" y="2806350"/>
            <a:ext cx="1368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3.1 Assoliment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3.2 Orientació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3.3 Aprenentatge col·laboratiu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3500" lvl="0" marL="8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➔"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3.4 Autoregulació de l'aprenentatge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5bb857aa5b_0_132"/>
          <p:cNvSpPr txBox="1"/>
          <p:nvPr/>
        </p:nvSpPr>
        <p:spPr>
          <a:xfrm>
            <a:off x="7176425" y="2993995"/>
            <a:ext cx="1757700" cy="1877407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Utilitzar les tecnologies digitals per donar suport als processos d'aprenentatge autoregulats, és a dir, per permetre als estudiants planificar i supervisar el seu propi aprenentatge, i reflexionar-hi, proporcionar proves del progrés, compartir idees i trobar solucions creatives.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g15bb857aa5b_0_132"/>
          <p:cNvCxnSpPr/>
          <p:nvPr/>
        </p:nvCxnSpPr>
        <p:spPr>
          <a:xfrm>
            <a:off x="6884150" y="4145675"/>
            <a:ext cx="277800" cy="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57" name="Google Shape;257;g15bb857aa5b_0_1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0675" y="3340325"/>
            <a:ext cx="2111100" cy="1228715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g15bb857aa5b_0_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174d6553b_0_25"/>
          <p:cNvSpPr txBox="1"/>
          <p:nvPr/>
        </p:nvSpPr>
        <p:spPr>
          <a:xfrm>
            <a:off x="182700" y="773275"/>
            <a:ext cx="2059950" cy="556276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5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 de referència DigCompEdu</a:t>
            </a:r>
            <a:r>
              <a:rPr b="0" i="0" lang="lt-LT" sz="1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(Redecker,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5174d6553b_0_25"/>
          <p:cNvSpPr txBox="1"/>
          <p:nvPr>
            <p:ph type="title"/>
          </p:nvPr>
        </p:nvSpPr>
        <p:spPr>
          <a:xfrm>
            <a:off x="5363476" y="744471"/>
            <a:ext cx="3793050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800"/>
              <a:t>Autoregulació de l'aprenentatge</a:t>
            </a:r>
            <a:endParaRPr/>
          </a:p>
        </p:txBody>
      </p:sp>
      <p:sp>
        <p:nvSpPr>
          <p:cNvPr id="265" name="Google Shape;265;g15174d6553b_0_25"/>
          <p:cNvSpPr txBox="1"/>
          <p:nvPr/>
        </p:nvSpPr>
        <p:spPr>
          <a:xfrm>
            <a:off x="2945400" y="848575"/>
            <a:ext cx="191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lt-LT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Competència 3.4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g15174d6553b_0_25"/>
          <p:cNvCxnSpPr/>
          <p:nvPr/>
        </p:nvCxnSpPr>
        <p:spPr>
          <a:xfrm flipH="1" rot="10800000">
            <a:off x="2222700" y="106412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g15174d6553b_0_25"/>
          <p:cNvCxnSpPr/>
          <p:nvPr/>
        </p:nvCxnSpPr>
        <p:spPr>
          <a:xfrm flipH="1" rot="10800000">
            <a:off x="4648200" y="106037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g15174d6553b_0_25"/>
          <p:cNvSpPr/>
          <p:nvPr/>
        </p:nvSpPr>
        <p:spPr>
          <a:xfrm>
            <a:off x="240405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5174d6553b_0_25"/>
          <p:cNvSpPr/>
          <p:nvPr/>
        </p:nvSpPr>
        <p:spPr>
          <a:xfrm>
            <a:off x="486390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g15174d6553b_0_25"/>
          <p:cNvGraphicFramePr/>
          <p:nvPr/>
        </p:nvGraphicFramePr>
        <p:xfrm>
          <a:off x="663350" y="194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{1C2F44E1-A71D-45B9-AD69-1048337CC966}</a:tableStyleId>
              </a:tblPr>
              <a:tblGrid>
                <a:gridCol w="4023500"/>
                <a:gridCol w="4023500"/>
              </a:tblGrid>
              <a:tr h="31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lt-LT" sz="1600" u="none" cap="none" strike="noStrike"/>
                        <a:t>Activitats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7816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Utilitzar tecnologies digitals </a:t>
                      </a:r>
                      <a:r>
                        <a:rPr lang="lt-LT" sz="1200" u="none" cap="none" strike="noStrike"/>
                        <a:t>(com ara blogs, diaris, eines de planificació) </a:t>
                      </a:r>
                      <a:r>
                        <a:rPr i="1" lang="lt-LT" sz="1200" u="none" cap="none" strike="noStrike"/>
                        <a:t>per permetre als alumnes planificar el seu propi aprenentatge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Utilitzar les tecnologies digitals</a:t>
                      </a:r>
                      <a:r>
                        <a:rPr lang="lt-LT" sz="1200" u="none" cap="none" strike="noStrike"/>
                        <a:t> per </a:t>
                      </a:r>
                      <a:r>
                        <a:rPr i="1" lang="lt-LT" sz="1200" u="none" cap="none" strike="noStrike"/>
                        <a:t>permetre als alumnes recollir proves i registrar els progressos</a:t>
                      </a:r>
                      <a:r>
                        <a:rPr lang="lt-LT" sz="1200" u="none" cap="none" strike="noStrike"/>
                        <a:t>, com ara enregistraments d'àudio o vídeo, fotos.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Utilitzar tecnologies digitals</a:t>
                      </a:r>
                      <a:r>
                        <a:rPr lang="lt-LT" sz="1200" u="none" cap="none" strike="noStrike"/>
                        <a:t> (com ara portafolis electrònics</a:t>
                      </a:r>
                      <a:r>
                        <a:rPr lang="lt-LT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, </a:t>
                      </a:r>
                      <a:r>
                        <a:rPr lang="lt-LT" sz="1200" u="none" cap="none" strike="noStrike"/>
                        <a:t>blogs d'alumnes) </a:t>
                      </a:r>
                      <a:r>
                        <a:rPr i="1" lang="lt-LT" sz="1200" u="none" cap="none" strike="noStrike"/>
                        <a:t>per</a:t>
                      </a:r>
                      <a:r>
                        <a:rPr lang="lt-LT" sz="1200" u="none" cap="none" strike="noStrike"/>
                        <a:t> </a:t>
                      </a:r>
                      <a:r>
                        <a:rPr i="1" lang="lt-LT" sz="1200" u="none" cap="none" strike="noStrike"/>
                        <a:t>permetre als alumnes registrar i mostrar el seu treball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Utilitzar tecnologies digitals</a:t>
                      </a:r>
                      <a:r>
                        <a:rPr lang="lt-LT" sz="1200" u="none" cap="none" strike="noStrike"/>
                        <a:t> per </a:t>
                      </a:r>
                      <a:r>
                        <a:rPr i="1" lang="lt-LT" sz="1200" u="none" cap="none" strike="noStrike"/>
                        <a:t>permetre als alumnes reflexionar i autoavaluar el seu procés d'aprenentatge.</a:t>
                      </a:r>
                      <a:endParaRPr sz="1400" u="none" cap="none" strike="noStrike"/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id="271" name="Google Shape;271;g15174d6553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9770533bd_0_10"/>
          <p:cNvSpPr txBox="1"/>
          <p:nvPr>
            <p:ph type="title"/>
          </p:nvPr>
        </p:nvSpPr>
        <p:spPr>
          <a:xfrm>
            <a:off x="87350" y="5804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Què és l'analítica d'aprenentatge (AA)?</a:t>
            </a:r>
            <a:endParaRPr/>
          </a:p>
        </p:txBody>
      </p:sp>
      <p:sp>
        <p:nvSpPr>
          <p:cNvPr id="277" name="Google Shape;277;g149770533bd_0_10"/>
          <p:cNvSpPr txBox="1"/>
          <p:nvPr>
            <p:ph idx="1" type="body"/>
          </p:nvPr>
        </p:nvSpPr>
        <p:spPr>
          <a:xfrm>
            <a:off x="338825" y="1671900"/>
            <a:ext cx="4226400" cy="3404597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1200">
                <a:solidFill>
                  <a:srgbClr val="212121"/>
                </a:solidFill>
              </a:rPr>
              <a:t>L'analítica d'aprenentatge és una eina d'avaluació, interpretació i anàlisi de </a:t>
            </a:r>
            <a:r>
              <a:rPr b="1" lang="lt-LT" sz="1200">
                <a:solidFill>
                  <a:srgbClr val="212121"/>
                </a:solidFill>
              </a:rPr>
              <a:t>dades generades per l'alumne</a:t>
            </a:r>
            <a:r>
              <a:rPr lang="lt-LT" sz="1200">
                <a:solidFill>
                  <a:srgbClr val="212121"/>
                </a:solidFill>
              </a:rPr>
              <a:t> en l'</a:t>
            </a:r>
            <a:r>
              <a:rPr b="1" lang="lt-LT" sz="1200">
                <a:solidFill>
                  <a:srgbClr val="212121"/>
                </a:solidFill>
              </a:rPr>
              <a:t>entorn d'aprenentatge en línia</a:t>
            </a:r>
            <a:r>
              <a:rPr lang="lt-LT" sz="1200">
                <a:solidFill>
                  <a:srgbClr val="212121"/>
                </a:solidFill>
              </a:rPr>
              <a:t>, per tal de fer que els processos d'aprenentatge i ensenyament siguin més eficients pel que fa a les intervencions que ha de fer el professor per assessorar o consultar els alumnes en el moment adequat amb la finalitat de millorar el seu èxit acadèmic (</a:t>
            </a:r>
            <a:r>
              <a:rPr lang="lt-LT" sz="1200">
                <a:solidFill>
                  <a:srgbClr val="212121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Volungeviciene</a:t>
            </a:r>
            <a:r>
              <a:rPr lang="lt-LT" sz="1200">
                <a:solidFill>
                  <a:srgbClr val="212121"/>
                </a:solidFill>
              </a:rPr>
              <a:t> </a:t>
            </a:r>
            <a:r>
              <a:rPr i="1" lang="lt-LT" sz="1200">
                <a:solidFill>
                  <a:srgbClr val="212121"/>
                </a:solidFill>
              </a:rPr>
              <a:t>et al</a:t>
            </a:r>
            <a:r>
              <a:rPr lang="lt-LT" sz="1200">
                <a:solidFill>
                  <a:srgbClr val="212121"/>
                </a:solidFill>
              </a:rPr>
              <a:t>., 2021, pàg. 12).</a:t>
            </a:r>
            <a:endParaRPr sz="1200"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1200">
                <a:solidFill>
                  <a:srgbClr val="212121"/>
                </a:solidFill>
              </a:rPr>
              <a:t>Hi ha quatre categories principals d'analítica d'aprenentatge: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Char char="➔"/>
            </a:pPr>
            <a:r>
              <a:rPr lang="lt-LT" sz="1200">
                <a:solidFill>
                  <a:srgbClr val="212121"/>
                </a:solidFill>
              </a:rPr>
              <a:t>Descriptiva (què ha passat?)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Char char="➔"/>
            </a:pPr>
            <a:r>
              <a:rPr lang="lt-LT" sz="1200">
                <a:solidFill>
                  <a:srgbClr val="212121"/>
                </a:solidFill>
              </a:rPr>
              <a:t>Predictiva (què passarà després?)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Char char="➔"/>
            </a:pPr>
            <a:r>
              <a:rPr lang="lt-LT" sz="1200">
                <a:solidFill>
                  <a:srgbClr val="212121"/>
                </a:solidFill>
              </a:rPr>
              <a:t>Diagnòstica (per què va passar?)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Char char="➔"/>
            </a:pPr>
            <a:r>
              <a:rPr lang="lt-LT" sz="1200">
                <a:solidFill>
                  <a:srgbClr val="212121"/>
                </a:solidFill>
              </a:rPr>
              <a:t>Prescriptiva (fes això per millorar)</a:t>
            </a:r>
            <a:endParaRPr/>
          </a:p>
        </p:txBody>
      </p:sp>
      <p:sp>
        <p:nvSpPr>
          <p:cNvPr id="278" name="Google Shape;278;g149770533bd_0_10"/>
          <p:cNvSpPr txBox="1"/>
          <p:nvPr/>
        </p:nvSpPr>
        <p:spPr>
          <a:xfrm>
            <a:off x="338825" y="1335300"/>
            <a:ext cx="4481400" cy="4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lt-LT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Analítica d'aprenentatge</a:t>
            </a:r>
            <a:endParaRPr b="1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g149770533bd_0_10"/>
          <p:cNvSpPr txBox="1"/>
          <p:nvPr>
            <p:ph type="title"/>
          </p:nvPr>
        </p:nvSpPr>
        <p:spPr>
          <a:xfrm>
            <a:off x="5530300" y="4345819"/>
            <a:ext cx="3214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 u="sng">
                <a:solidFill>
                  <a:schemeClr val="hlink"/>
                </a:solidFill>
                <a:hlinkClick r:id="rId3"/>
              </a:rPr>
              <a:t>Feu clic aquí per anar a la font</a:t>
            </a:r>
            <a:endParaRPr/>
          </a:p>
        </p:txBody>
      </p:sp>
      <p:pic>
        <p:nvPicPr>
          <p:cNvPr id="280" name="Google Shape;280;g149770533bd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4425" y="4357245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49770533bd_0_10"/>
          <p:cNvSpPr txBox="1"/>
          <p:nvPr/>
        </p:nvSpPr>
        <p:spPr>
          <a:xfrm>
            <a:off x="4924000" y="1645350"/>
            <a:ext cx="3817200" cy="2147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En general, té en compte els elements següents (Ferg</a:t>
            </a: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usson, 2</a:t>
            </a: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012):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L'eficàcia del sistema (per predir l'abandonament dels estudiants)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El suport a les decisions docents (per evitar el fracàs, orientar els estudis exhaustius)</a:t>
            </a:r>
            <a:endParaRPr b="0" i="0" sz="12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El suport a l'autonomia de l'alumne i l'autoregulació de l'aprenentatge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49770533bd_0_10"/>
          <p:cNvSpPr txBox="1"/>
          <p:nvPr/>
        </p:nvSpPr>
        <p:spPr>
          <a:xfrm>
            <a:off x="5490150" y="3824713"/>
            <a:ext cx="3136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Totes les analítiques es basen en hipòtesis pedagògiques/educatives.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149770533bd_0_10"/>
          <p:cNvSpPr/>
          <p:nvPr/>
        </p:nvSpPr>
        <p:spPr>
          <a:xfrm rot="5400000">
            <a:off x="6684750" y="1975320"/>
            <a:ext cx="320400" cy="3563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149770533b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14899bdd95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50" y="1742649"/>
            <a:ext cx="4074050" cy="30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4899bdd95e_0_5"/>
          <p:cNvSpPr txBox="1"/>
          <p:nvPr>
            <p:ph idx="1" type="body"/>
          </p:nvPr>
        </p:nvSpPr>
        <p:spPr>
          <a:xfrm>
            <a:off x="5269275" y="2344900"/>
            <a:ext cx="31812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2575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lt-LT"/>
              <a:t>Llegiu la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definició de l'analítica d'aprenentatge</a:t>
            </a:r>
            <a:r>
              <a:rPr lang="lt-LT"/>
              <a:t> segons la Society for Learning Analytics Research (SOLAR).</a:t>
            </a:r>
            <a:endParaRPr/>
          </a:p>
          <a:p>
            <a:pPr indent="-325754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lt-LT"/>
              <a:t>Mireu el vídeo </a:t>
            </a:r>
            <a:r>
              <a:rPr i="1" lang="lt-LT" u="sng">
                <a:solidFill>
                  <a:schemeClr val="hlink"/>
                </a:solidFill>
                <a:hlinkClick r:id="rId5"/>
              </a:rPr>
              <a:t>L'analítica d'aprenentatge en poques paraules</a:t>
            </a:r>
            <a:r>
              <a:rPr lang="lt-LT" u="sng">
                <a:solidFill>
                  <a:schemeClr val="hlink"/>
                </a:solidFill>
                <a:hlinkClick r:id="rId6"/>
              </a:rPr>
              <a:t>.</a:t>
            </a:r>
            <a:endParaRPr u="sng">
              <a:solidFill>
                <a:schemeClr val="hlink"/>
              </a:solidFill>
              <a:hlinkClick r:id="rId7"/>
            </a:endParaRPr>
          </a:p>
        </p:txBody>
      </p:sp>
      <p:pic>
        <p:nvPicPr>
          <p:cNvPr id="291" name="Google Shape;291;g14899bdd95e_0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5791" y="2169025"/>
            <a:ext cx="447634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4899bdd95e_0_5"/>
          <p:cNvSpPr txBox="1"/>
          <p:nvPr>
            <p:ph type="title"/>
          </p:nvPr>
        </p:nvSpPr>
        <p:spPr>
          <a:xfrm>
            <a:off x="72125" y="5652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Informació sobre l'analítica d'aprenentatge</a:t>
            </a:r>
            <a:endParaRPr/>
          </a:p>
        </p:txBody>
      </p:sp>
      <p:pic>
        <p:nvPicPr>
          <p:cNvPr id="293" name="Google Shape;293;g14899bdd95e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70595221a_0_10"/>
          <p:cNvSpPr/>
          <p:nvPr/>
        </p:nvSpPr>
        <p:spPr>
          <a:xfrm>
            <a:off x="2459850" y="1536375"/>
            <a:ext cx="4436100" cy="3431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470595221a_0_10"/>
          <p:cNvSpPr txBox="1"/>
          <p:nvPr/>
        </p:nvSpPr>
        <p:spPr>
          <a:xfrm>
            <a:off x="245450" y="1937350"/>
            <a:ext cx="1640100" cy="170813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Es pren consciència de les decisions específiques de disseny de l'ensenyament i l'aprenentatge i els motius d'aquestes decisions (Griffith </a:t>
            </a:r>
            <a:r>
              <a:rPr b="0" i="1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2016).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1470595221a_0_10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369"/>
              <a:buNone/>
            </a:pPr>
            <a:r>
              <a:rPr lang="lt-LT" sz="2533"/>
              <a:t>AA i presa de decisions metacognitives</a:t>
            </a:r>
            <a:endParaRPr/>
          </a:p>
        </p:txBody>
      </p:sp>
      <p:sp>
        <p:nvSpPr>
          <p:cNvPr id="301" name="Google Shape;301;g1470595221a_0_10"/>
          <p:cNvSpPr txBox="1"/>
          <p:nvPr/>
        </p:nvSpPr>
        <p:spPr>
          <a:xfrm>
            <a:off x="2814024" y="1536375"/>
            <a:ext cx="2609745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470595221a_0_10"/>
          <p:cNvSpPr txBox="1"/>
          <p:nvPr/>
        </p:nvSpPr>
        <p:spPr>
          <a:xfrm>
            <a:off x="2624175" y="1959450"/>
            <a:ext cx="1683300" cy="69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Dissenyar </a:t>
            </a: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activitats metacognitives</a:t>
            </a: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per generar evidència.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g1470595221a_0_10"/>
          <p:cNvSpPr txBox="1"/>
          <p:nvPr/>
        </p:nvSpPr>
        <p:spPr>
          <a:xfrm>
            <a:off x="2860180" y="3075225"/>
            <a:ext cx="1913771" cy="17081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Mesurar i controlar la </a:t>
            </a: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metacognició, la implicació i el comportament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dels estudiants fent servir </a:t>
            </a: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diverses eines de visualització de dades en funció de les seves necessitats i habilitats d'alfabetització de dades.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1470595221a_0_10"/>
          <p:cNvSpPr txBox="1"/>
          <p:nvPr/>
        </p:nvSpPr>
        <p:spPr>
          <a:xfrm>
            <a:off x="5154665" y="2860204"/>
            <a:ext cx="1604437" cy="646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Oferir als estudiants un suport personalitzat en el moment adequat.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1470595221a_0_10"/>
          <p:cNvSpPr txBox="1"/>
          <p:nvPr/>
        </p:nvSpPr>
        <p:spPr>
          <a:xfrm>
            <a:off x="6996350" y="2350450"/>
            <a:ext cx="1863000" cy="221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Augmentar la seva consciència de les pròpies habilitats cognitives.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Fomentar un sentit més fort de comunitat.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Promoure la implicació activa.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Augmentar la motivació i reduir l'abandonament.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g1470595221a_0_10"/>
          <p:cNvSpPr txBox="1"/>
          <p:nvPr/>
        </p:nvSpPr>
        <p:spPr>
          <a:xfrm rot="-5400000">
            <a:off x="1768061" y="3724244"/>
            <a:ext cx="1825150" cy="3793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Dades generades per l'AA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470595221a_0_10"/>
          <p:cNvSpPr txBox="1"/>
          <p:nvPr/>
        </p:nvSpPr>
        <p:spPr>
          <a:xfrm>
            <a:off x="7954400" y="1735175"/>
            <a:ext cx="9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Alumne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470595221a_0_10"/>
          <p:cNvSpPr txBox="1"/>
          <p:nvPr/>
        </p:nvSpPr>
        <p:spPr>
          <a:xfrm>
            <a:off x="5154664" y="3597650"/>
            <a:ext cx="1629635" cy="8001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Ajustar i adaptar el currículum per respondre a les necessitats i capacitats dels alumnes.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9" name="Google Shape;309;g1470595221a_0_10"/>
          <p:cNvCxnSpPr/>
          <p:nvPr/>
        </p:nvCxnSpPr>
        <p:spPr>
          <a:xfrm flipH="1" rot="10800000">
            <a:off x="4778594" y="3206926"/>
            <a:ext cx="413100" cy="6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0" name="Google Shape;310;g1470595221a_0_10"/>
          <p:cNvCxnSpPr/>
          <p:nvPr/>
        </p:nvCxnSpPr>
        <p:spPr>
          <a:xfrm flipH="1" rot="10800000">
            <a:off x="6879075" y="1997050"/>
            <a:ext cx="461100" cy="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11" name="Google Shape;311;g1470595221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1425" y="1404438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1470595221a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325" y="1598650"/>
            <a:ext cx="592600" cy="5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g1470595221a_0_10"/>
          <p:cNvCxnSpPr/>
          <p:nvPr/>
        </p:nvCxnSpPr>
        <p:spPr>
          <a:xfrm flipH="1" rot="10800000">
            <a:off x="4773953" y="3718916"/>
            <a:ext cx="413100" cy="6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4" name="Google Shape;314;g1470595221a_0_10"/>
          <p:cNvCxnSpPr/>
          <p:nvPr/>
        </p:nvCxnSpPr>
        <p:spPr>
          <a:xfrm>
            <a:off x="3568100" y="2727250"/>
            <a:ext cx="0" cy="3087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5" name="Google Shape;315;g1470595221a_0_10"/>
          <p:cNvSpPr txBox="1"/>
          <p:nvPr/>
        </p:nvSpPr>
        <p:spPr>
          <a:xfrm>
            <a:off x="245450" y="1429625"/>
            <a:ext cx="164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Presa de decisions metacognitives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g1470595221a_0_10"/>
          <p:cNvCxnSpPr/>
          <p:nvPr/>
        </p:nvCxnSpPr>
        <p:spPr>
          <a:xfrm>
            <a:off x="1885538" y="2191250"/>
            <a:ext cx="497400" cy="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7" name="Google Shape;317;g1470595221a_0_10"/>
          <p:cNvSpPr txBox="1"/>
          <p:nvPr/>
        </p:nvSpPr>
        <p:spPr>
          <a:xfrm>
            <a:off x="2912450" y="2776575"/>
            <a:ext cx="49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1470595221a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174d6553b_0_96"/>
          <p:cNvSpPr txBox="1"/>
          <p:nvPr/>
        </p:nvSpPr>
        <p:spPr>
          <a:xfrm>
            <a:off x="220550" y="3005525"/>
            <a:ext cx="3279600" cy="1741985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 implicació dels estudiants està relacionada amb el temps i l'esforç que s'ha invertit a optimitzar l'experiència i millorar l'aprenentatge (Trowler, </a:t>
            </a:r>
            <a:r>
              <a:rPr b="0" i="0" lang="lt-LT" sz="1100" u="none" cap="none" strike="noStrike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2010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). La implicació es pot situar en el comportament, en els processos de pensament i en els signes d'emoció. En altres paraules, la implicació es concep en una dimensió conductual, cognitiva i emocional.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5174d6553b_0_96"/>
          <p:cNvSpPr txBox="1"/>
          <p:nvPr/>
        </p:nvSpPr>
        <p:spPr>
          <a:xfrm>
            <a:off x="220550" y="2672200"/>
            <a:ext cx="13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Compromís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5174d6553b_0_96"/>
          <p:cNvSpPr txBox="1"/>
          <p:nvPr/>
        </p:nvSpPr>
        <p:spPr>
          <a:xfrm>
            <a:off x="7500500" y="1713175"/>
            <a:ext cx="14967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Aspectes del compromís dels alumnes en contextos docents.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(Dobbins i Denton, 2017, p.542)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5174d6553b_0_96"/>
          <p:cNvSpPr txBox="1"/>
          <p:nvPr/>
        </p:nvSpPr>
        <p:spPr>
          <a:xfrm>
            <a:off x="7827850" y="3231825"/>
            <a:ext cx="125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-LT" sz="1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Feu clic aquí per anar a la font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15174d6553b_0_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00" y="3296324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5174d6553b_0_96"/>
          <p:cNvSpPr txBox="1"/>
          <p:nvPr/>
        </p:nvSpPr>
        <p:spPr>
          <a:xfrm>
            <a:off x="108700" y="1439547"/>
            <a:ext cx="3503300" cy="1132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lt-LT" sz="13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 es comprometen els estudiants amb el seu curs i com es pot controlar i millorar aquest compromís mitjançant l'AA?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5174d6553b_0_96"/>
          <p:cNvSpPr txBox="1"/>
          <p:nvPr>
            <p:ph type="title"/>
          </p:nvPr>
        </p:nvSpPr>
        <p:spPr>
          <a:xfrm>
            <a:off x="139650" y="5218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600"/>
              <a:t>AA i la implicació de l'alumne </a:t>
            </a:r>
            <a:endParaRPr/>
          </a:p>
        </p:txBody>
      </p:sp>
      <p:pic>
        <p:nvPicPr>
          <p:cNvPr id="330" name="Google Shape;330;g15174d6553b_0_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3850" y="1395825"/>
            <a:ext cx="3713423" cy="354917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31" name="Google Shape;331;g15174d6553b_0_96"/>
          <p:cNvSpPr txBox="1"/>
          <p:nvPr/>
        </p:nvSpPr>
        <p:spPr>
          <a:xfrm>
            <a:off x="4829075" y="1548250"/>
            <a:ext cx="1652700" cy="1277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Comportament</a:t>
            </a: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al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Assistència a classe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Participació (per exemple fent preguntes)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Compliment dels protocols de l'aula (per exemple, no fent soroll)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g15174d6553b_0_96"/>
          <p:cNvSpPr txBox="1"/>
          <p:nvPr/>
        </p:nvSpPr>
        <p:spPr>
          <a:xfrm>
            <a:off x="3795900" y="3316275"/>
            <a:ext cx="1552200" cy="1277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Dimensió cognitiva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L'estudiant vol aprendre anant més enllà del que demana el material per millorar el seu coneixement de la matèria.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g15174d6553b_0_96"/>
          <p:cNvSpPr txBox="1"/>
          <p:nvPr/>
        </p:nvSpPr>
        <p:spPr>
          <a:xfrm>
            <a:off x="5783603" y="3237997"/>
            <a:ext cx="1471500" cy="1461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Dimensió emocional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Reaccions que se senten davant el material que s'imparteix,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 exemple, sentir interès i plaer.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g15174d6553b_0_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43d140d06_0_119"/>
          <p:cNvSpPr txBox="1"/>
          <p:nvPr>
            <p:ph type="title"/>
          </p:nvPr>
        </p:nvSpPr>
        <p:spPr>
          <a:xfrm>
            <a:off x="95500" y="50907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Dades d'implicació dels alumnes</a:t>
            </a:r>
            <a:endParaRPr/>
          </a:p>
        </p:txBody>
      </p:sp>
      <p:sp>
        <p:nvSpPr>
          <p:cNvPr id="340" name="Google Shape;340;g1543d140d06_0_119"/>
          <p:cNvSpPr txBox="1"/>
          <p:nvPr/>
        </p:nvSpPr>
        <p:spPr>
          <a:xfrm>
            <a:off x="2224100" y="2757575"/>
            <a:ext cx="11748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Fomentar la implicació activa dels alumnes. 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g1543d140d06_0_119"/>
          <p:cNvSpPr txBox="1"/>
          <p:nvPr/>
        </p:nvSpPr>
        <p:spPr>
          <a:xfrm>
            <a:off x="-133259" y="1549335"/>
            <a:ext cx="2363501" cy="3149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Promoure la implicació activa i creativa dels estudiants en una matèria.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Utilitzar les TD d'estratègies pedagògiques que fomentin les competències transversals, el pensament profund i l'expressió creativa.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Obrir l'aprenentatge a nous contextos del món real, que impliquin els mateixos aprenents en activitats pràctiques, investigació científica o resolució de problemes complexos.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543d140d06_0_119"/>
          <p:cNvSpPr txBox="1"/>
          <p:nvPr/>
        </p:nvSpPr>
        <p:spPr>
          <a:xfrm>
            <a:off x="6465275" y="1923850"/>
            <a:ext cx="2530800" cy="2939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Dades de registre (p. ex., els clics que es fan, la resposta de qüestionaris en un entorn d'aprenentatge)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Contribucions dels estudiants (per exemple, fòrums, blogs, etc. per a l'anàlisi qualitativa)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Dades audiovisuals (per exemple, observacions, tècniques de visió per ordinador)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Dades fisiològiques (per exemple, respostes emocionals dels estudiants)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543d140d06_0_119"/>
          <p:cNvSpPr txBox="1"/>
          <p:nvPr/>
        </p:nvSpPr>
        <p:spPr>
          <a:xfrm>
            <a:off x="5040676" y="2132825"/>
            <a:ext cx="1357500" cy="15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Proporcionar l'oportunitat d'observar, mesurar i entendre l'aprenentatge i avaluar la implicació.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21972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543d140d06_0_119"/>
          <p:cNvSpPr txBox="1"/>
          <p:nvPr/>
        </p:nvSpPr>
        <p:spPr>
          <a:xfrm>
            <a:off x="3072999" y="1630538"/>
            <a:ext cx="2275177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Tecnologies digitals (TD)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543d140d06_0_119"/>
          <p:cNvSpPr/>
          <p:nvPr/>
        </p:nvSpPr>
        <p:spPr>
          <a:xfrm flipH="1" rot="517781">
            <a:off x="2766441" y="3684986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543d140d06_0_119"/>
          <p:cNvSpPr/>
          <p:nvPr/>
        </p:nvSpPr>
        <p:spPr>
          <a:xfrm rot="-355835">
            <a:off x="4210607" y="3691392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543d140d06_0_119"/>
          <p:cNvSpPr/>
          <p:nvPr/>
        </p:nvSpPr>
        <p:spPr>
          <a:xfrm>
            <a:off x="5096250" y="19740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543d140d06_0_119"/>
          <p:cNvSpPr/>
          <p:nvPr/>
        </p:nvSpPr>
        <p:spPr>
          <a:xfrm flipH="1">
            <a:off x="2180954" y="25369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1543d140d06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899bdd95e_0_13"/>
          <p:cNvSpPr txBox="1"/>
          <p:nvPr>
            <p:ph type="title"/>
          </p:nvPr>
        </p:nvSpPr>
        <p:spPr>
          <a:xfrm>
            <a:off x="100700" y="46950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300"/>
              <a:t>AA: anàlisi i representació de dades</a:t>
            </a:r>
            <a:endParaRPr/>
          </a:p>
        </p:txBody>
      </p:sp>
      <p:pic>
        <p:nvPicPr>
          <p:cNvPr id="357" name="Google Shape;357;g14899bdd95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950" y="1618663"/>
            <a:ext cx="3138699" cy="3068725"/>
          </a:xfrm>
          <a:prstGeom prst="rect">
            <a:avLst/>
          </a:prstGeom>
          <a:noFill/>
          <a:ln cap="flat" cmpd="sng" w="9525">
            <a:solidFill>
              <a:srgbClr val="737373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58" name="Google Shape;358;g14899bdd95e_0_13"/>
          <p:cNvSpPr txBox="1"/>
          <p:nvPr/>
        </p:nvSpPr>
        <p:spPr>
          <a:xfrm>
            <a:off x="6118700" y="3304325"/>
            <a:ext cx="1046188" cy="1197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Informació presentada en mode visual: </a:t>
            </a: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panells de control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14899bdd95e_0_13"/>
          <p:cNvSpPr txBox="1"/>
          <p:nvPr/>
        </p:nvSpPr>
        <p:spPr>
          <a:xfrm>
            <a:off x="293875" y="2083175"/>
            <a:ext cx="1526700" cy="31487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Base de dades del sistema de gestió de l'aprenentatge:</a:t>
            </a:r>
            <a:endParaRPr b="0" i="0" sz="11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Registres i clics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Temps de connexió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Rendiment en tasques intermèdies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- Nombre de missatges al fòrum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Sociogrames en tasques col·laboratives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Anàlisi quantitativa del discurs en un fòrum o dels deures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Etc.</a:t>
            </a: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4899bdd95e_0_13"/>
          <p:cNvSpPr txBox="1"/>
          <p:nvPr/>
        </p:nvSpPr>
        <p:spPr>
          <a:xfrm>
            <a:off x="2315738" y="1618675"/>
            <a:ext cx="3307800" cy="3331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Elaboració d'informes</a:t>
            </a: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Qui?, què?, quan?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Les dades se seleccionen i es combinen amb finalitats descriptives i de seguiment (per exemple, informes integrats de Moodle o connectors de tercers: LearnerScript de Moodle)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Per què?, com?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Les dades se seleccionen, es combinen i es converteixen en informació "processable" mitjançant algorismes a partir d'una hipòtesi pedagògica (per exemple, el model d'analítica de l'API de Moodle Learning Analytics).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4899bdd95e_0_13"/>
          <p:cNvSpPr/>
          <p:nvPr/>
        </p:nvSpPr>
        <p:spPr>
          <a:xfrm>
            <a:off x="5310350" y="1526875"/>
            <a:ext cx="531000" cy="31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14899bdd95e_0_13"/>
          <p:cNvSpPr/>
          <p:nvPr/>
        </p:nvSpPr>
        <p:spPr>
          <a:xfrm>
            <a:off x="1660425" y="1412575"/>
            <a:ext cx="531000" cy="3535206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14899bdd95e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524" y="1412575"/>
            <a:ext cx="622350" cy="6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4899bdd95e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a5593ba52_1_17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Panells de control</a:t>
            </a:r>
            <a:endParaRPr/>
          </a:p>
        </p:txBody>
      </p:sp>
      <p:sp>
        <p:nvSpPr>
          <p:cNvPr id="370" name="Google Shape;370;g15a5593ba52_1_17"/>
          <p:cNvSpPr txBox="1"/>
          <p:nvPr/>
        </p:nvSpPr>
        <p:spPr>
          <a:xfrm>
            <a:off x="301750" y="2066025"/>
            <a:ext cx="2253900" cy="2909997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Els panells de control de l'analítica d'aprenentatge són un subconjunt important de l'AA i fan referència a la representació visual de les dades generades automàticament pel sistema. Els panells de control de l'AA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són eines de visualització que mostren i representen la informació d'una manera fàcil d'utilitzar i ofereixen "informació significativa i processable en un cop d'ull" (Pokhrel &amp; Awasthi, 2021:93).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15a5593ba52_1_17"/>
          <p:cNvSpPr txBox="1"/>
          <p:nvPr/>
        </p:nvSpPr>
        <p:spPr>
          <a:xfrm>
            <a:off x="251400" y="1518924"/>
            <a:ext cx="27447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Panells de control de l'analítica d'aprenentatge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15a5593ba52_1_17"/>
          <p:cNvSpPr txBox="1"/>
          <p:nvPr/>
        </p:nvSpPr>
        <p:spPr>
          <a:xfrm>
            <a:off x="6984451" y="3209462"/>
            <a:ext cx="1945500" cy="2005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Panells de control orientats a l’estudiantat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Proporcionar als estudiants informació sobre el progrés dels seus estudis mitjançant visualitzacions de dades de l'alumne i l'aprenentatge.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Facilitar l'autoregulació de l'aprenentatge.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g15a5593ba52_1_17"/>
          <p:cNvSpPr txBox="1"/>
          <p:nvPr/>
        </p:nvSpPr>
        <p:spPr>
          <a:xfrm>
            <a:off x="2851850" y="3255277"/>
            <a:ext cx="1945500" cy="1851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Panells de control orientats al professor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representen el progrés d'aprenentatge dels alumnes mitjançant una o més visualitzacions;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influeixen en la presa de decisions dels professors per afavorir l'aprenentatge i l'ARA dels estudiants.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4" name="Google Shape;374;g15a5593ba52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525" y="1718650"/>
            <a:ext cx="2323949" cy="1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5a5593ba52_1_17"/>
          <p:cNvSpPr txBox="1"/>
          <p:nvPr/>
        </p:nvSpPr>
        <p:spPr>
          <a:xfrm>
            <a:off x="2927525" y="2892513"/>
            <a:ext cx="159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lt-LT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(Gutiérrez et al., 2020)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g15a5593ba52_1_17"/>
          <p:cNvPicPr preferRelativeResize="0"/>
          <p:nvPr/>
        </p:nvPicPr>
        <p:blipFill rotWithShape="1">
          <a:blip r:embed="rId4">
            <a:alphaModFix/>
          </a:blip>
          <a:srcRect b="0" l="6712" r="14222" t="9926"/>
          <a:stretch/>
        </p:blipFill>
        <p:spPr>
          <a:xfrm>
            <a:off x="6672900" y="1672525"/>
            <a:ext cx="2451000" cy="1584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15a5593ba52_1_17"/>
          <p:cNvSpPr txBox="1"/>
          <p:nvPr/>
        </p:nvSpPr>
        <p:spPr>
          <a:xfrm>
            <a:off x="5132575" y="817200"/>
            <a:ext cx="3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Per a més informació, feu clic </a:t>
            </a:r>
            <a:r>
              <a:rPr b="1" i="0" lang="lt-LT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aquí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15a5593ba52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7350" y="73079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5a5593ba52_1_17"/>
          <p:cNvSpPr/>
          <p:nvPr/>
        </p:nvSpPr>
        <p:spPr>
          <a:xfrm>
            <a:off x="4955988" y="2131750"/>
            <a:ext cx="1945500" cy="1945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Interaccions, </a:t>
            </a:r>
            <a:endParaRPr b="0" i="0" sz="95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ús de la biblioteca i els materials d'aprenentatge,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notes anteriors,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puntualitat en el lliurament de les tasques,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15a5593ba52_1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70025" y="1507560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5a5593ba52_1_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3650" y="1460274"/>
            <a:ext cx="486600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5a5593ba52_1_17"/>
          <p:cNvSpPr txBox="1"/>
          <p:nvPr/>
        </p:nvSpPr>
        <p:spPr>
          <a:xfrm>
            <a:off x="5270237" y="1670115"/>
            <a:ext cx="12654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RECOPILACIÓ DE 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15a5593ba52_1_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89475" y="4976025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70595221a_0_0"/>
          <p:cNvSpPr txBox="1"/>
          <p:nvPr>
            <p:ph type="title"/>
          </p:nvPr>
        </p:nvSpPr>
        <p:spPr>
          <a:xfrm>
            <a:off x="303100" y="692900"/>
            <a:ext cx="6403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4611"/>
              <a:buNone/>
            </a:pPr>
            <a:r>
              <a:t/>
            </a:r>
            <a:endParaRPr sz="1827">
              <a:solidFill>
                <a:srgbClr val="403D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23563"/>
              <a:buNone/>
            </a:pPr>
            <a:r>
              <a:rPr lang="lt-LT"/>
              <a:t>Introducció</a:t>
            </a:r>
            <a:endParaRPr/>
          </a:p>
        </p:txBody>
      </p:sp>
      <p:sp>
        <p:nvSpPr>
          <p:cNvPr id="86" name="Google Shape;86;g1470595221a_0_0"/>
          <p:cNvSpPr txBox="1"/>
          <p:nvPr>
            <p:ph idx="1" type="body"/>
          </p:nvPr>
        </p:nvSpPr>
        <p:spPr>
          <a:xfrm>
            <a:off x="499300" y="1755250"/>
            <a:ext cx="50610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lt-LT"/>
              <a:t>Introducció als conceptes principals del curs: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Evidència d'aprenentatge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Anàlisi de l'evidència digital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Alfabetització de dades 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Autoregulació de l'aprenentatge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Analítica d'aprenentatge (AA)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AA i presa de decisions metacognitives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AA i la implicació de l'alumne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AA: algoritmes i panells de control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Eines de Moodle i recomanacions per a la pràctica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Lectures opcionals</a:t>
            </a:r>
            <a:endParaRPr/>
          </a:p>
        </p:txBody>
      </p:sp>
      <p:pic>
        <p:nvPicPr>
          <p:cNvPr id="87" name="Google Shape;87;g147059522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450" y="1848950"/>
            <a:ext cx="2786950" cy="2795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740000" dist="104775">
              <a:srgbClr val="000000">
                <a:alpha val="25490"/>
              </a:srgbClr>
            </a:outerShdw>
          </a:effectLst>
        </p:spPr>
      </p:pic>
      <p:pic>
        <p:nvPicPr>
          <p:cNvPr id="88" name="Google Shape;88;g1470595221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9012b8ca8_1_23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Què són els informes del curs a Moodle?</a:t>
            </a:r>
            <a:endParaRPr/>
          </a:p>
        </p:txBody>
      </p:sp>
      <p:sp>
        <p:nvSpPr>
          <p:cNvPr id="389" name="Google Shape;389;g149012b8ca8_1_23"/>
          <p:cNvSpPr txBox="1"/>
          <p:nvPr>
            <p:ph idx="1" type="body"/>
          </p:nvPr>
        </p:nvSpPr>
        <p:spPr>
          <a:xfrm>
            <a:off x="1038975" y="2301800"/>
            <a:ext cx="76998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t-LT"/>
              <a:t>Mireu el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vídeo</a:t>
            </a:r>
            <a:r>
              <a:rPr lang="lt-LT"/>
              <a:t> sobre </a:t>
            </a:r>
            <a:r>
              <a:rPr b="1" lang="lt-LT"/>
              <a:t>informes del curs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t-LT"/>
              <a:t>Llegiu l'article següent: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Quins són els millors connectors d'informes de Moodle</a:t>
            </a:r>
            <a:endParaRPr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lt-LT" sz="1500"/>
              <a:t>A Moodle també hi ha informes configurables per a usuaris més avançats i</a:t>
            </a:r>
            <a:r>
              <a:rPr i="1" lang="lt-LT" sz="15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perfils d'administrador.</a:t>
            </a:r>
            <a:r>
              <a:rPr i="1" lang="lt-LT" sz="1500"/>
              <a:t> Aquesta </a:t>
            </a:r>
            <a:r>
              <a:rPr i="1" lang="lt-LT" sz="1500" u="sng">
                <a:solidFill>
                  <a:schemeClr val="hlink"/>
                </a:solidFill>
                <a:hlinkClick r:id="rId6"/>
              </a:rPr>
              <a:t>lectura</a:t>
            </a:r>
            <a:r>
              <a:rPr i="1" lang="lt-LT" sz="1500"/>
              <a:t> és opcional.</a:t>
            </a:r>
            <a:endParaRPr/>
          </a:p>
        </p:txBody>
      </p:sp>
      <p:pic>
        <p:nvPicPr>
          <p:cNvPr id="390" name="Google Shape;390;g149012b8ca8_1_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891" y="2034975"/>
            <a:ext cx="44763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149012b8ca8_1_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49012b8ca8_1_1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Connectors d'informes de Moodle -Intelliboard</a:t>
            </a:r>
            <a:endParaRPr/>
          </a:p>
        </p:txBody>
      </p:sp>
      <p:pic>
        <p:nvPicPr>
          <p:cNvPr id="397" name="Google Shape;397;g149012b8ca8_1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325" y="1618038"/>
            <a:ext cx="4805549" cy="327882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st="9525">
              <a:srgbClr val="FFFFFF">
                <a:alpha val="97254"/>
              </a:srgbClr>
            </a:outerShdw>
          </a:effectLst>
        </p:spPr>
      </p:pic>
      <p:sp>
        <p:nvSpPr>
          <p:cNvPr id="398" name="Google Shape;398;g149012b8ca8_1_11"/>
          <p:cNvSpPr txBox="1"/>
          <p:nvPr>
            <p:ph idx="1" type="body"/>
          </p:nvPr>
        </p:nvSpPr>
        <p:spPr>
          <a:xfrm>
            <a:off x="703900" y="1902350"/>
            <a:ext cx="32415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/>
              <a:t>Mireu el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vídeo</a:t>
            </a:r>
            <a:r>
              <a:rPr lang="lt-LT"/>
              <a:t> sobre </a:t>
            </a:r>
            <a:r>
              <a:rPr b="1" lang="lt-LT"/>
              <a:t>Intelliboard </a:t>
            </a:r>
            <a:r>
              <a:rPr lang="lt-LT"/>
              <a:t>(opcional)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Proveu el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sistema de demostració en directe</a:t>
            </a:r>
            <a:r>
              <a:rPr lang="lt-LT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2257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Pros: 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Panells de control d'alumnes i professors</a:t>
            </a:r>
            <a:endParaRPr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Personalitzable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Fa el seguiment i k</a:t>
            </a:r>
            <a:endParaRPr sz="1600"/>
          </a:p>
          <a:p>
            <a:pPr indent="-32257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Contres: no és gratuït.</a:t>
            </a:r>
            <a:endParaRPr sz="1600"/>
          </a:p>
        </p:txBody>
      </p:sp>
      <p:pic>
        <p:nvPicPr>
          <p:cNvPr id="399" name="Google Shape;399;g149012b8ca8_1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416" y="1765275"/>
            <a:ext cx="44763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49012b8ca8_1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49770533bd_0_3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Connectors d'informes de Moodle -LearnerScript</a:t>
            </a:r>
            <a:endParaRPr/>
          </a:p>
        </p:txBody>
      </p:sp>
      <p:sp>
        <p:nvSpPr>
          <p:cNvPr id="406" name="Google Shape;406;g149770533bd_0_3"/>
          <p:cNvSpPr txBox="1"/>
          <p:nvPr>
            <p:ph idx="1" type="body"/>
          </p:nvPr>
        </p:nvSpPr>
        <p:spPr>
          <a:xfrm>
            <a:off x="561475" y="1902350"/>
            <a:ext cx="3500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/>
              <a:t>Mireu el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vídeo</a:t>
            </a:r>
            <a:r>
              <a:rPr lang="lt-LT"/>
              <a:t> sobre </a:t>
            </a:r>
            <a:r>
              <a:rPr b="1" lang="lt-LT"/>
              <a:t>LearnerScript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Mireu el </a:t>
            </a:r>
            <a:r>
              <a:rPr lang="lt-LT" u="sng">
                <a:solidFill>
                  <a:schemeClr val="hlink"/>
                </a:solidFill>
              </a:rPr>
              <a:t>s</a:t>
            </a:r>
            <a:r>
              <a:rPr lang="lt-LT" u="sng">
                <a:solidFill>
                  <a:schemeClr val="hlink"/>
                </a:solidFill>
                <a:hlinkClick r:id="rId4"/>
              </a:rPr>
              <a:t>eminari web</a:t>
            </a:r>
            <a:r>
              <a:rPr lang="lt-LT"/>
              <a:t> a LearnerScript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Feu clic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aquí</a:t>
            </a:r>
            <a:r>
              <a:rPr lang="lt-LT"/>
              <a:t> per a la demostració i la prova gratuïta.</a:t>
            </a:r>
            <a:endParaRPr/>
          </a:p>
          <a:p>
            <a:pPr indent="-29972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Pros: </a:t>
            </a:r>
            <a:endParaRPr sz="1600"/>
          </a:p>
          <a:p>
            <a:pPr indent="-29971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Panells de control d'alumnes i professors</a:t>
            </a:r>
            <a:endParaRPr/>
          </a:p>
          <a:p>
            <a:pPr indent="-29971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Personalitzable</a:t>
            </a:r>
            <a:endParaRPr sz="1600"/>
          </a:p>
          <a:p>
            <a:pPr indent="-29971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Creat per a Moodle</a:t>
            </a:r>
            <a:endParaRPr sz="1600"/>
          </a:p>
          <a:p>
            <a:pPr indent="-29972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Contres: Pot ser complex d'utilitzar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07" name="Google Shape;407;g149770533bd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1750" y="1693375"/>
            <a:ext cx="4892375" cy="312815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408" name="Google Shape;408;g149770533bd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324" y="1706175"/>
            <a:ext cx="391150" cy="6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149770533bd_0_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8ad667f4d_0_0"/>
          <p:cNvSpPr txBox="1"/>
          <p:nvPr>
            <p:ph type="title"/>
          </p:nvPr>
        </p:nvSpPr>
        <p:spPr>
          <a:xfrm>
            <a:off x="52200" y="750900"/>
            <a:ext cx="60201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/>
              <a:t>Analítica d'aprenentatge de Moodle (API) i models de predicció</a:t>
            </a:r>
            <a:endParaRPr/>
          </a:p>
        </p:txBody>
      </p:sp>
      <p:sp>
        <p:nvSpPr>
          <p:cNvPr id="415" name="Google Shape;415;g138ad667f4d_0_0"/>
          <p:cNvSpPr txBox="1"/>
          <p:nvPr>
            <p:ph type="title"/>
          </p:nvPr>
        </p:nvSpPr>
        <p:spPr>
          <a:xfrm>
            <a:off x="6246450" y="856850"/>
            <a:ext cx="2867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400" u="sng">
                <a:solidFill>
                  <a:schemeClr val="hlink"/>
                </a:solidFill>
                <a:hlinkClick r:id="rId3"/>
              </a:rPr>
              <a:t>Feu clic aquí per anar a la font</a:t>
            </a:r>
            <a:endParaRPr/>
          </a:p>
        </p:txBody>
      </p:sp>
      <p:pic>
        <p:nvPicPr>
          <p:cNvPr id="416" name="Google Shape;416;g138ad667f4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725" y="78224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38ad667f4d_0_0"/>
          <p:cNvSpPr txBox="1"/>
          <p:nvPr/>
        </p:nvSpPr>
        <p:spPr>
          <a:xfrm>
            <a:off x="324100" y="1545450"/>
            <a:ext cx="3309900" cy="3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L'</a:t>
            </a:r>
            <a:r>
              <a:rPr b="1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API de Moodle Learning Analytics </a:t>
            </a: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permet als gestors de llocs de Moodle definir models de predicció que combinen indicadors i un objectiu.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És un sistema obert que pot esdevenir la base d'una gran varietat de models.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Els models poden contenir: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indicadors (també coneguts com a predictors),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objectius (el resultat que intentem predir),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idees (les mateixes prediccions),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notificacions (missatges enviats com a resultat de les estadístiques), 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accions (ofertes als destinataris dels missatges, que a la vegada poden esdevenir indicadors).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38ad667f4d_0_0"/>
          <p:cNvSpPr txBox="1"/>
          <p:nvPr/>
        </p:nvSpPr>
        <p:spPr>
          <a:xfrm>
            <a:off x="4222653" y="1981125"/>
            <a:ext cx="4653300" cy="2715328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Considereu els objectius institucionals als quals han de donar suport els models.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Responeu les preguntes següents: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Quin resultat volem predir? O quin procés volem detectar? (Positiu o negatiu)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Com detectarem aquest resultat/procés?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Quines pistes creiem que ens poden ajudar a predir aquest resultat/procés?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Què hauríem de fer si el resultat/procés és molt probable? Molt poc probable?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 qui s'ha de notificar? Quin tipus de notificació s'ha d'enviar?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Quines oportunitats d'acció s'han d'incloure en la notificació?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38ad667f4d_0_0"/>
          <p:cNvSpPr txBox="1"/>
          <p:nvPr/>
        </p:nvSpPr>
        <p:spPr>
          <a:xfrm>
            <a:off x="4222650" y="1662963"/>
            <a:ext cx="3000000" cy="3793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Creació d'un model analític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138ad667f4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38ad667f4d_0_7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En resum... Moodle ofereix</a:t>
            </a:r>
            <a:endParaRPr/>
          </a:p>
        </p:txBody>
      </p:sp>
      <p:sp>
        <p:nvSpPr>
          <p:cNvPr id="426" name="Google Shape;426;g138ad667f4d_0_7"/>
          <p:cNvSpPr txBox="1"/>
          <p:nvPr>
            <p:ph idx="1" type="body"/>
          </p:nvPr>
        </p:nvSpPr>
        <p:spPr>
          <a:xfrm>
            <a:off x="548100" y="1866450"/>
            <a:ext cx="7948500" cy="2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lt-LT"/>
              <a:t>Informes integrats basats en dades de registre</a:t>
            </a:r>
            <a:r>
              <a:rPr lang="lt-LT"/>
              <a:t> (de caràcter descriptiu). Ofereixen informació sobre activitats i compleció del curs.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lt-LT"/>
              <a:t>Analítica</a:t>
            </a:r>
            <a:r>
              <a:rPr lang="lt-LT"/>
              <a:t> que genera </a:t>
            </a:r>
            <a:r>
              <a:rPr b="1" lang="lt-LT"/>
              <a:t>models </a:t>
            </a:r>
            <a:r>
              <a:rPr lang="lt-LT"/>
              <a:t>(models de predicció). S'han d'habilitar després d'una consideració acurada dels objectius que voleu assolir.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lt-LT"/>
              <a:t>Exemple: un model de predicció valuós per a la implicació dels estudiants seria el d'</a:t>
            </a:r>
            <a:r>
              <a:rPr b="1" lang="lt-LT"/>
              <a:t>alumnes amb risc d'abandonament</a:t>
            </a:r>
            <a:r>
              <a:rPr lang="lt-LT"/>
              <a:t>.</a:t>
            </a:r>
            <a:endParaRPr b="1"/>
          </a:p>
        </p:txBody>
      </p:sp>
      <p:pic>
        <p:nvPicPr>
          <p:cNvPr id="427" name="Google Shape;427;g138ad667f4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16" y="4082600"/>
            <a:ext cx="447634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138ad667f4d_0_7"/>
          <p:cNvSpPr txBox="1"/>
          <p:nvPr/>
        </p:nvSpPr>
        <p:spPr>
          <a:xfrm>
            <a:off x="1456300" y="4307275"/>
            <a:ext cx="3000000" cy="50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Lectura 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opcional </a:t>
            </a:r>
            <a:r>
              <a:rPr b="1" i="0" lang="lt-LT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aquí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138ad667f4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38ad667f4d_0_12"/>
          <p:cNvSpPr txBox="1"/>
          <p:nvPr>
            <p:ph type="title"/>
          </p:nvPr>
        </p:nvSpPr>
        <p:spPr>
          <a:xfrm>
            <a:off x="1323800" y="769850"/>
            <a:ext cx="73701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lang="lt-LT"/>
              <a:t>Feu clic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aquí</a:t>
            </a:r>
            <a:r>
              <a:rPr lang="lt-LT"/>
              <a:t> per llegir més sobre aquest model</a:t>
            </a:r>
            <a:endParaRPr/>
          </a:p>
        </p:txBody>
      </p:sp>
      <p:pic>
        <p:nvPicPr>
          <p:cNvPr id="435" name="Google Shape;435;g138ad667f4d_0_12"/>
          <p:cNvPicPr preferRelativeResize="0"/>
          <p:nvPr/>
        </p:nvPicPr>
        <p:blipFill rotWithShape="1">
          <a:blip r:embed="rId4">
            <a:alphaModFix/>
          </a:blip>
          <a:srcRect b="3447" l="789" r="1589" t="1567"/>
          <a:stretch/>
        </p:blipFill>
        <p:spPr>
          <a:xfrm>
            <a:off x="972025" y="1485175"/>
            <a:ext cx="7246925" cy="35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138ad667f4d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575" y="678050"/>
            <a:ext cx="340574" cy="5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38ad667f4d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8ad667f4d_0_18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Aprenentatge adaptatiu</a:t>
            </a:r>
            <a:endParaRPr/>
          </a:p>
        </p:txBody>
      </p:sp>
      <p:sp>
        <p:nvSpPr>
          <p:cNvPr id="443" name="Google Shape;443;g138ad667f4d_0_18"/>
          <p:cNvSpPr txBox="1"/>
          <p:nvPr>
            <p:ph idx="1" type="body"/>
          </p:nvPr>
        </p:nvSpPr>
        <p:spPr>
          <a:xfrm>
            <a:off x="4131250" y="1687875"/>
            <a:ext cx="46416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700"/>
              <a:t>Aquest </a:t>
            </a:r>
            <a:r>
              <a:rPr lang="lt-LT" sz="1700" u="sng">
                <a:solidFill>
                  <a:schemeClr val="hlink"/>
                </a:solidFill>
                <a:hlinkClick r:id="rId3"/>
              </a:rPr>
              <a:t>vídeo</a:t>
            </a:r>
            <a:r>
              <a:rPr lang="lt-LT" sz="17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lt-LT" sz="1700"/>
              <a:t>mostra com es pot afegir una seqüència de contingut d'aprenentatge, com es poden fer servir els qüestionaris, les facilitats (</a:t>
            </a:r>
            <a:r>
              <a:rPr i="1" lang="lt-LT" sz="1700"/>
              <a:t>affordances</a:t>
            </a:r>
            <a:r>
              <a:rPr lang="lt-LT" sz="1700"/>
              <a:t>)</a:t>
            </a:r>
            <a:r>
              <a:rPr i="1" lang="lt-LT" sz="1700"/>
              <a:t> </a:t>
            </a:r>
            <a:r>
              <a:rPr lang="lt-LT" sz="1700"/>
              <a:t>per accedir a les diferents seccions i totes les possibilitats de Moodle quan estructureu una lliçó.</a:t>
            </a:r>
            <a:endParaRPr/>
          </a:p>
        </p:txBody>
      </p:sp>
      <p:pic>
        <p:nvPicPr>
          <p:cNvPr id="444" name="Google Shape;444;g138ad667f4d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7138" y="3636550"/>
            <a:ext cx="522125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138ad667f4d_0_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200" y="1838325"/>
            <a:ext cx="3526349" cy="197511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446" name="Google Shape;446;g138ad667f4d_0_18"/>
          <p:cNvSpPr txBox="1"/>
          <p:nvPr/>
        </p:nvSpPr>
        <p:spPr>
          <a:xfrm>
            <a:off x="5073099" y="3534825"/>
            <a:ext cx="3394495" cy="1140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Nota: és molt important 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PLANIFICAR L'ESTRUCTURA DE LA LLIÇÓ PER ENDAVANT!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g138ad667f4d_0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5174d6553b_1_8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Lectures opcionals </a:t>
            </a:r>
            <a:endParaRPr/>
          </a:p>
        </p:txBody>
      </p:sp>
      <p:sp>
        <p:nvSpPr>
          <p:cNvPr id="453" name="Google Shape;453;g15174d6553b_1_8"/>
          <p:cNvSpPr txBox="1"/>
          <p:nvPr>
            <p:ph idx="1" type="body"/>
          </p:nvPr>
        </p:nvSpPr>
        <p:spPr>
          <a:xfrm>
            <a:off x="1030800" y="1919075"/>
            <a:ext cx="7663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1260"/>
              <a:buNone/>
            </a:pPr>
            <a:r>
              <a:rPr lang="lt-LT" sz="1400">
                <a:solidFill>
                  <a:srgbClr val="000000"/>
                </a:solidFill>
              </a:rPr>
              <a:t>Llegiu els següents capítols extrets del </a:t>
            </a:r>
            <a:r>
              <a:rPr lang="lt-LT" sz="1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Handbook of Learning Analytics – Segona edició</a:t>
            </a:r>
            <a:endParaRPr/>
          </a:p>
        </p:txBody>
      </p:sp>
      <p:pic>
        <p:nvPicPr>
          <p:cNvPr id="454" name="Google Shape;454;g15174d6553b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688" y="1871350"/>
            <a:ext cx="522125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15174d6553b_1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8125" y="2465050"/>
            <a:ext cx="1631738" cy="2173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80000" dist="228600">
              <a:srgbClr val="000000">
                <a:alpha val="48627"/>
              </a:srgbClr>
            </a:outerShdw>
          </a:effectLst>
        </p:spPr>
      </p:pic>
      <p:sp>
        <p:nvSpPr>
          <p:cNvPr id="456" name="Google Shape;456;g15174d6553b_1_8"/>
          <p:cNvSpPr txBox="1"/>
          <p:nvPr/>
        </p:nvSpPr>
        <p:spPr>
          <a:xfrm>
            <a:off x="3136300" y="2608300"/>
            <a:ext cx="46689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Capítol 8. Learning Analytics for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Self-Regulated Learning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Capítol 13.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Teacher and Student Facing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Learning Analytics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Capítol 19.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 Literacy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and Learning Analytics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Capítol 21. Human-centered Approaches to Data-informed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g15174d6553b_1_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7d20df6a2_0_0"/>
          <p:cNvSpPr txBox="1"/>
          <p:nvPr>
            <p:ph type="title"/>
          </p:nvPr>
        </p:nvSpPr>
        <p:spPr>
          <a:xfrm>
            <a:off x="109200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Una infografia per concloure</a:t>
            </a:r>
            <a:endParaRPr/>
          </a:p>
        </p:txBody>
      </p:sp>
      <p:sp>
        <p:nvSpPr>
          <p:cNvPr id="463" name="Google Shape;463;g157d20df6a2_0_0"/>
          <p:cNvSpPr txBox="1"/>
          <p:nvPr>
            <p:ph idx="1" type="body"/>
          </p:nvPr>
        </p:nvSpPr>
        <p:spPr>
          <a:xfrm>
            <a:off x="2044358" y="2124725"/>
            <a:ext cx="5264301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r>
              <a:rPr lang="lt-LT" sz="1425"/>
              <a:t>Finalment, reviseu la </a:t>
            </a:r>
            <a:r>
              <a:rPr lang="lt-LT" sz="1425" u="sng">
                <a:solidFill>
                  <a:schemeClr val="hlink"/>
                </a:solidFill>
                <a:hlinkClick r:id="rId3"/>
              </a:rPr>
              <a:t>síntesi</a:t>
            </a:r>
            <a:r>
              <a:rPr lang="lt-LT" sz="1425"/>
              <a:t> d'aquest material d'aprenentatge.</a:t>
            </a:r>
            <a:endParaRPr/>
          </a:p>
        </p:txBody>
      </p:sp>
      <p:pic>
        <p:nvPicPr>
          <p:cNvPr id="464" name="Google Shape;464;g157d20df6a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684" y="2083424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157d20df6a2_0_0"/>
          <p:cNvSpPr txBox="1"/>
          <p:nvPr/>
        </p:nvSpPr>
        <p:spPr>
          <a:xfrm>
            <a:off x="2115026" y="3007525"/>
            <a:ext cx="5707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317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250"/>
              <a:buFont typeface="Roboto"/>
              <a:buNone/>
            </a:pPr>
            <a:r>
              <a:rPr b="0" i="0" lang="lt-LT" sz="1800" u="none" cap="none" strike="noStrike">
                <a:solidFill>
                  <a:srgbClr val="1A237E"/>
                </a:solidFill>
                <a:latin typeface="Roboto"/>
                <a:ea typeface="Roboto"/>
                <a:cs typeface="Roboto"/>
                <a:sym typeface="Roboto"/>
              </a:rPr>
              <a:t>Esperem que aquesta introducció us sigui útil!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157d20df6a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b93387152c_2_22"/>
          <p:cNvSpPr txBox="1"/>
          <p:nvPr>
            <p:ph type="title"/>
          </p:nvPr>
        </p:nvSpPr>
        <p:spPr>
          <a:xfrm>
            <a:off x="109200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Referències bibliogràfiques</a:t>
            </a:r>
            <a:endParaRPr/>
          </a:p>
        </p:txBody>
      </p:sp>
      <p:sp>
        <p:nvSpPr>
          <p:cNvPr id="472" name="Google Shape;472;g1b93387152c_2_22"/>
          <p:cNvSpPr txBox="1"/>
          <p:nvPr>
            <p:ph idx="1" type="body"/>
          </p:nvPr>
        </p:nvSpPr>
        <p:spPr>
          <a:xfrm>
            <a:off x="305550" y="1463625"/>
            <a:ext cx="8532900" cy="3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Dobbins, C., Denton, P. (2017). </a:t>
            </a:r>
            <a:r>
              <a:rPr i="1" lang="lt-LT" sz="1000">
                <a:solidFill>
                  <a:srgbClr val="333333"/>
                </a:solidFill>
                <a:highlight>
                  <a:srgbClr val="FCFCFC"/>
                </a:highlight>
              </a:rPr>
              <a:t>MyWallMate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: An Investigation into the use of Mobile Technology in Enhancing Student Engagement. </a:t>
            </a:r>
            <a:r>
              <a:rPr i="1" lang="lt-LT" sz="1000">
                <a:solidFill>
                  <a:srgbClr val="333333"/>
                </a:solidFill>
                <a:highlight>
                  <a:srgbClr val="FCFCFC"/>
                </a:highlight>
              </a:rPr>
              <a:t>TechTrends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 </a:t>
            </a:r>
            <a:r>
              <a:rPr i="1" lang="lt-LT" sz="1000">
                <a:solidFill>
                  <a:srgbClr val="333333"/>
                </a:solidFill>
                <a:highlight>
                  <a:srgbClr val="FCFCFC"/>
                </a:highlight>
              </a:rPr>
              <a:t>61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, 541-549. </a:t>
            </a:r>
            <a:r>
              <a:rPr lang="lt-LT" sz="1000" u="sng">
                <a:solidFill>
                  <a:schemeClr val="hlink"/>
                </a:solidFill>
                <a:highlight>
                  <a:srgbClr val="FCFCFC"/>
                </a:highlight>
                <a:hlinkClick r:id="rId3"/>
              </a:rPr>
              <a:t>https://doi.org/10.1007/s11528-017-0188-y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000"/>
              <a:t>Redecker, C. (2017). </a:t>
            </a:r>
            <a:r>
              <a:rPr i="1" lang="lt-LT" sz="1000"/>
              <a:t>European Framework for the Digital Competence of Educators: DigCompEdu</a:t>
            </a:r>
            <a:r>
              <a:rPr lang="lt-LT" sz="1000"/>
              <a:t>. Oficina de la Unió Europea. </a:t>
            </a:r>
            <a:r>
              <a:rPr lang="lt-LT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https://doi.org/10.2760/178382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3E3D40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Trowler, V. (2010). Student Engagement Literature Review. The Higher Education Academy. </a:t>
            </a:r>
            <a:r>
              <a:rPr lang="lt-LT" sz="1000">
                <a:solidFill>
                  <a:srgbClr val="666666"/>
                </a:solidFill>
                <a:highlight>
                  <a:srgbClr val="FFFFFF"/>
                </a:highlight>
              </a:rPr>
              <a:t>https://www.heacademy.ac.uk/system/files/studentengagementliteraturereview_1.pdf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3E3D40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3E3D40"/>
                </a:solidFill>
                <a:highlight>
                  <a:srgbClr val="F7F7F7"/>
                </a:highlight>
              </a:rPr>
              <a:t>Wiedbusch, M. D., Kite, V., Yang, X, Park, S., Chi, M., Taub, M., Azevedo, R. (2021). A theoretical and e-based conceptual design of MetaDash: An intelligent teacher dashboard to support teachers' decision making and students' self-regulated learning. </a:t>
            </a:r>
            <a:r>
              <a:rPr i="1" lang="lt-LT" sz="1000">
                <a:solidFill>
                  <a:srgbClr val="3E3D40"/>
                </a:solidFill>
                <a:highlight>
                  <a:srgbClr val="F7F7F7"/>
                </a:highlight>
              </a:rPr>
              <a:t>Frontiers in Education</a:t>
            </a:r>
            <a:r>
              <a:rPr lang="lt-LT" sz="1000">
                <a:solidFill>
                  <a:srgbClr val="3E3D40"/>
                </a:solidFill>
                <a:highlight>
                  <a:srgbClr val="F7F7F7"/>
                </a:highlight>
              </a:rPr>
              <a:t> </a:t>
            </a:r>
            <a:r>
              <a:rPr i="1" lang="lt-LT" sz="1000">
                <a:solidFill>
                  <a:srgbClr val="3E3D40"/>
                </a:solidFill>
                <a:highlight>
                  <a:srgbClr val="F7F7F7"/>
                </a:highlight>
              </a:rPr>
              <a:t>6</a:t>
            </a:r>
            <a:r>
              <a:rPr lang="lt-LT" sz="1000">
                <a:solidFill>
                  <a:srgbClr val="3E3D40"/>
                </a:solidFill>
                <a:highlight>
                  <a:srgbClr val="F7F7F7"/>
                </a:highlight>
              </a:rPr>
              <a:t>:570229. </a:t>
            </a:r>
            <a:r>
              <a:rPr lang="lt-LT" sz="1000" u="sng">
                <a:solidFill>
                  <a:srgbClr val="282828"/>
                </a:solidFill>
                <a:highlight>
                  <a:srgbClr val="F7F7F7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https://doi.org/10.3389/feduc.2021.570229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000000"/>
                </a:solidFill>
              </a:rPr>
              <a:t>Zimmerman, B. J. (2000). Attaining self-regulation: A social cognitive perspective. A: M. Boekaerts, P. R., Pintrich, M. Zeidner (ed.), </a:t>
            </a:r>
            <a:r>
              <a:rPr i="1" lang="lt-LT" sz="1000">
                <a:solidFill>
                  <a:srgbClr val="000000"/>
                </a:solidFill>
              </a:rPr>
              <a:t>Handbook of self-regulation</a:t>
            </a:r>
            <a:r>
              <a:rPr lang="lt-LT" sz="1000">
                <a:solidFill>
                  <a:srgbClr val="000000"/>
                </a:solidFill>
              </a:rPr>
              <a:t> (pàg. 13-39). Academic Press.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000">
                <a:solidFill>
                  <a:schemeClr val="dk2"/>
                </a:solidFill>
              </a:rPr>
              <a:t>Zimmerman, B. J. i Moylan, A. R. (2009). Self-regulation: where metacognition and motivation intersect. A: D. J. Hacker, J. Dunlosky, A. C. Graesser (ed.), </a:t>
            </a:r>
            <a:r>
              <a:rPr i="1" lang="lt-LT" sz="1000">
                <a:solidFill>
                  <a:schemeClr val="dk2"/>
                </a:solidFill>
              </a:rPr>
              <a:t>Handbook of Metacognition in Education</a:t>
            </a:r>
            <a:r>
              <a:rPr lang="lt-LT" sz="1000">
                <a:solidFill>
                  <a:schemeClr val="dk2"/>
                </a:solidFill>
              </a:rPr>
              <a:t> (pàg. 299-315). Routledge.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00"/>
          </a:p>
        </p:txBody>
      </p:sp>
      <p:pic>
        <p:nvPicPr>
          <p:cNvPr id="473" name="Google Shape;473;g1b93387152c_2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43d140d06_0_23"/>
          <p:cNvSpPr txBox="1"/>
          <p:nvPr>
            <p:ph type="title"/>
          </p:nvPr>
        </p:nvSpPr>
        <p:spPr>
          <a:xfrm>
            <a:off x="41300" y="626850"/>
            <a:ext cx="75342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lang="lt-LT"/>
              <a:t>Evidència d'aprenentatge</a:t>
            </a:r>
            <a:endParaRPr/>
          </a:p>
        </p:txBody>
      </p:sp>
      <p:sp>
        <p:nvSpPr>
          <p:cNvPr id="94" name="Google Shape;94;g1543d140d06_0_23"/>
          <p:cNvSpPr txBox="1"/>
          <p:nvPr/>
        </p:nvSpPr>
        <p:spPr>
          <a:xfrm>
            <a:off x="498925" y="2323825"/>
            <a:ext cx="2856900" cy="1292631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Segons aquest principi, els professors haurien d'utilitzar proves objectives —majoritàriament, la investigació educativa o les mètriques de rendiment— per prendre decisions informades sobre l'aprenentatge.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543d140d06_0_23"/>
          <p:cNvSpPr txBox="1"/>
          <p:nvPr/>
        </p:nvSpPr>
        <p:spPr>
          <a:xfrm>
            <a:off x="542400" y="1982950"/>
            <a:ext cx="3027518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Ensenyament basat en l'evidència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543d140d06_0_23"/>
          <p:cNvSpPr txBox="1"/>
          <p:nvPr/>
        </p:nvSpPr>
        <p:spPr>
          <a:xfrm>
            <a:off x="3758424" y="3359503"/>
            <a:ext cx="2927526" cy="138540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Recollir</a:t>
            </a:r>
            <a:endParaRPr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5"/>
              </a:buClr>
              <a:buSzPts val="1300"/>
              <a:buFont typeface="Roboto"/>
              <a:buChar char="➔"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dades quantitatives;</a:t>
            </a:r>
            <a:endParaRPr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5"/>
              </a:buClr>
              <a:buSzPts val="1300"/>
              <a:buFont typeface="Roboto"/>
              <a:buChar char="➔"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informació qualitativa (debats, productes de treball, resultats d'enquestes, observacions, etc.)</a:t>
            </a:r>
            <a:r>
              <a:rPr b="0" i="0" lang="lt-LT" sz="1300" u="none" cap="none" strike="noStrike">
                <a:solidFill>
                  <a:srgbClr val="2C2E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97" name="Google Shape;97;g1543d140d06_0_23"/>
          <p:cNvSpPr txBox="1"/>
          <p:nvPr/>
        </p:nvSpPr>
        <p:spPr>
          <a:xfrm>
            <a:off x="4108525" y="2406375"/>
            <a:ext cx="2221050" cy="615523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Establir els resultats d'aprenentatge.</a:t>
            </a:r>
            <a:endParaRPr/>
          </a:p>
        </p:txBody>
      </p:sp>
      <p:sp>
        <p:nvSpPr>
          <p:cNvPr id="98" name="Google Shape;98;g1543d140d06_0_23"/>
          <p:cNvSpPr txBox="1"/>
          <p:nvPr/>
        </p:nvSpPr>
        <p:spPr>
          <a:xfrm>
            <a:off x="7383550" y="2495550"/>
            <a:ext cx="1322100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Avaluar el rendiment de l'alumne.</a:t>
            </a:r>
            <a:endParaRPr/>
          </a:p>
        </p:txBody>
      </p:sp>
      <p:cxnSp>
        <p:nvCxnSpPr>
          <p:cNvPr id="99" name="Google Shape;99;g1543d140d06_0_23"/>
          <p:cNvCxnSpPr/>
          <p:nvPr/>
        </p:nvCxnSpPr>
        <p:spPr>
          <a:xfrm>
            <a:off x="3355825" y="2526050"/>
            <a:ext cx="752700" cy="13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" name="Google Shape;100;g1543d140d06_0_23"/>
          <p:cNvSpPr/>
          <p:nvPr/>
        </p:nvSpPr>
        <p:spPr>
          <a:xfrm flipH="1" rot="10289357">
            <a:off x="6799009" y="2441112"/>
            <a:ext cx="466234" cy="93789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g1543d140d06_0_23"/>
          <p:cNvCxnSpPr>
            <a:stCxn id="97" idx="2"/>
            <a:endCxn id="96" idx="0"/>
          </p:cNvCxnSpPr>
          <p:nvPr/>
        </p:nvCxnSpPr>
        <p:spPr>
          <a:xfrm>
            <a:off x="5219050" y="3021898"/>
            <a:ext cx="3000" cy="337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" name="Google Shape;102;g1543d140d06_0_23"/>
          <p:cNvSpPr txBox="1"/>
          <p:nvPr/>
        </p:nvSpPr>
        <p:spPr>
          <a:xfrm>
            <a:off x="4971975" y="1903450"/>
            <a:ext cx="2719006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1543d140d06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950" y="1773750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543d140d06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43e09c511_0_9"/>
          <p:cNvSpPr txBox="1"/>
          <p:nvPr>
            <p:ph type="title"/>
          </p:nvPr>
        </p:nvSpPr>
        <p:spPr>
          <a:xfrm>
            <a:off x="130625" y="626900"/>
            <a:ext cx="4216026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lang="lt-LT"/>
              <a:t>Evidència d'aprenentatge</a:t>
            </a:r>
            <a:endParaRPr/>
          </a:p>
        </p:txBody>
      </p:sp>
      <p:graphicFrame>
        <p:nvGraphicFramePr>
          <p:cNvPr id="110" name="Google Shape;110;g1543e09c511_0_9"/>
          <p:cNvGraphicFramePr/>
          <p:nvPr/>
        </p:nvGraphicFramePr>
        <p:xfrm>
          <a:off x="0" y="144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{1C2F44E1-A71D-45B9-AD69-1048337CC966}</a:tableStyleId>
              </a:tblPr>
              <a:tblGrid>
                <a:gridCol w="3048000"/>
                <a:gridCol w="3048000"/>
                <a:gridCol w="3048000"/>
              </a:tblGrid>
              <a:tr h="4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Evidència directa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Evidència indirecta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Evidència de suport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Projectes Capstone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Entrevistes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Qualificacions del curs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Rúbriques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Grups de discussió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Taxes d'inserció laboral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Portafolis dels estudiants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Enquestes a alumnes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Taxes de graduació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Exàmens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Enquestes a exalumnes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Publicacions dels estudiants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Avaluacions de rendiment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Autoavaluacions dels alumnes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Presentacions dels estudiants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Qüestionaris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Actituds dels alumnes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Taxes d'aprovats del curs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11" name="Google Shape;111;g1543e09c511_0_9"/>
          <p:cNvSpPr txBox="1"/>
          <p:nvPr/>
        </p:nvSpPr>
        <p:spPr>
          <a:xfrm>
            <a:off x="5132575" y="817200"/>
            <a:ext cx="3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Per a més informació, feu clic </a:t>
            </a:r>
            <a:r>
              <a:rPr b="1" i="0" lang="lt-LT" sz="14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aquí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543e09c511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7350" y="730799"/>
            <a:ext cx="283725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543e09c511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bb857aa5b_0_10"/>
          <p:cNvSpPr/>
          <p:nvPr/>
        </p:nvSpPr>
        <p:spPr>
          <a:xfrm>
            <a:off x="2192550" y="2239650"/>
            <a:ext cx="1651500" cy="1881000"/>
          </a:xfrm>
          <a:prstGeom prst="wave">
            <a:avLst>
              <a:gd fmla="val 4567" name="adj1"/>
              <a:gd fmla="val 748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5bb857aa5b_0_10"/>
          <p:cNvSpPr txBox="1"/>
          <p:nvPr>
            <p:ph type="title"/>
          </p:nvPr>
        </p:nvSpPr>
        <p:spPr>
          <a:xfrm>
            <a:off x="52574" y="555850"/>
            <a:ext cx="5158425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Anàlisi de l'evidència digital</a:t>
            </a:r>
            <a:endParaRPr/>
          </a:p>
        </p:txBody>
      </p:sp>
      <p:sp>
        <p:nvSpPr>
          <p:cNvPr id="120" name="Google Shape;120;g15bb857aa5b_0_10"/>
          <p:cNvSpPr txBox="1"/>
          <p:nvPr/>
        </p:nvSpPr>
        <p:spPr>
          <a:xfrm>
            <a:off x="90675" y="3000925"/>
            <a:ext cx="1935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Interpretació</a:t>
            </a:r>
            <a:endParaRPr b="0" i="0" sz="20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g15bb857aa5b_0_10"/>
          <p:cNvSpPr txBox="1"/>
          <p:nvPr/>
        </p:nvSpPr>
        <p:spPr>
          <a:xfrm>
            <a:off x="2528375" y="1600100"/>
            <a:ext cx="1479300" cy="4858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Generació</a:t>
            </a:r>
            <a:endParaRPr b="0" i="0" sz="20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g15bb857aa5b_0_10"/>
          <p:cNvSpPr txBox="1"/>
          <p:nvPr/>
        </p:nvSpPr>
        <p:spPr>
          <a:xfrm>
            <a:off x="4292288" y="2961325"/>
            <a:ext cx="13428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Selecció</a:t>
            </a:r>
            <a:endParaRPr b="0" i="0" sz="20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g15bb857aa5b_0_10"/>
          <p:cNvSpPr txBox="1"/>
          <p:nvPr/>
        </p:nvSpPr>
        <p:spPr>
          <a:xfrm>
            <a:off x="2076174" y="4307100"/>
            <a:ext cx="20373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Anàlisi crítica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15bb857aa5b_0_10"/>
          <p:cNvCxnSpPr/>
          <p:nvPr/>
        </p:nvCxnSpPr>
        <p:spPr>
          <a:xfrm flipH="1" rot="10800000">
            <a:off x="1806450" y="3280850"/>
            <a:ext cx="386100" cy="81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g15bb857aa5b_0_10"/>
          <p:cNvCxnSpPr/>
          <p:nvPr/>
        </p:nvCxnSpPr>
        <p:spPr>
          <a:xfrm rot="10800000">
            <a:off x="3881400" y="3232725"/>
            <a:ext cx="414600" cy="9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g15bb857aa5b_0_10"/>
          <p:cNvCxnSpPr/>
          <p:nvPr/>
        </p:nvCxnSpPr>
        <p:spPr>
          <a:xfrm>
            <a:off x="3384825" y="2009900"/>
            <a:ext cx="7500" cy="3321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g15bb857aa5b_0_10"/>
          <p:cNvCxnSpPr/>
          <p:nvPr/>
        </p:nvCxnSpPr>
        <p:spPr>
          <a:xfrm flipH="1" rot="10800000">
            <a:off x="2669125" y="4033750"/>
            <a:ext cx="5400" cy="354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g15bb857aa5b_0_10"/>
          <p:cNvSpPr/>
          <p:nvPr/>
        </p:nvSpPr>
        <p:spPr>
          <a:xfrm>
            <a:off x="5211000" y="2086100"/>
            <a:ext cx="820500" cy="2423700"/>
          </a:xfrm>
          <a:prstGeom prst="rightBrace">
            <a:avLst>
              <a:gd fmla="val 50000" name="adj1"/>
              <a:gd fmla="val 50386" name="adj2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5bb857aa5b_0_10"/>
          <p:cNvSpPr txBox="1"/>
          <p:nvPr/>
        </p:nvSpPr>
        <p:spPr>
          <a:xfrm>
            <a:off x="6317675" y="1853150"/>
            <a:ext cx="2735650" cy="27904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Arial"/>
              <a:buNone/>
            </a:pPr>
            <a:r>
              <a:rPr b="0" i="0" lang="lt-LT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Dona suport al professor en: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3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Roboto"/>
              <a:buChar char="➔"/>
            </a:pPr>
            <a:r>
              <a:rPr b="0" i="0" lang="lt-LT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 seguiment del progrés dels alumnes i l'avaluació de l'eficàcia de l'ensenyament;</a:t>
            </a:r>
            <a:endParaRPr b="0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31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Roboto"/>
              <a:buChar char="➔"/>
            </a:pPr>
            <a:r>
              <a:rPr b="0" i="0" lang="lt-LT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 presa de decisions basades en proves relacionades amb el disseny de l'ensenyament i l'aprenentatge.</a:t>
            </a:r>
            <a:endParaRPr b="0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15bb857aa5b_0_10"/>
          <p:cNvSpPr/>
          <p:nvPr/>
        </p:nvSpPr>
        <p:spPr>
          <a:xfrm>
            <a:off x="2192550" y="2256100"/>
            <a:ext cx="1688700" cy="1881000"/>
          </a:xfrm>
          <a:prstGeom prst="wave">
            <a:avLst>
              <a:gd fmla="val 4567" name="adj1"/>
              <a:gd fmla="val 748" name="adj2"/>
            </a:avLst>
          </a:prstGeom>
          <a:solidFill>
            <a:srgbClr val="A4C2F4"/>
          </a:solidFill>
          <a:ln cap="flat" cmpd="sng" w="9525">
            <a:solidFill>
              <a:srgbClr val="1A73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5bb857aa5b_0_10"/>
          <p:cNvSpPr txBox="1"/>
          <p:nvPr/>
        </p:nvSpPr>
        <p:spPr>
          <a:xfrm>
            <a:off x="2237364" y="2358450"/>
            <a:ext cx="1614600" cy="1715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6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Evidència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sobre l'activitat, el rendiment i el progrés de l'alumne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proporcionada per les tecnologies digital</a:t>
            </a:r>
            <a:r>
              <a:rPr b="0" i="0" lang="lt-LT" sz="12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5bb857aa5b_0_10"/>
          <p:cNvSpPr/>
          <p:nvPr/>
        </p:nvSpPr>
        <p:spPr>
          <a:xfrm rot="5398049">
            <a:off x="4139275" y="2129402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5bb857aa5b_0_10"/>
          <p:cNvSpPr/>
          <p:nvPr/>
        </p:nvSpPr>
        <p:spPr>
          <a:xfrm rot="10798049">
            <a:off x="4088868" y="3725155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5bb857aa5b_0_10"/>
          <p:cNvSpPr/>
          <p:nvPr/>
        </p:nvSpPr>
        <p:spPr>
          <a:xfrm rot="-5401951">
            <a:off x="1348258" y="3725150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15bb857aa5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075" y="1749400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5bb857aa5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174d6553b_0_0"/>
          <p:cNvSpPr/>
          <p:nvPr/>
        </p:nvSpPr>
        <p:spPr>
          <a:xfrm>
            <a:off x="134725" y="1921774"/>
            <a:ext cx="2029800" cy="2716101"/>
          </a:xfrm>
          <a:prstGeom prst="rightArrowCallout">
            <a:avLst>
              <a:gd fmla="val 16780" name="adj1"/>
              <a:gd fmla="val 25000" name="adj2"/>
              <a:gd fmla="val 17853" name="adj3"/>
              <a:gd fmla="val 80163" name="adj4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5174d6553b_0_0"/>
          <p:cNvSpPr/>
          <p:nvPr/>
        </p:nvSpPr>
        <p:spPr>
          <a:xfrm>
            <a:off x="4135825" y="2904050"/>
            <a:ext cx="1437600" cy="1920600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15174d6553b_0_0"/>
          <p:cNvSpPr/>
          <p:nvPr/>
        </p:nvSpPr>
        <p:spPr>
          <a:xfrm>
            <a:off x="2164500" y="1540775"/>
            <a:ext cx="6756600" cy="523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15174d6553b_0_0"/>
          <p:cNvSpPr txBox="1"/>
          <p:nvPr>
            <p:ph type="title"/>
          </p:nvPr>
        </p:nvSpPr>
        <p:spPr>
          <a:xfrm>
            <a:off x="91274" y="730445"/>
            <a:ext cx="9052725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 sz="23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Marc de referència </a:t>
            </a:r>
            <a:r>
              <a:rPr lang="lt-LT" sz="2300">
                <a:solidFill>
                  <a:schemeClr val="hlink"/>
                </a:solidFill>
              </a:rPr>
              <a:t>de la competència digital docent (DigCompEdu) </a:t>
            </a:r>
            <a:br>
              <a:rPr lang="lt-LT" sz="2300">
                <a:solidFill>
                  <a:schemeClr val="hlink"/>
                </a:solidFill>
              </a:rPr>
            </a:br>
            <a:r>
              <a:rPr lang="lt-LT" sz="2300"/>
              <a:t>i anàlisi de l'evidència digital</a:t>
            </a:r>
            <a:endParaRPr sz="2300"/>
          </a:p>
        </p:txBody>
      </p:sp>
      <p:sp>
        <p:nvSpPr>
          <p:cNvPr id="145" name="Google Shape;145;g15174d6553b_0_0"/>
          <p:cNvSpPr txBox="1"/>
          <p:nvPr/>
        </p:nvSpPr>
        <p:spPr>
          <a:xfrm>
            <a:off x="262168" y="2107942"/>
            <a:ext cx="1428570" cy="800573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7"/>
              <a:buFont typeface="Arial"/>
              <a:buNone/>
            </a:pPr>
            <a:r>
              <a:rPr b="1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 de referència DigCompEdu</a:t>
            </a:r>
            <a:r>
              <a:rPr b="0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lt-LT" sz="116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5174d6553b_0_0"/>
          <p:cNvSpPr txBox="1"/>
          <p:nvPr/>
        </p:nvSpPr>
        <p:spPr>
          <a:xfrm>
            <a:off x="300250" y="2983755"/>
            <a:ext cx="1308600" cy="1723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Són el conjunt de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digitals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perquè els educadors puguin aprofitar el potencial de les tecnologies digitals per millorar i innovar en educació.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g15174d6553b_0_0"/>
          <p:cNvSpPr txBox="1"/>
          <p:nvPr/>
        </p:nvSpPr>
        <p:spPr>
          <a:xfrm>
            <a:off x="2379450" y="1479125"/>
            <a:ext cx="1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professionals dels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educadors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5174d6553b_0_0"/>
          <p:cNvSpPr txBox="1"/>
          <p:nvPr/>
        </p:nvSpPr>
        <p:spPr>
          <a:xfrm>
            <a:off x="4693050" y="1486235"/>
            <a:ext cx="14694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pedagògiques dels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educadors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5174d6553b_0_0"/>
          <p:cNvSpPr txBox="1"/>
          <p:nvPr/>
        </p:nvSpPr>
        <p:spPr>
          <a:xfrm>
            <a:off x="7539875" y="1548725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Competències dels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alumnes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5174d6553b_0_0"/>
          <p:cNvSpPr txBox="1"/>
          <p:nvPr/>
        </p:nvSpPr>
        <p:spPr>
          <a:xfrm>
            <a:off x="2477100" y="2260600"/>
            <a:ext cx="1640300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[1] IMPLICAR-SE PROFESSIONALMENT</a:t>
            </a:r>
            <a:endParaRPr b="1" i="0" sz="1100" u="none" cap="none" strike="noStrike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15174d6553b_0_0"/>
          <p:cNvSpPr txBox="1"/>
          <p:nvPr/>
        </p:nvSpPr>
        <p:spPr>
          <a:xfrm>
            <a:off x="4189550" y="2201825"/>
            <a:ext cx="1182600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[2] OFERIR RECURSOS DIGITALS</a:t>
            </a:r>
            <a:endParaRPr b="1" i="0" sz="1100" u="none" cap="none" strike="noStrik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15174d6553b_0_0"/>
          <p:cNvSpPr txBox="1"/>
          <p:nvPr/>
        </p:nvSpPr>
        <p:spPr>
          <a:xfrm>
            <a:off x="5634250" y="2194175"/>
            <a:ext cx="1578900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[3] ENSENYAR I APRENDRE</a:t>
            </a:r>
            <a:endParaRPr b="1" i="0" sz="1100" u="none" cap="none" strike="noStrike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15174d6553b_0_0"/>
          <p:cNvSpPr txBox="1"/>
          <p:nvPr/>
        </p:nvSpPr>
        <p:spPr>
          <a:xfrm>
            <a:off x="7273875" y="2175850"/>
            <a:ext cx="1735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[6] FACILITAR LA COMPETÈNCIA DIGITAL DELS ALUMNES</a:t>
            </a:r>
            <a:endParaRPr b="1" i="0" sz="1100" u="none" cap="none" strike="noStrike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15174d6553b_0_0"/>
          <p:cNvSpPr txBox="1"/>
          <p:nvPr/>
        </p:nvSpPr>
        <p:spPr>
          <a:xfrm>
            <a:off x="4173450" y="2910113"/>
            <a:ext cx="125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CBAB9"/>
                </a:solidFill>
                <a:latin typeface="Roboto"/>
                <a:ea typeface="Roboto"/>
                <a:cs typeface="Roboto"/>
                <a:sym typeface="Roboto"/>
              </a:rPr>
              <a:t>[4] AVALUAR</a:t>
            </a:r>
            <a:endParaRPr b="1" i="0" sz="1100" u="none" cap="none" strike="noStrike">
              <a:solidFill>
                <a:srgbClr val="4CBA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15174d6553b_0_0"/>
          <p:cNvSpPr txBox="1"/>
          <p:nvPr/>
        </p:nvSpPr>
        <p:spPr>
          <a:xfrm>
            <a:off x="5634250" y="2869763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[5] EMPODERAR ELS ALUMNES</a:t>
            </a:r>
            <a:endParaRPr b="1" i="0" sz="1100" u="none" cap="none" strike="noStrike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15174d6553b_0_0"/>
          <p:cNvSpPr txBox="1"/>
          <p:nvPr/>
        </p:nvSpPr>
        <p:spPr>
          <a:xfrm>
            <a:off x="4232250" y="3198225"/>
            <a:ext cx="1368600" cy="175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4.1. Estratègies d'avaluació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98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4.2. Anàlisi de l'evidència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4.3. Retorn (</a:t>
            </a:r>
            <a:r>
              <a:rPr b="0" i="1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feedback</a:t>
            </a: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i planificació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15174d6553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8575" y="3437275"/>
            <a:ext cx="1910278" cy="1200601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g15174d6553b_0_0"/>
          <p:cNvSpPr txBox="1"/>
          <p:nvPr/>
        </p:nvSpPr>
        <p:spPr>
          <a:xfrm>
            <a:off x="5936850" y="3495675"/>
            <a:ext cx="2574690" cy="1031021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Generar, seleccionar, analitzar críticament i interpretar proves digitals sobre l'activitat, el rendiment i el progrés de l'alumne, per tal d'influir en l'ensenyament i l'aprenentatge.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g15174d6553b_0_0"/>
          <p:cNvCxnSpPr/>
          <p:nvPr/>
        </p:nvCxnSpPr>
        <p:spPr>
          <a:xfrm>
            <a:off x="5591850" y="4037575"/>
            <a:ext cx="277800" cy="0"/>
          </a:xfrm>
          <a:prstGeom prst="straightConnector1">
            <a:avLst/>
          </a:prstGeom>
          <a:noFill/>
          <a:ln cap="flat" cmpd="sng" w="28575">
            <a:solidFill>
              <a:srgbClr val="4CBAB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60" name="Google Shape;160;g15174d6553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174d6553b_0_9"/>
          <p:cNvSpPr txBox="1"/>
          <p:nvPr>
            <p:ph type="title"/>
          </p:nvPr>
        </p:nvSpPr>
        <p:spPr>
          <a:xfrm>
            <a:off x="5350950" y="794575"/>
            <a:ext cx="31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400"/>
              <a:t>Anàlisi de l'evidència</a:t>
            </a:r>
            <a:endParaRPr/>
          </a:p>
        </p:txBody>
      </p:sp>
      <p:sp>
        <p:nvSpPr>
          <p:cNvPr id="166" name="Google Shape;166;g15174d6553b_0_9"/>
          <p:cNvSpPr txBox="1"/>
          <p:nvPr/>
        </p:nvSpPr>
        <p:spPr>
          <a:xfrm>
            <a:off x="182700" y="773275"/>
            <a:ext cx="2005650" cy="556276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05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 de referència DigCompEdu</a:t>
            </a:r>
            <a:r>
              <a:rPr b="0" i="0" lang="lt-LT" sz="10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(Redecker, 2017)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5174d6553b_0_9"/>
          <p:cNvSpPr txBox="1"/>
          <p:nvPr/>
        </p:nvSpPr>
        <p:spPr>
          <a:xfrm>
            <a:off x="3020835" y="867835"/>
            <a:ext cx="1702800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Competència 4.2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g15174d6553b_0_9"/>
          <p:cNvCxnSpPr/>
          <p:nvPr/>
        </p:nvCxnSpPr>
        <p:spPr>
          <a:xfrm flipH="1" rot="10800000">
            <a:off x="2268420" y="106412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15174d6553b_0_9"/>
          <p:cNvCxnSpPr/>
          <p:nvPr/>
        </p:nvCxnSpPr>
        <p:spPr>
          <a:xfrm flipH="1" rot="10800000">
            <a:off x="4648200" y="106037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g15174d6553b_0_9"/>
          <p:cNvSpPr/>
          <p:nvPr/>
        </p:nvSpPr>
        <p:spPr>
          <a:xfrm>
            <a:off x="244977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5174d6553b_0_9"/>
          <p:cNvSpPr/>
          <p:nvPr/>
        </p:nvSpPr>
        <p:spPr>
          <a:xfrm>
            <a:off x="486390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g15174d6553b_0_9"/>
          <p:cNvGraphicFramePr/>
          <p:nvPr/>
        </p:nvGraphicFramePr>
        <p:xfrm>
          <a:off x="610100" y="170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{1C2F44E1-A71D-45B9-AD69-1048337CC966}</a:tableStyleId>
              </a:tblPr>
              <a:tblGrid>
                <a:gridCol w="4023500"/>
                <a:gridCol w="4023500"/>
              </a:tblGrid>
              <a:tr h="37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lt-LT" sz="1600" u="none" cap="none" strike="noStrike"/>
                        <a:t>Activitats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24333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Dissenyar i implementar activitats d'aprenentatge que generin dades</a:t>
                      </a:r>
                      <a:r>
                        <a:rPr lang="lt-LT" sz="1200" u="none" cap="none" strike="noStrike"/>
                        <a:t> sobre </a:t>
                      </a:r>
                      <a:r>
                        <a:rPr i="1" lang="lt-LT" sz="1200" u="none" cap="none" strike="noStrike"/>
                        <a:t>l'activitat i el rendiment de l'alumne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Utilitzar les tecnologies digitals per gravar, comparar i sintetitzar</a:t>
                      </a:r>
                      <a:r>
                        <a:rPr lang="lt-LT" sz="1200" u="none" cap="none" strike="noStrike"/>
                        <a:t> dades </a:t>
                      </a:r>
                      <a:r>
                        <a:rPr i="1" lang="lt-LT" sz="1200" u="none" cap="none" strike="noStrike"/>
                        <a:t>sobre el progrés de l'alumne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Prendre consciència que l'activitat de l'alumne</a:t>
                      </a:r>
                      <a:r>
                        <a:rPr lang="lt-LT" sz="1200" u="none" cap="none" strike="noStrike"/>
                        <a:t> </a:t>
                      </a:r>
                      <a:r>
                        <a:rPr b="1" lang="lt-LT" sz="1200" u="none" cap="none" strike="noStrike"/>
                        <a:t>en entorns digitals genera dades </a:t>
                      </a:r>
                      <a:r>
                        <a:rPr lang="lt-LT" sz="1200" u="none" cap="none" strike="noStrike"/>
                        <a:t>que </a:t>
                      </a:r>
                      <a:r>
                        <a:rPr i="1" lang="lt-LT" sz="1200" u="none" cap="none" strike="noStrike"/>
                        <a:t>es poden utilitzar per influir en l'ensenyament i l'aprenentatge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Analitzar i interpretar les proves disponibles</a:t>
                      </a:r>
                      <a:r>
                        <a:rPr lang="lt-LT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 </a:t>
                      </a:r>
                      <a:r>
                        <a:rPr i="1" lang="lt-LT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sobre </a:t>
                      </a:r>
                      <a:r>
                        <a:rPr i="1" lang="lt-LT" sz="1200" u="none" cap="none" strike="noStrike"/>
                        <a:t>l'activitat i el progrés de l'alumne</a:t>
                      </a:r>
                      <a:r>
                        <a:rPr lang="lt-LT" sz="1200" u="none" cap="none" strike="noStrike"/>
                        <a:t>, incloses les dades generades per les tecnologies digitals utilitzades.</a:t>
                      </a:r>
                      <a:endParaRPr sz="14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Considerar, combinar i avaluar diferents fonts d'evidència</a:t>
                      </a:r>
                      <a:r>
                        <a:rPr lang="lt-LT" sz="1200" u="none" cap="none" strike="noStrike"/>
                        <a:t> sobre </a:t>
                      </a:r>
                      <a:r>
                        <a:rPr i="1" lang="lt-LT" sz="1200" u="none" cap="none" strike="noStrike"/>
                        <a:t>el progrés i el rendiment de l'alumne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Fer una valoració crítica de l'evidència</a:t>
                      </a:r>
                      <a:r>
                        <a:rPr lang="lt-LT" sz="1200" u="none" cap="none" strike="noStrike"/>
                        <a:t> disponible per </a:t>
                      </a:r>
                      <a:r>
                        <a:rPr i="1" lang="lt-LT" sz="1200" u="none" cap="none" strike="noStrike"/>
                        <a:t>influir en l'ensenyament i l'aprenentatge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73" name="Google Shape;173;g15174d6553b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174d6553b_0_14"/>
          <p:cNvSpPr/>
          <p:nvPr/>
        </p:nvSpPr>
        <p:spPr>
          <a:xfrm>
            <a:off x="2927038" y="1579838"/>
            <a:ext cx="2832600" cy="2230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5174d6553b_0_14"/>
          <p:cNvSpPr/>
          <p:nvPr/>
        </p:nvSpPr>
        <p:spPr>
          <a:xfrm>
            <a:off x="6237150" y="1531654"/>
            <a:ext cx="2729400" cy="27294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174d6553b_0_14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Alfabetització de dades</a:t>
            </a:r>
            <a:endParaRPr/>
          </a:p>
        </p:txBody>
      </p:sp>
      <p:sp>
        <p:nvSpPr>
          <p:cNvPr id="181" name="Google Shape;181;g15174d6553b_0_14"/>
          <p:cNvSpPr txBox="1"/>
          <p:nvPr/>
        </p:nvSpPr>
        <p:spPr>
          <a:xfrm>
            <a:off x="160700" y="1559325"/>
            <a:ext cx="2256456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lt-L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L'anàlisi de l'evidència o les proves </a:t>
            </a:r>
            <a:r>
              <a:rPr b="0" i="0" lang="lt-L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exigeix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174d6553b_0_14"/>
          <p:cNvSpPr txBox="1"/>
          <p:nvPr/>
        </p:nvSpPr>
        <p:spPr>
          <a:xfrm>
            <a:off x="807894" y="2259688"/>
            <a:ext cx="1847249" cy="7450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95807" rtl="0" algn="just">
              <a:lnSpc>
                <a:spcPct val="116953"/>
              </a:lnSpc>
              <a:spcBef>
                <a:spcPts val="1036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l'alfabetització de 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5174d6553b_0_14"/>
          <p:cNvSpPr txBox="1"/>
          <p:nvPr/>
        </p:nvSpPr>
        <p:spPr>
          <a:xfrm>
            <a:off x="307710" y="2917279"/>
            <a:ext cx="2411400" cy="2185183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 tracta de la capacitat de trobar, avaluar i llegir dades de manera crítica, sovint més enllà de la seva forma numèrica i quantitativa. Tot i que l'analítica d'aprenentatge (AA) se centra en la recopilació i la generació de dades dels alumnes per millorar les experiències d'ensenyament i aprenentatge, depèn de les habilitats d'alfabetització digital dels professors i estudiants que les dades generades en l'AA influeixin en l'ensenyament i l'aprenentatge o no.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" name="Google Shape;184;g15174d6553b_0_14"/>
          <p:cNvCxnSpPr/>
          <p:nvPr/>
        </p:nvCxnSpPr>
        <p:spPr>
          <a:xfrm flipH="1">
            <a:off x="1283228" y="2140570"/>
            <a:ext cx="5700" cy="3354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g15174d6553b_0_14"/>
          <p:cNvSpPr txBox="1"/>
          <p:nvPr/>
        </p:nvSpPr>
        <p:spPr>
          <a:xfrm>
            <a:off x="3001064" y="2143564"/>
            <a:ext cx="2711907" cy="16722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Habilitat d'alfabetització de dades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Habilitats tècniques (com s'accedeix a una gran quantitat de dades i com es gestionen de manera concreta)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Pràctiques reflexives (com s'interpreten de manera crítica aquestes dades i amb quins objectius)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5174d6553b_0_14"/>
          <p:cNvSpPr txBox="1"/>
          <p:nvPr/>
        </p:nvSpPr>
        <p:spPr>
          <a:xfrm>
            <a:off x="3553085" y="1754589"/>
            <a:ext cx="905100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</a:t>
            </a:r>
            <a:endParaRPr b="1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g15174d6553b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423" y="1687679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5174d6553b_0_14"/>
          <p:cNvSpPr txBox="1"/>
          <p:nvPr/>
        </p:nvSpPr>
        <p:spPr>
          <a:xfrm>
            <a:off x="4868400" y="1724256"/>
            <a:ext cx="905100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Estudiant</a:t>
            </a:r>
            <a:endParaRPr b="1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g15174d6553b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700" y="1687676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5174d6553b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197" y="768750"/>
            <a:ext cx="316623" cy="5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5174d6553b_0_14"/>
          <p:cNvSpPr txBox="1"/>
          <p:nvPr/>
        </p:nvSpPr>
        <p:spPr>
          <a:xfrm>
            <a:off x="4946900" y="8500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t-LT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Lectura </a:t>
            </a:r>
            <a:r>
              <a:rPr b="1" i="0" lang="lt-LT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opcional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lt-LT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aquí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5174d6553b_0_14"/>
          <p:cNvSpPr txBox="1"/>
          <p:nvPr/>
        </p:nvSpPr>
        <p:spPr>
          <a:xfrm>
            <a:off x="6619025" y="3100505"/>
            <a:ext cx="1025100" cy="1005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millora del 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progrés </a:t>
            </a: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els processos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l'ensenyament i l'aprenentatge</a:t>
            </a: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5174d6553b_0_14"/>
          <p:cNvSpPr txBox="1"/>
          <p:nvPr/>
        </p:nvSpPr>
        <p:spPr>
          <a:xfrm>
            <a:off x="6701825" y="2407101"/>
            <a:ext cx="2127624" cy="512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lt-LT" sz="1300" u="none" cap="none" strike="noStrik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Dades generades per l'AA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5174d6553b_0_14"/>
          <p:cNvSpPr txBox="1"/>
          <p:nvPr/>
        </p:nvSpPr>
        <p:spPr>
          <a:xfrm>
            <a:off x="6010124" y="4140425"/>
            <a:ext cx="1264200" cy="7386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Suport personalitzat i en el moment adequat durant la impartició del curs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5174d6553b_0_14"/>
          <p:cNvSpPr txBox="1"/>
          <p:nvPr/>
        </p:nvSpPr>
        <p:spPr>
          <a:xfrm>
            <a:off x="8251700" y="4098175"/>
            <a:ext cx="8145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Adaptació curricular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5174d6553b_0_14"/>
          <p:cNvSpPr txBox="1"/>
          <p:nvPr/>
        </p:nvSpPr>
        <p:spPr>
          <a:xfrm>
            <a:off x="7199537" y="4300950"/>
            <a:ext cx="11322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Millora de l'ARA mitjançant el disseny del curs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g15174d6553b_0_14"/>
          <p:cNvCxnSpPr/>
          <p:nvPr/>
        </p:nvCxnSpPr>
        <p:spPr>
          <a:xfrm>
            <a:off x="5948825" y="2334725"/>
            <a:ext cx="746400" cy="90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8" name="Google Shape;198;g15174d6553b_0_14"/>
          <p:cNvSpPr txBox="1"/>
          <p:nvPr/>
        </p:nvSpPr>
        <p:spPr>
          <a:xfrm>
            <a:off x="5899400" y="2330425"/>
            <a:ext cx="10251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Accés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Monitorització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Anàlisi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Interpretació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5174d6553b_0_14"/>
          <p:cNvSpPr txBox="1"/>
          <p:nvPr/>
        </p:nvSpPr>
        <p:spPr>
          <a:xfrm>
            <a:off x="7667800" y="3093190"/>
            <a:ext cx="1025100" cy="877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millora de l'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autoregulació de l'aprenentatge</a:t>
            </a: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(ARA)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5174d6553b_0_14"/>
          <p:cNvSpPr/>
          <p:nvPr/>
        </p:nvSpPr>
        <p:spPr>
          <a:xfrm rot="-8364172">
            <a:off x="7389399" y="2772435"/>
            <a:ext cx="447647" cy="400204"/>
          </a:xfrm>
          <a:prstGeom prst="leftUpArrow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5174d6553b_0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9581" y="1686592"/>
            <a:ext cx="707276" cy="70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5174d6553b_0_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93387152c_2_0"/>
          <p:cNvSpPr txBox="1"/>
          <p:nvPr>
            <p:ph type="title"/>
          </p:nvPr>
        </p:nvSpPr>
        <p:spPr>
          <a:xfrm>
            <a:off x="124424" y="732025"/>
            <a:ext cx="5336923" cy="6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600"/>
              <a:t>Autoregulació de l'aprenentatge</a:t>
            </a:r>
            <a:endParaRPr/>
          </a:p>
        </p:txBody>
      </p:sp>
      <p:sp>
        <p:nvSpPr>
          <p:cNvPr id="208" name="Google Shape;208;g1b93387152c_2_0"/>
          <p:cNvSpPr txBox="1"/>
          <p:nvPr/>
        </p:nvSpPr>
        <p:spPr>
          <a:xfrm>
            <a:off x="6059250" y="1401900"/>
            <a:ext cx="1543200" cy="2503219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SE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RENDIMENT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Estratègies de tasques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Autoaprenentatge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Imaginari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Gestió del temps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Estructuració de l'entorn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Cerca d'ajuda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Augment de l'interès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Autocàstigs i autorecompenses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Autoobservació</a:t>
            </a:r>
            <a:endParaRPr b="1" i="1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Seguiment metacognitiu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Autoenregistrament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1b93387152c_2_0"/>
          <p:cNvSpPr txBox="1"/>
          <p:nvPr/>
        </p:nvSpPr>
        <p:spPr>
          <a:xfrm>
            <a:off x="4503950" y="3177800"/>
            <a:ext cx="1502100" cy="1862018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FASE DE PREVISIÓ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Anàlisi de tasques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Establiment d'objectius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Planificació estratègica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Opinions sobre automotivació</a:t>
            </a:r>
            <a:endParaRPr b="1" i="1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Autoeficàcia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Expectatives de resultats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Interès/valor de la tasca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Orientació a l'objectiu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b93387152c_2_0"/>
          <p:cNvSpPr txBox="1"/>
          <p:nvPr/>
        </p:nvSpPr>
        <p:spPr>
          <a:xfrm>
            <a:off x="7655650" y="3177800"/>
            <a:ext cx="1453800" cy="1533723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FASE D'AUTOREFLEXIÓ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Autovaloració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Autoavaluació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Atribució causal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Autoreacció</a:t>
            </a:r>
            <a:endParaRPr b="1" i="1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Autosatisfacció/afecte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Adaptatiu/defensiu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b93387152c_2_0"/>
          <p:cNvSpPr/>
          <p:nvPr/>
        </p:nvSpPr>
        <p:spPr>
          <a:xfrm>
            <a:off x="5088275" y="2176700"/>
            <a:ext cx="781500" cy="69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121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b93387152c_2_0"/>
          <p:cNvSpPr/>
          <p:nvPr/>
        </p:nvSpPr>
        <p:spPr>
          <a:xfrm rot="5400000">
            <a:off x="7901100" y="2319775"/>
            <a:ext cx="781500" cy="69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121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b93387152c_2_0"/>
          <p:cNvSpPr/>
          <p:nvPr/>
        </p:nvSpPr>
        <p:spPr>
          <a:xfrm rot="-5400000">
            <a:off x="6706825" y="3767375"/>
            <a:ext cx="427800" cy="967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2121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b93387152c_2_0"/>
          <p:cNvSpPr txBox="1"/>
          <p:nvPr/>
        </p:nvSpPr>
        <p:spPr>
          <a:xfrm>
            <a:off x="228300" y="1752775"/>
            <a:ext cx="3592138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3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L'autoregulació de l'aprenentatge (ARA)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b93387152c_2_0"/>
          <p:cNvSpPr txBox="1"/>
          <p:nvPr/>
        </p:nvSpPr>
        <p:spPr>
          <a:xfrm>
            <a:off x="311925" y="2122075"/>
            <a:ext cx="2184600" cy="2400627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Opinions dels estudiants sobre la seva capacitat per participar en accions, pensaments, sentiments i comportaments adequats per assolir objectius acadèmics clau, fent alhora un autoseguiment i una reflexió sobre el seu progrés cap a l'assoliment dels objectius (</a:t>
            </a:r>
            <a:r>
              <a:rPr b="0" i="0" lang="lt-LT" sz="1200" u="sng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Zimmerman, 2000</a:t>
            </a:r>
            <a:r>
              <a:rPr b="0" i="0" lang="lt-LT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b="0"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1b93387152c_2_0"/>
          <p:cNvSpPr txBox="1"/>
          <p:nvPr/>
        </p:nvSpPr>
        <p:spPr>
          <a:xfrm>
            <a:off x="2848163" y="2122075"/>
            <a:ext cx="14799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Model de fases cícliques de l'ARA de Zimmerman.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Adaptat de Zimmerman i Moylan (2009, pàg. 300)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b93387152c_2_0"/>
          <p:cNvSpPr/>
          <p:nvPr/>
        </p:nvSpPr>
        <p:spPr>
          <a:xfrm>
            <a:off x="2957638" y="3230275"/>
            <a:ext cx="1377300" cy="44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1b93387152c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9025" y="4946650"/>
            <a:ext cx="876300" cy="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