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ixit9UP+9bwtWpd5WrmU8a+lOL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835716-A823-4B19-9E26-300C5C6DADC1}">
  <a:tblStyle styleId="{50835716-A823-4B19-9E26-300C5C6DADC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871EEF97-10C4-4FDE-A4A8-8DD4FEA97F3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regular.fntdata"/><Relationship Id="rId14" Type="http://schemas.openxmlformats.org/officeDocument/2006/relationships/slide" Target="slides/slide8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45eda933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e45eda933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93835ec53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1b93835ec5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38abf5a2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1838abf5a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b93835ec5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1b93835ec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lt-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43d140d06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1543d140d0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838abf5a2b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1838abf5a2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0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27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" name="Google Shape;72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8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78" name="Google Shape;78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2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0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0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7" name="Google Shape;17;p20"/>
          <p:cNvSpPr txBox="1"/>
          <p:nvPr/>
        </p:nvSpPr>
        <p:spPr>
          <a:xfrm>
            <a:off x="225425" y="4400500"/>
            <a:ext cx="75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00" y="4400500"/>
            <a:ext cx="24003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0"/>
          <p:cNvSpPr txBox="1"/>
          <p:nvPr/>
        </p:nvSpPr>
        <p:spPr>
          <a:xfrm>
            <a:off x="5282550" y="4204475"/>
            <a:ext cx="24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20;p20"/>
          <p:cNvSpPr txBox="1"/>
          <p:nvPr/>
        </p:nvSpPr>
        <p:spPr>
          <a:xfrm>
            <a:off x="3322425" y="4645500"/>
            <a:ext cx="564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/>
          <p:nvPr/>
        </p:nvSpPr>
        <p:spPr>
          <a:xfrm flipH="1" rot="10800000">
            <a:off x="0" y="1358400"/>
            <a:ext cx="9144000" cy="378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0" y="1341125"/>
            <a:ext cx="9144000" cy="511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1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28" name="Google Shape;28;p21"/>
          <p:cNvSpPr txBox="1"/>
          <p:nvPr/>
        </p:nvSpPr>
        <p:spPr>
          <a:xfrm>
            <a:off x="803650" y="4155475"/>
            <a:ext cx="701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" name="Google Shape;2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003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628649" y="665073"/>
            <a:ext cx="7886700" cy="6113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628650" y="1485901"/>
            <a:ext cx="7886700" cy="3146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indent="-355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indent="-3302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4pPr>
            <a:lvl5pPr indent="-3302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7928903" y="4767263"/>
            <a:ext cx="5864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35" name="Google Shape;35;p10"/>
          <p:cNvPicPr preferRelativeResize="0"/>
          <p:nvPr/>
        </p:nvPicPr>
        <p:blipFill rotWithShape="1">
          <a:blip r:embed="rId2">
            <a:alphaModFix/>
          </a:blip>
          <a:srcRect b="0" l="0" r="40902" t="0"/>
          <a:stretch/>
        </p:blipFill>
        <p:spPr>
          <a:xfrm>
            <a:off x="8244106" y="115083"/>
            <a:ext cx="760409" cy="54282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0"/>
          <p:cNvSpPr/>
          <p:nvPr/>
        </p:nvSpPr>
        <p:spPr>
          <a:xfrm>
            <a:off x="1320348" y="147539"/>
            <a:ext cx="6608555" cy="3829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lt-LT" sz="10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  <a:t>Large scope university development in the context of university restructurization</a:t>
            </a:r>
            <a:br>
              <a:rPr b="0" i="0" lang="lt-LT" sz="10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lt-LT" sz="7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  <a:t>(N0. 09.3.1-ESFA-V-738-02-0001)</a:t>
            </a:r>
            <a:endParaRPr b="0" i="0" sz="750" u="none" cap="none" strike="noStrike">
              <a:solidFill>
                <a:srgbClr val="383C4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7" name="Google Shape;37;p10"/>
          <p:cNvCxnSpPr/>
          <p:nvPr/>
        </p:nvCxnSpPr>
        <p:spPr>
          <a:xfrm>
            <a:off x="0" y="26126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383C4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" name="Google Shape;38;p10"/>
          <p:cNvCxnSpPr/>
          <p:nvPr/>
        </p:nvCxnSpPr>
        <p:spPr>
          <a:xfrm rot="10800000">
            <a:off x="1320348" y="78889"/>
            <a:ext cx="0" cy="525320"/>
          </a:xfrm>
          <a:prstGeom prst="straightConnector1">
            <a:avLst/>
          </a:prstGeom>
          <a:noFill/>
          <a:ln cap="flat" cmpd="sng" w="28575">
            <a:solidFill>
              <a:srgbClr val="383C4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" name="Google Shape;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17" y="139919"/>
            <a:ext cx="995189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0"/>
          <p:cNvSpPr txBox="1"/>
          <p:nvPr/>
        </p:nvSpPr>
        <p:spPr>
          <a:xfrm>
            <a:off x="4107426" y="4755906"/>
            <a:ext cx="3821477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C4C"/>
              </a:buClr>
              <a:buSzPts val="1000"/>
              <a:buFont typeface="Georgia"/>
              <a:buNone/>
            </a:pPr>
            <a:r>
              <a:rPr b="0" i="0" lang="lt-LT" sz="7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  <a:t>This project has received funding from European Social Fund (project No 09.3.1-ESFA-V-738-02-0001) under grant agreement with the European Social Fund Agency (ESFA)</a:t>
            </a:r>
            <a:endParaRPr b="0" i="0" sz="750" u="none" cap="none" strike="noStrike">
              <a:solidFill>
                <a:srgbClr val="383C4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41;p10"/>
          <p:cNvSpPr txBox="1"/>
          <p:nvPr/>
        </p:nvSpPr>
        <p:spPr>
          <a:xfrm>
            <a:off x="1227238" y="4755906"/>
            <a:ext cx="3117618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eorgia"/>
              <a:buNone/>
            </a:pPr>
            <a:r>
              <a:rPr b="0" i="0" lang="lt-LT" sz="7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work is licensed under a </a:t>
            </a:r>
            <a:r>
              <a:rPr b="0" i="0" lang="lt-LT" sz="75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b="0" i="0" lang="lt-LT" sz="7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b="0" i="0" sz="750" u="none" cap="none" strike="noStrike">
              <a:solidFill>
                <a:srgbClr val="383C4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reative Commons License" id="42" name="Google Shape;4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235" y="4806760"/>
            <a:ext cx="628650" cy="221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4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" name="Google Shape;62;p2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teacamp.vdu.lt/course/view.php?id=99" TargetMode="External"/><Relationship Id="rId4" Type="http://schemas.openxmlformats.org/officeDocument/2006/relationships/hyperlink" Target="http://creativecommons.org/licenses/by-sa/4.0/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i.org/10.5334/jime.528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i.org/10.5334/jime.528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i.org/10.1080/00461520.2014.965823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4.jpg"/><Relationship Id="rId9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hyperlink" Target="https://docs.moodle.org/400/en/Activity_completion_report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i.org/10.1787/589b283f-en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17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moodle.org/311/en/Students_at_risk_of_dropping_out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e45eda9333_0_1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Unit 3. </a:t>
            </a:r>
            <a:r>
              <a:rPr lang="lt-LT"/>
              <a:t>Wspieranie i angażowanie uczniów poprzez dane oparte na dowodach.</a:t>
            </a:r>
            <a:endParaRPr/>
          </a:p>
        </p:txBody>
      </p:sp>
      <p:sp>
        <p:nvSpPr>
          <p:cNvPr id="88" name="Google Shape;88;g1e45eda9333_0_17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3.1. Zaangażowanie studentów</a:t>
            </a:r>
            <a:endParaRPr/>
          </a:p>
        </p:txBody>
      </p:sp>
      <p:sp>
        <p:nvSpPr>
          <p:cNvPr id="89" name="Google Shape;89;g1e45eda9333_0_17"/>
          <p:cNvSpPr txBox="1"/>
          <p:nvPr/>
        </p:nvSpPr>
        <p:spPr>
          <a:xfrm>
            <a:off x="2762975" y="3744225"/>
            <a:ext cx="5361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lt-LT" sz="1000">
                <a:solidFill>
                  <a:schemeClr val="lt1"/>
                </a:solidFill>
              </a:rPr>
              <a:t> </a:t>
            </a:r>
            <a:r>
              <a:rPr lang="lt-L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material "Monitoring, supporting, and engaging students based on the evidence generated by digital technologies" by</a:t>
            </a:r>
            <a:r>
              <a:rPr lang="lt-LT" sz="1000">
                <a:solidFill>
                  <a:schemeClr val="lt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Maina, M.F., Guàrdia, L., Duart, J.M., Mancini, F., Malerba, M.L., Volungeviciene, A., Tamoliune, G.</a:t>
            </a:r>
            <a:r>
              <a:rPr lang="lt-L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licensed under a</a:t>
            </a:r>
            <a:r>
              <a:rPr lang="lt-LT" sz="1000">
                <a:solidFill>
                  <a:schemeClr val="lt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Creative Commons Uznanie autorstwa-Na tych samych warunkach 4.0 Międzynarodowe License</a:t>
            </a:r>
            <a:r>
              <a:rPr lang="lt-L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g1e45eda9333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5075" y="4600100"/>
            <a:ext cx="857250" cy="1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b93835ec53_0_15"/>
          <p:cNvSpPr txBox="1"/>
          <p:nvPr/>
        </p:nvSpPr>
        <p:spPr>
          <a:xfrm>
            <a:off x="538100" y="721375"/>
            <a:ext cx="80160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Energia i wysiłek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które uczniowie wykorzystują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w swojej społeczności uczącej się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obserwowalne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za pomocą dowolnej liczby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wskaźników behawioralnych, poznawczych lub afektywnych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w kontinuum. Jest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kształtowany przez szereg wpływów strukturalnych i wewnętrznych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w tym złożone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wzajemne oddziaływanie relacji, działań edukacyjnych i środowiska uczenia się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lt-LT" sz="10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(Bond &amp; Bedenlier, 2019, s.2)</a:t>
            </a:r>
            <a:endParaRPr b="0" i="0" sz="10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b93835ec53_0_15"/>
          <p:cNvSpPr txBox="1"/>
          <p:nvPr/>
        </p:nvSpPr>
        <p:spPr>
          <a:xfrm>
            <a:off x="2194150" y="4723050"/>
            <a:ext cx="538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Bond, M. i Bedenlier, S. (2019). Ułatwianie zaangażowania uczniów poprzez technologię edukacyjną: w kierunku ram koncepcyjnych. </a:t>
            </a:r>
            <a:r>
              <a:rPr b="0" i="1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Journal of Interactive Media in Education, (1)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1–14. </a:t>
            </a:r>
            <a:r>
              <a:rPr b="0" i="0" lang="lt-LT" sz="900" u="sng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https://doi.org/10.5334/jime.528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9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1b93835ec53_0_15"/>
          <p:cNvSpPr txBox="1"/>
          <p:nvPr/>
        </p:nvSpPr>
        <p:spPr>
          <a:xfrm>
            <a:off x="7780475" y="2883050"/>
            <a:ext cx="107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Ramy zaangażowania uczniów (p.8)</a:t>
            </a:r>
            <a:endParaRPr b="0" i="0" sz="10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1b93835ec53_0_15"/>
          <p:cNvSpPr txBox="1"/>
          <p:nvPr/>
        </p:nvSpPr>
        <p:spPr>
          <a:xfrm>
            <a:off x="2701525" y="44300"/>
            <a:ext cx="382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Ramy zaangażowania</a:t>
            </a:r>
            <a:endParaRPr b="1" i="0" sz="2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1b93835ec53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b93835ec53_0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b93835ec53_0_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b93835ec53_0_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b93835ec53_0_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b93835ec53_0_15"/>
          <p:cNvPicPr preferRelativeResize="0"/>
          <p:nvPr/>
        </p:nvPicPr>
        <p:blipFill rotWithShape="1">
          <a:blip r:embed="rId9">
            <a:alphaModFix/>
          </a:blip>
          <a:srcRect b="0" l="0" r="0" t="9664"/>
          <a:stretch/>
        </p:blipFill>
        <p:spPr>
          <a:xfrm>
            <a:off x="990825" y="1981613"/>
            <a:ext cx="6728677" cy="26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b93835ec53_0_15"/>
          <p:cNvSpPr txBox="1"/>
          <p:nvPr/>
        </p:nvSpPr>
        <p:spPr>
          <a:xfrm>
            <a:off x="1377800" y="1821200"/>
            <a:ext cx="2322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lt-LT" sz="9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uczenie wspomagane technologią</a:t>
            </a:r>
            <a:endParaRPr b="1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b93835ec53_0_15"/>
          <p:cNvSpPr txBox="1"/>
          <p:nvPr/>
        </p:nvSpPr>
        <p:spPr>
          <a:xfrm>
            <a:off x="2111400" y="2450100"/>
            <a:ext cx="93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MIKROSYSTEM</a:t>
            </a:r>
            <a:endParaRPr b="1" i="0" sz="13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b93835ec53_0_15"/>
          <p:cNvSpPr txBox="1"/>
          <p:nvPr/>
        </p:nvSpPr>
        <p:spPr>
          <a:xfrm>
            <a:off x="4039000" y="1821200"/>
            <a:ext cx="133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lt-LT" sz="9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Zaangażowanie uczniów</a:t>
            </a:r>
            <a:endParaRPr b="1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1b93835ec53_0_15"/>
          <p:cNvSpPr txBox="1"/>
          <p:nvPr/>
        </p:nvSpPr>
        <p:spPr>
          <a:xfrm>
            <a:off x="2194150" y="2675750"/>
            <a:ext cx="63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Technologia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1b93835ec53_0_15"/>
          <p:cNvSpPr txBox="1"/>
          <p:nvPr/>
        </p:nvSpPr>
        <p:spPr>
          <a:xfrm>
            <a:off x="2242300" y="3237050"/>
            <a:ext cx="539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Studenci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1b93835ec53_0_15"/>
          <p:cNvSpPr txBox="1"/>
          <p:nvPr/>
        </p:nvSpPr>
        <p:spPr>
          <a:xfrm>
            <a:off x="1887225" y="3662000"/>
            <a:ext cx="539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Partnerzy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b93835ec53_0_15"/>
          <p:cNvSpPr txBox="1"/>
          <p:nvPr/>
        </p:nvSpPr>
        <p:spPr>
          <a:xfrm>
            <a:off x="2474992" y="3662000"/>
            <a:ext cx="681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Środowisko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b93835ec53_0_15"/>
          <p:cNvSpPr txBox="1"/>
          <p:nvPr/>
        </p:nvSpPr>
        <p:spPr>
          <a:xfrm>
            <a:off x="1687175" y="3031450"/>
            <a:ext cx="582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Nauczyciel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b93835ec53_0_15"/>
          <p:cNvSpPr txBox="1"/>
          <p:nvPr/>
        </p:nvSpPr>
        <p:spPr>
          <a:xfrm>
            <a:off x="2741835" y="3047576"/>
            <a:ext cx="582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Działania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1b93835ec53_0_15"/>
          <p:cNvSpPr txBox="1"/>
          <p:nvPr/>
        </p:nvSpPr>
        <p:spPr>
          <a:xfrm>
            <a:off x="4412650" y="2621900"/>
            <a:ext cx="63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Afektywne/Emocjonalne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b93835ec53_0_15"/>
          <p:cNvSpPr txBox="1"/>
          <p:nvPr/>
        </p:nvSpPr>
        <p:spPr>
          <a:xfrm>
            <a:off x="3936224" y="3459575"/>
            <a:ext cx="582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Poznawczy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1b93835ec53_0_15"/>
          <p:cNvSpPr txBox="1"/>
          <p:nvPr/>
        </p:nvSpPr>
        <p:spPr>
          <a:xfrm>
            <a:off x="4817950" y="3459575"/>
            <a:ext cx="63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Potrzeby Behawioralne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b93835ec53_0_15"/>
          <p:cNvSpPr txBox="1"/>
          <p:nvPr/>
        </p:nvSpPr>
        <p:spPr>
          <a:xfrm>
            <a:off x="6568850" y="2314100"/>
            <a:ext cx="93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REZULTATY</a:t>
            </a:r>
            <a:endParaRPr b="1" i="0" sz="13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b93835ec53_0_15"/>
          <p:cNvSpPr txBox="1"/>
          <p:nvPr/>
        </p:nvSpPr>
        <p:spPr>
          <a:xfrm>
            <a:off x="6498646" y="2668100"/>
            <a:ext cx="1330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7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Krótkoterminowe wyniki</a:t>
            </a:r>
            <a:endParaRPr b="1" i="0" sz="12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b93835ec53_0_15"/>
          <p:cNvSpPr txBox="1"/>
          <p:nvPr/>
        </p:nvSpPr>
        <p:spPr>
          <a:xfrm>
            <a:off x="6498646" y="3518575"/>
            <a:ext cx="1330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7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Długoterminowe wyniki</a:t>
            </a:r>
            <a:endParaRPr b="1" i="0" sz="12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1b93835ec53_0_15"/>
          <p:cNvSpPr txBox="1"/>
          <p:nvPr/>
        </p:nvSpPr>
        <p:spPr>
          <a:xfrm>
            <a:off x="6498650" y="2916350"/>
            <a:ext cx="1158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7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Akademickie Społeczne</a:t>
            </a:r>
            <a:endParaRPr b="1" i="0" sz="12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1b93835ec53_0_15"/>
          <p:cNvSpPr txBox="1"/>
          <p:nvPr/>
        </p:nvSpPr>
        <p:spPr>
          <a:xfrm>
            <a:off x="6498650" y="3734325"/>
            <a:ext cx="1158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7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Akademickie Społeczne</a:t>
            </a:r>
            <a:endParaRPr b="1" i="0" sz="12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g1b93835ec53_0_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726" y="4568871"/>
            <a:ext cx="681900" cy="122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838abf5a2b_0_0"/>
          <p:cNvSpPr txBox="1"/>
          <p:nvPr/>
        </p:nvSpPr>
        <p:spPr>
          <a:xfrm>
            <a:off x="2429425" y="4681800"/>
            <a:ext cx="60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Bond, M. i Bedenlier, S. (2019). Ułatwianie zaangażowania uczniów poprzez technologię edukacyjną: w kierunku ram koncepcyjnych. </a:t>
            </a:r>
            <a:r>
              <a:rPr b="0" i="1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Journal of Interactive Media in Education, (1)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1–14. </a:t>
            </a:r>
            <a:r>
              <a:rPr b="0" i="0" lang="lt-LT" sz="900" u="sng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https://doi.org/10.5334/jime.528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9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8" name="Google Shape;128;g1838abf5a2b_0_0"/>
          <p:cNvGraphicFramePr/>
          <p:nvPr/>
        </p:nvGraphicFramePr>
        <p:xfrm>
          <a:off x="450888" y="73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{50835716-A823-4B19-9E26-300C5C6DADC1}</a:tableStyleId>
              </a:tblPr>
              <a:tblGrid>
                <a:gridCol w="2517950"/>
                <a:gridCol w="3451025"/>
                <a:gridCol w="2535575"/>
              </a:tblGrid>
              <a:tr h="27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lt-LT" sz="12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Zaangażowanie poznawcze</a:t>
                      </a:r>
                      <a:endParaRPr b="1" sz="12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000" marB="36000" marR="0" marL="0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lt-LT" sz="12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Zaangażowanie afektywne</a:t>
                      </a:r>
                      <a:endParaRPr b="1" sz="12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000" marB="36000" marR="0" marL="0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lt-LT" sz="12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Zaangażowanie behawioralne</a:t>
                      </a:r>
                      <a:endParaRPr b="1" sz="12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000" marB="36000" marR="0" marL="0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Celowe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Entuzjazm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Wysiłek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Integracja pomysłów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Poczucie przynależności: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Uwaga/skupienie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Krytyczne myślenie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Zadowolenie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Agencja deweloperska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Wyznaczanie celów nauki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Dociekliwość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Lista obecności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Samoregulacja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Dostrzega znaczenie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Próba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Rozumowanie operacyjne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Odsetki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Odrabianie zadań domowych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Próbuję zrozumieć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Poczucie dobrego samopoczucia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Pozytywne zachowanie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Refleksja/odbicie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Witalność/skórka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Działanie/inicjacja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Skupienie/koncentracja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Poczucie docenienia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Pewność siebie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POGŁĘBIONE UCZENIE SIĘ 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Zarządza oczekiwaniami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Udział Zaangażowanie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Uczenie się od rówieśników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Radość, przyjemność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Proszenie nauczyciela lub rówieśników o pomoc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Uzasadnienie decyzji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Duma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Przejęcie odpowiedzialności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Zrozumienie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Ekscytacja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Identyfikacja szans/wyzwań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Robię więcej, aby dowiedzieć się więcej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Chęć robienia dobrze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Rozwijanie umiejętności interdyscyplinarnych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Postępuj zgodnie z/starannością/dokładnością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Pozytywne interakcje z rówieśnikami i nauczycielami</a:t>
                      </a:r>
                      <a:endParaRPr b="1"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Wspieranie i zachęcanie rówieśników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49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Pozytywne postrzeganie siebie i poczucie własnej skuteczności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Poczucie połączenia ze szkołą/uniwersytetem/w klasie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Interakcja (rówieśnicy, nauczyciel, treść, technologia)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Preferowanie trudnych zadań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Pozytywne nastawienie do uczenia się/uczenia się wartości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Nawyki związane z nauką/dostęp do materiałów szkoleniowych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Nauczanie siebie i rówieśników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Czas na zadanie/pozostawanie przy zadaniu/wytrwałość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Stosowanie wyrafinowanych strategii uczenia się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0" marL="0"/>
                </a:tc>
              </a:tr>
              <a:tr h="34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Pozytywne postrzeganie wsparcia nauczyciela</a:t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9" name="Google Shape;129;g1838abf5a2b_0_0"/>
          <p:cNvSpPr txBox="1"/>
          <p:nvPr/>
        </p:nvSpPr>
        <p:spPr>
          <a:xfrm>
            <a:off x="2240227" y="13700"/>
            <a:ext cx="552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Wskaźniki zaangażowania uczniów </a:t>
            </a:r>
            <a:endParaRPr b="1" i="0" sz="2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1838abf5a2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838abf5a2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838abf5a2b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838abf5a2b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838abf5a2b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838abf5a2b_0_0"/>
          <p:cNvSpPr txBox="1"/>
          <p:nvPr/>
        </p:nvSpPr>
        <p:spPr>
          <a:xfrm>
            <a:off x="2323825" y="471800"/>
            <a:ext cx="488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78"/>
                </a:solidFill>
                <a:latin typeface="Calibri"/>
                <a:ea typeface="Calibri"/>
                <a:cs typeface="Calibri"/>
                <a:sym typeface="Calibri"/>
              </a:rPr>
              <a:t>(Bond &amp; Bedenlier, 2019, s.3)</a:t>
            </a:r>
            <a:endParaRPr b="0" i="0" sz="1100" u="none" cap="none" strike="noStrike">
              <a:solidFill>
                <a:srgbClr val="0000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1838abf5a2b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79576" y="4938796"/>
            <a:ext cx="681900" cy="122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b93835ec53_0_0"/>
          <p:cNvSpPr txBox="1"/>
          <p:nvPr/>
        </p:nvSpPr>
        <p:spPr>
          <a:xfrm>
            <a:off x="1489900" y="4592650"/>
            <a:ext cx="657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Chi, M.T.H. &amp; Wylie R. (2014) The ICAP Framework: Linking Cognitive Engagement to Active Learning Outcomes,</a:t>
            </a:r>
            <a:r>
              <a:rPr b="0" i="1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Educational Psychologist, 49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(4), 219-243. </a:t>
            </a:r>
            <a:r>
              <a:rPr b="0" i="0" lang="lt-LT" sz="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https://doi.org/10.1080/00461520.2014.965823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b93835ec53_0_0"/>
          <p:cNvSpPr txBox="1"/>
          <p:nvPr/>
        </p:nvSpPr>
        <p:spPr>
          <a:xfrm>
            <a:off x="887850" y="1072900"/>
            <a:ext cx="71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Ramy ICAP: łączenie zaangażowania poznawczego z aktywnymi efektami uczenia się </a:t>
            </a:r>
            <a:endParaRPr b="0" i="0" sz="1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b93835ec53_0_0"/>
          <p:cNvSpPr txBox="1"/>
          <p:nvPr/>
        </p:nvSpPr>
        <p:spPr>
          <a:xfrm>
            <a:off x="1655600" y="196325"/>
            <a:ext cx="607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Zaangażowanie i (aktywne) działania edukacyjne</a:t>
            </a:r>
            <a:endParaRPr b="1" i="0" sz="2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b93835ec5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b93835ec53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b93835ec53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b93835ec53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b93835ec53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9;g1b93835ec53_0_0"/>
          <p:cNvGraphicFramePr/>
          <p:nvPr/>
        </p:nvGraphicFramePr>
        <p:xfrm>
          <a:off x="545475" y="1656938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{50835716-A823-4B19-9E26-300C5C6DADC1}</a:tableStyleId>
              </a:tblPr>
              <a:tblGrid>
                <a:gridCol w="760225"/>
                <a:gridCol w="1653150"/>
                <a:gridCol w="1608925"/>
                <a:gridCol w="2371500"/>
                <a:gridCol w="1659225"/>
              </a:tblGrid>
              <a:tr h="30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b="1" lang="lt-LT" sz="7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b="1" sz="7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i="1" lang="lt-LT" sz="850" u="none" cap="none" strike="noStrike"/>
                        <a:t>Odbiór PASYWNY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AKTYWNA </a:t>
                      </a:r>
                      <a:r>
                        <a:rPr i="1" lang="lt-LT" sz="850" u="none" cap="none" strike="noStrike"/>
                        <a:t>MANIPULACJA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i="1" lang="lt-LT" sz="850" u="none" cap="none" strike="noStrike"/>
                        <a:t>Wytwarzanie KONSTRUKTYWNE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INTERAKTYWNE </a:t>
                      </a:r>
                      <a:r>
                        <a:rPr i="1" lang="lt-LT" sz="850" u="none" cap="none" strike="noStrike"/>
                        <a:t>DIALOGOWANIE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SŁUCHANIE WYKŁADU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Słuchanie bez robienia niczego innego, ale ukierunkowane na instrukcje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Powtarzanie lub próba;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Kopiowanie kroków rozwiązania; Robienie pełnych notatek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Refleksja na głos;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Rysowanie map koncepcyjnych;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Zadawanie pytań.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Obrona i argumentowanie pozycji w dyadach lub małej grupie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CZYTANIE 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A. Tekst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Czytanie całych fragmentów tekstu w ciszy/na głos bez robienia czegokolwiek innego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Podkreślenie lub wyróżnienie;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Podsumowanie przez kopiowanie i usuwanie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Samowyjaśniający;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Integracja między tekstami; Robienie notatek własnymi słowami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Zadawanie i odpowiadanie na pytania ze zrozumieniem z partnerem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OGLĄDANIE FILMU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Oglądanie wideo bez robienia czegokolwiek innego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Manipulowanie taśmą przez pauzowanie, odtwarzanie, przewijanie do przodu, przewijanie do tyłu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Wyjaśnianie pojęć w filmie; Porównywanie i kontrastowanie z wcześniejszą wiedzą lub innymi materiałami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Dyskusja z rówieśnikiem na temat uzasadnień;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Omawianie podobieństw i różnic</a:t>
                      </a:r>
                      <a:endParaRPr sz="8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0" name="Google Shape;150;g1b93835ec53_0_0"/>
          <p:cNvSpPr txBox="1"/>
          <p:nvPr/>
        </p:nvSpPr>
        <p:spPr>
          <a:xfrm>
            <a:off x="2140400" y="4062550"/>
            <a:ext cx="6576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Przykłady zajęć edukacyjnych według sposobu zaangażowania od Chi &amp; Wylie (2014, s.221)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1b93835ec53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726" y="4568871"/>
            <a:ext cx="681900" cy="122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graphicFrame>
        <p:nvGraphicFramePr>
          <p:cNvPr id="158" name="Google Shape;158;p5"/>
          <p:cNvGraphicFramePr/>
          <p:nvPr/>
        </p:nvGraphicFramePr>
        <p:xfrm>
          <a:off x="601426" y="11128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{50835716-A823-4B19-9E26-300C5C6DADC1}</a:tableStyleId>
              </a:tblPr>
              <a:tblGrid>
                <a:gridCol w="653875"/>
                <a:gridCol w="1188100"/>
                <a:gridCol w="1095575"/>
                <a:gridCol w="726225"/>
                <a:gridCol w="4409975"/>
              </a:tblGrid>
              <a:tr h="319750"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Faza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Rola ucznia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Rola nauczyciela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Tygodnie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Proces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</a:tr>
              <a:tr h="8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</a:t>
                      </a:r>
                      <a:endParaRPr b="1" sz="1100" u="none" cap="none" strike="noStrike">
                        <a:solidFill>
                          <a:srgbClr val="000078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Organizacja nowa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Negocjator społeczny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1-2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Instruktor zapewnia </a:t>
                      </a:r>
                      <a:r>
                        <a:rPr b="1" lang="lt-LT" sz="1000" u="none" cap="none" strike="noStrike"/>
                        <a:t>interaktywne zajęcia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, które pomagają uczniom poznać się nawzajem. Instruktor wyraża oczekiwania dotyczące zaangażowania w kurs, zapewnia orientację w kursie i utrzymuje uczniów na dobrej drodze. Przykłady: </a:t>
                      </a:r>
                      <a:r>
                        <a:rPr b="1" lang="lt-LT" sz="1000" u="none" cap="none" strike="noStrike"/>
                        <a:t>lodołamacze, indywidualne wprowadzenie,  dyskusje 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dotyczące kwestii społecznych, takich jak zasady netykiety w wirtualnym salonie.</a:t>
                      </a:r>
                      <a:endParaRPr sz="10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  <a:tr h="58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 b="1" sz="1100" u="none" cap="none" strike="noStrike">
                        <a:solidFill>
                          <a:srgbClr val="000078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współpracownik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Inżynier budownictwa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3-4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Instruktor tworzy </a:t>
                      </a:r>
                      <a:r>
                        <a:rPr b="1" lang="lt-LT" sz="1000" u="none" cap="none" strike="noStrike"/>
                        <a:t>mnóstwo uczniów 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 zapewnia działania, które wymagają </a:t>
                      </a:r>
                      <a:r>
                        <a:rPr b="1" lang="lt-LT" sz="1000" u="none" cap="none" strike="noStrike"/>
                        <a:t>krytycznego myślenia, refleksji i dzielenia się pomysłami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 Przykłady:</a:t>
                      </a:r>
                      <a:r>
                        <a:rPr b="1" lang="lt-LT" sz="1000" u="none" cap="none" strike="noStrike"/>
                        <a:t> recenzje, krytyka aktywności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</a:t>
                      </a:r>
                      <a:endParaRPr sz="10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  <a:tr h="58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endParaRPr b="1" sz="1100" u="none" cap="none" strike="noStrike">
                        <a:solidFill>
                          <a:srgbClr val="000078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Współpracownik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Kierownik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5-6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Instruktor zapewnia działania, które wymagają </a:t>
                      </a:r>
                      <a:r>
                        <a:rPr b="1" lang="lt-LT" sz="1000" u="none" cap="none" strike="noStrike"/>
                        <a:t>małych grup do współpracy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, </a:t>
                      </a:r>
                      <a:r>
                        <a:rPr b="1" lang="lt-LT" sz="1000" u="none" cap="none" strike="noStrike"/>
                        <a:t>rozwiązywania problemów, refleksji nad doświadczeniami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 Przykłady:</a:t>
                      </a:r>
                      <a:r>
                        <a:rPr b="1" lang="lt-LT" sz="1000" u="none" cap="none" strike="noStrike"/>
                        <a:t> dyskusje na temat treści, odgrywanie ról, debaty, układanki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</a:t>
                      </a:r>
                      <a:endParaRPr sz="10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  <a:tr h="68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</a:t>
                      </a:r>
                      <a:endParaRPr b="1" sz="1100" u="none" cap="none" strike="noStrike">
                        <a:solidFill>
                          <a:srgbClr val="000078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Inicjator / partner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Członek społeczności/ pretendent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7-16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Działania są projektowane</a:t>
                      </a:r>
                      <a:r>
                        <a:rPr b="1" lang="lt-LT" sz="1000" u="none" cap="none" strike="noStrike"/>
                        <a:t> przez ucznia lub prowadzone przezucznia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 Dyskusje zaczynają iść nie tylko tam, gdzie instruktor zamierza, ale także tam, gdzie uczniowie kierują ich do pójścia. Przykłady: </a:t>
                      </a:r>
                      <a:r>
                        <a:rPr b="1" lang="lt-LT" sz="1000" u="none" cap="none" strike="noStrike"/>
                        <a:t>prezentacje grupowe i projekty, dyskusje ułatwione przezuczniów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</a:t>
                      </a:r>
                      <a:endParaRPr sz="10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</a:tbl>
          </a:graphicData>
        </a:graphic>
      </p:graphicFrame>
      <p:sp>
        <p:nvSpPr>
          <p:cNvPr id="159" name="Google Shape;159;p5"/>
          <p:cNvSpPr txBox="1"/>
          <p:nvPr/>
        </p:nvSpPr>
        <p:spPr>
          <a:xfrm>
            <a:off x="1602475" y="4740650"/>
            <a:ext cx="59217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Na podstawie: Conrad, R. M., &amp; Donaldson, J. A. (2011). Angażowanie ucznia online: działania i zasoby do twórczego nauczania (tom 38). John Wiley &amp; Sons. (s.9)</a:t>
            </a:r>
            <a:endParaRPr b="0" i="0" sz="9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1205425" y="471800"/>
            <a:ext cx="67158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Zaangażowanie i perspektywa chronologiczna (przykład kursu)</a:t>
            </a:r>
            <a:endParaRPr b="1" i="0" sz="2400" u="none" cap="none" strike="noStrike">
              <a:solidFill>
                <a:srgbClr val="00007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26" y="4568871"/>
            <a:ext cx="681900" cy="122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43d140d06_0_119"/>
          <p:cNvSpPr txBox="1"/>
          <p:nvPr>
            <p:ph idx="4294967295" type="title"/>
          </p:nvPr>
        </p:nvSpPr>
        <p:spPr>
          <a:xfrm>
            <a:off x="2739713" y="358050"/>
            <a:ext cx="3793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333"/>
              <a:buNone/>
            </a:pPr>
            <a:r>
              <a:rPr b="1" lang="lt-LT" sz="2400">
                <a:solidFill>
                  <a:srgbClr val="000078"/>
                </a:solidFill>
              </a:rPr>
              <a:t>Dane dotyczące zaangażowania uczących się</a:t>
            </a:r>
            <a:endParaRPr b="1" sz="2400">
              <a:solidFill>
                <a:srgbClr val="000078"/>
              </a:solidFill>
            </a:endParaRPr>
          </a:p>
        </p:txBody>
      </p:sp>
      <p:sp>
        <p:nvSpPr>
          <p:cNvPr id="172" name="Google Shape;172;g1543d140d06_0_119"/>
          <p:cNvSpPr txBox="1"/>
          <p:nvPr/>
        </p:nvSpPr>
        <p:spPr>
          <a:xfrm>
            <a:off x="2224100" y="2300375"/>
            <a:ext cx="1174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sprzyjać aktywnemu zaangażowaniu uczących się </a:t>
            </a:r>
            <a:endParaRPr b="1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g1543d140d06_0_119"/>
          <p:cNvSpPr txBox="1"/>
          <p:nvPr/>
        </p:nvSpPr>
        <p:spPr>
          <a:xfrm>
            <a:off x="2514475" y="1910700"/>
            <a:ext cx="47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g1543d140d06_0_119"/>
          <p:cNvSpPr txBox="1"/>
          <p:nvPr/>
        </p:nvSpPr>
        <p:spPr>
          <a:xfrm>
            <a:off x="16125" y="1009450"/>
            <a:ext cx="2208000" cy="3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promowanie </a:t>
            </a:r>
            <a:r>
              <a:rPr b="0" i="1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aktywnego i twórczego zaangażowania uczących </a:t>
            </a: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1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się  w dany temat</a:t>
            </a:r>
            <a:endParaRPr b="0" i="1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wykorzystanie </a:t>
            </a:r>
            <a:r>
              <a:rPr b="0" i="1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DT w strategiach pedagogicznych</a:t>
            </a: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 które </a:t>
            </a:r>
            <a:r>
              <a:rPr b="0" i="1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sprzyjają umiejętnościom przekrojowym, głębokiemu myśleniu </a:t>
            </a: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 twórczej ekspresji</a:t>
            </a:r>
            <a:endParaRPr b="0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otwarcie nauki na nowe, rzeczywiste konteksty, które angażują </a:t>
            </a:r>
            <a:r>
              <a:rPr b="0" i="1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samych uczących się  w praktyczne działania, badania naukowe lub złożone rozwiązywanie problemów</a:t>
            </a: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1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g1543d140d06_0_119"/>
          <p:cNvSpPr txBox="1"/>
          <p:nvPr/>
        </p:nvSpPr>
        <p:spPr>
          <a:xfrm>
            <a:off x="6465275" y="1466650"/>
            <a:ext cx="2530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dane dziennika (np. klikanie w zachowanie, odpowiadanie na quizy w środowisku uczenia się)</a:t>
            </a:r>
            <a:endParaRPr b="0" i="0" sz="1100" u="none" cap="none" strike="noStrike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wkład studentów (np. fora, blogi itp.) w analizę jakościową</a:t>
            </a:r>
            <a:endParaRPr b="0" i="0" sz="1100" u="none" cap="none" strike="noStrike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dane audiowizualne (np. obserwacje, techniki widzenia komputerowego)</a:t>
            </a:r>
            <a:endParaRPr b="0" i="0" sz="1100" u="none" cap="none" strike="noStrike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dane fizjologiczne (np. reakcje emocjonalne u uczniów)</a:t>
            </a:r>
            <a:endParaRPr b="0" i="0" sz="1100" u="none" cap="none" strike="noStrike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g1543d140d06_0_119"/>
          <p:cNvSpPr txBox="1"/>
          <p:nvPr/>
        </p:nvSpPr>
        <p:spPr>
          <a:xfrm>
            <a:off x="5035250" y="1766488"/>
            <a:ext cx="13575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zapewnić  możliwość obserwowania, mierzenia i rozumienia procesu uczenia się oraz oceny zaangażowania</a:t>
            </a:r>
            <a:endParaRPr b="1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g1543d140d06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0000" y="1740050"/>
            <a:ext cx="1422700" cy="14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543d140d06_0_119"/>
          <p:cNvSpPr txBox="1"/>
          <p:nvPr/>
        </p:nvSpPr>
        <p:spPr>
          <a:xfrm>
            <a:off x="3110750" y="1178625"/>
            <a:ext cx="217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Technologie cyfrowe (DT)</a:t>
            </a:r>
            <a:endParaRPr b="1" i="0" sz="1400" u="none" cap="none" strike="noStrike">
              <a:solidFill>
                <a:srgbClr val="0000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g1543d140d06_0_119"/>
          <p:cNvSpPr/>
          <p:nvPr/>
        </p:nvSpPr>
        <p:spPr>
          <a:xfrm flipH="1" rot="517781">
            <a:off x="2766491" y="3227794"/>
            <a:ext cx="1357569" cy="78042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78"/>
          </a:solidFill>
          <a:ln cap="flat" cmpd="sng" w="9525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543d140d06_0_119"/>
          <p:cNvSpPr/>
          <p:nvPr/>
        </p:nvSpPr>
        <p:spPr>
          <a:xfrm rot="-355835">
            <a:off x="4210552" y="3234198"/>
            <a:ext cx="1422715" cy="767597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78"/>
          </a:solidFill>
          <a:ln cap="flat" cmpd="sng" w="9525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543d140d06_0_119"/>
          <p:cNvSpPr/>
          <p:nvPr/>
        </p:nvSpPr>
        <p:spPr>
          <a:xfrm>
            <a:off x="5096250" y="1516800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543d140d06_0_119"/>
          <p:cNvSpPr/>
          <p:nvPr/>
        </p:nvSpPr>
        <p:spPr>
          <a:xfrm flipH="1">
            <a:off x="2134850" y="2079713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78"/>
          </a:solidFill>
          <a:ln cap="flat" cmpd="sng" w="9525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1543d140d06_0_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543d140d06_0_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1543d140d06_0_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543d140d06_0_1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543d140d06_0_1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543d140d06_0_1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726" y="4568871"/>
            <a:ext cx="681900" cy="122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838abf5a2b_0_38"/>
          <p:cNvSpPr txBox="1"/>
          <p:nvPr/>
        </p:nvSpPr>
        <p:spPr>
          <a:xfrm>
            <a:off x="1279575" y="4620775"/>
            <a:ext cx="720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D'Mello, S. (2021). Poprawa zaangażowania uczniów w cyfrowe technologie uczenia się i z nimi. W </a:t>
            </a:r>
            <a:r>
              <a:rPr b="0" i="1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Digital Education Outlook 2021. Wywieranie presji </a:t>
            </a:r>
            <a:endParaRPr b="0" i="1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granice ze sztuczną inteligencją, blockchainem i robotami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(s. 75-104). OECD Publishing. </a:t>
            </a:r>
            <a:r>
              <a:rPr b="0" i="0" lang="lt-LT" sz="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https://doi.org/10.1787/589b283f-en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838abf5a2b_0_38"/>
          <p:cNvSpPr txBox="1"/>
          <p:nvPr/>
        </p:nvSpPr>
        <p:spPr>
          <a:xfrm>
            <a:off x="349300" y="958150"/>
            <a:ext cx="4102800" cy="3709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Tradycyjne metody pomiaru</a:t>
            </a:r>
            <a:endParaRPr b="1" i="0" sz="11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kwestionariusze samoopisu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metody pobierania próbek doświadczeń (ESM) (Csikszentmihalyi i Larson, 1987)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rekonstrukcja dnia (Kahneman i in., 2004), oraz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wywiady (Turner i Meyer, 2000)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Metody obserwacyjne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Zautomatyzowane cyfrowe podejście pomiarowe</a:t>
            </a:r>
            <a:endParaRPr b="1" i="0" sz="11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przytaczane </a:t>
            </a:r>
            <a:r>
              <a:rPr b="1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z zapisów akademickich i behawioralnych, takich jak ukończenie pracy domowej, nieobecności, wyniki testów osiągnięć, czas spędzony na cyfrowej platformie edukacyjnej i tak dalej</a:t>
            </a: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zaawansowane i eksperymentalne: eye-tracking, haptic tech, sensor (rysy twarzy, momenty ciała i wzorce interakcji)</a:t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Adaptacja z D'Mello (2021). </a:t>
            </a:r>
            <a:endParaRPr b="0" i="0" sz="9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1838abf5a2b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838abf5a2b_0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838abf5a2b_0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838abf5a2b_0_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838abf5a2b_0_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838abf5a2b_0_38"/>
          <p:cNvSpPr txBox="1"/>
          <p:nvPr>
            <p:ph idx="4294967295" type="title"/>
          </p:nvPr>
        </p:nvSpPr>
        <p:spPr>
          <a:xfrm>
            <a:off x="2898411" y="13700"/>
            <a:ext cx="34761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lang="lt-LT" sz="2400">
                <a:solidFill>
                  <a:srgbClr val="000078"/>
                </a:solidFill>
              </a:rPr>
              <a:t>Zaangażowanie pomiarowe</a:t>
            </a:r>
            <a:endParaRPr b="1" sz="2400">
              <a:solidFill>
                <a:srgbClr val="000078"/>
              </a:solidFill>
            </a:endParaRPr>
          </a:p>
        </p:txBody>
      </p:sp>
      <p:sp>
        <p:nvSpPr>
          <p:cNvPr id="201" name="Google Shape;201;g1838abf5a2b_0_38"/>
          <p:cNvSpPr/>
          <p:nvPr/>
        </p:nvSpPr>
        <p:spPr>
          <a:xfrm>
            <a:off x="4388625" y="1169325"/>
            <a:ext cx="4343400" cy="836100"/>
          </a:xfrm>
          <a:prstGeom prst="wedgeRoundRectCallout">
            <a:avLst>
              <a:gd fmla="val -64661" name="adj1"/>
              <a:gd fmla="val 158892" name="adj2"/>
              <a:gd fmla="val 0" name="adj3"/>
            </a:avLst>
          </a:prstGeom>
          <a:solidFill>
            <a:srgbClr val="73EDFF"/>
          </a:solidFill>
          <a:ln cap="flat" cmpd="sng" w="9525">
            <a:solidFill>
              <a:srgbClr val="73E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W ramach automatyzacji możemy wyróżnić wstępnie skonfigurowane sposoby (takie jak  raporty i moduły w Moodle, ale także funkcje takie jak Grades) oraz konfigurowalne sposoby, takie jak quizy innych rodzajów działań.</a:t>
            </a:r>
            <a:r>
              <a:rPr b="0" i="0" lang="lt-L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1838abf5a2b_0_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04575" y="2066628"/>
            <a:ext cx="3570600" cy="20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838abf5a2b_0_38"/>
          <p:cNvSpPr txBox="1"/>
          <p:nvPr/>
        </p:nvSpPr>
        <p:spPr>
          <a:xfrm>
            <a:off x="5054675" y="4135675"/>
            <a:ext cx="3570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Raport z zakończenia aktywności Moodle (wbudowany) </a:t>
            </a:r>
            <a:r>
              <a:rPr b="0" i="0" lang="lt-LT" sz="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https://docs.moodle.org/400/en/Activity_completion_report</a:t>
            </a:r>
            <a:r>
              <a:rPr b="0" i="0" lang="lt-LT" sz="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1838abf5a2b_0_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726" y="4568871"/>
            <a:ext cx="681900" cy="122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3"/>
          <p:cNvGraphicFramePr/>
          <p:nvPr/>
        </p:nvGraphicFramePr>
        <p:xfrm>
          <a:off x="1137020" y="6818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{871EEF97-10C4-4FDE-A4A8-8DD4FEA97F37}</a:tableStyleId>
              </a:tblPr>
              <a:tblGrid>
                <a:gridCol w="1676975"/>
                <a:gridCol w="2760450"/>
                <a:gridCol w="2600425"/>
              </a:tblGrid>
              <a:tr h="40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300" u="none" cap="none" strike="noStrike">
                          <a:solidFill>
                            <a:srgbClr val="000078"/>
                          </a:solidFill>
                        </a:rPr>
                        <a:t>Czynność</a:t>
                      </a:r>
                      <a:endParaRPr b="1" sz="1600" u="none" cap="none" strike="noStrike">
                        <a:solidFill>
                          <a:srgbClr val="000078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300" u="none" cap="none" strike="noStrike">
                          <a:solidFill>
                            <a:srgbClr val="000078"/>
                          </a:solidFill>
                        </a:rPr>
                        <a:t>Monitorowanie na podstawie dowodów</a:t>
                      </a:r>
                      <a:endParaRPr b="1" sz="1600" u="none" cap="none" strike="noStrike">
                        <a:solidFill>
                          <a:srgbClr val="000078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lt-LT" sz="1300" u="none" cap="none" strike="noStrike">
                          <a:solidFill>
                            <a:srgbClr val="000078"/>
                          </a:solidFill>
                        </a:rPr>
                        <a:t>Działanie/Techniki</a:t>
                      </a:r>
                      <a:endParaRPr b="1" sz="13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92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Forum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Składki: liczba, uczestnicy, jakość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Bezpośrednia interwencja (nauczyciel): zachęcanie do uczestnictwa, motywowanie uczniów (wyraźne określenie znaczenia uczestnictwa)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Przydzielanie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Wstępnie skonfigurowane przez LMS: Zakończenie działania. Raport Moodle 'a (zakończenie aktywności)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Przypomnienie o oczekującym zadaniu (systemie) i zaoferowanie wsparcia (nauczycielu).</a:t>
                      </a:r>
                      <a:endParaRPr sz="1400" u="none" cap="none" strike="noStrike">
                        <a:solidFill>
                          <a:srgbClr val="737373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e-Portfolio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/>
                        <a:t>aktywność e-Portfolio - refleksja (SRL) - </a:t>
                      </a:r>
                      <a:r>
                        <a:rPr b="1" lang="lt-LT" sz="1100" u="none" cap="none" strike="noStrike"/>
                        <a:t>dowody: dodanie artefaktu (efekt uczenia się)</a:t>
                      </a:r>
                      <a:r>
                        <a:rPr lang="lt-LT" sz="1200" u="none" cap="none" strike="noStrike"/>
                        <a:t> 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Interwencja nauczyciela na etapie monitorowania - Wykres/automatyzm</a:t>
                      </a:r>
                      <a:endParaRPr sz="1100" u="none" cap="none" strike="noStrike">
                        <a:solidFill>
                          <a:srgbClr val="73737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Studium przypadku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Adaptacyjne uczenie się Moodle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Automatyczne przypisywanie CS na podstawie wyników quizu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Zapobieganie wypadaniu 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Uczniowie zagrożeni porzuceniem modelu w</a:t>
                      </a: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 Moodle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Wyślij wiadomość do ucznia na podstawie raportu danych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0" name="Google Shape;2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15200" y="46431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"/>
          <p:cNvSpPr txBox="1"/>
          <p:nvPr>
            <p:ph idx="4294967295" type="title"/>
          </p:nvPr>
        </p:nvSpPr>
        <p:spPr>
          <a:xfrm>
            <a:off x="1489900" y="13700"/>
            <a:ext cx="68157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lang="lt-LT" sz="2300">
                <a:solidFill>
                  <a:srgbClr val="000078"/>
                </a:solidFill>
              </a:rPr>
              <a:t>Techniki i przykłady promujące zaangażowanie</a:t>
            </a:r>
            <a:endParaRPr b="1" sz="2300">
              <a:solidFill>
                <a:srgbClr val="000078"/>
              </a:solidFill>
            </a:endParaRPr>
          </a:p>
        </p:txBody>
      </p:sp>
      <p:pic>
        <p:nvPicPr>
          <p:cNvPr id="216" name="Google Shape;216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726" y="4568871"/>
            <a:ext cx="681900" cy="122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</dc:creator>
</cp:coreProperties>
</file>