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</p:sldIdLst>
  <p:sldSz cy="5143500" cx="9144000"/>
  <p:notesSz cx="6858000" cy="9144000"/>
  <p:embeddedFontLst>
    <p:embeddedFont>
      <p:font typeface="Roboto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40" roundtripDataSignature="AMtx7mjKjtmiO/JuWOhju+hJ9mi4m74/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093947E-ABD9-4BFC-A6B3-09976028361F}">
  <a:tblStyle styleId="{7093947E-ABD9-4BFC-A6B3-09976028361F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customschemas.google.com/relationships/presentationmetadata" Target="meta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font" Target="fonts/Roboto-bold.fntdata"/><Relationship Id="rId14" Type="http://schemas.openxmlformats.org/officeDocument/2006/relationships/slide" Target="slides/slide8.xml"/><Relationship Id="rId36" Type="http://schemas.openxmlformats.org/officeDocument/2006/relationships/font" Target="fonts/Roboto-regular.fntdata"/><Relationship Id="rId17" Type="http://schemas.openxmlformats.org/officeDocument/2006/relationships/slide" Target="slides/slide11.xml"/><Relationship Id="rId39" Type="http://schemas.openxmlformats.org/officeDocument/2006/relationships/font" Target="fonts/Roboto-boldItalic.fntdata"/><Relationship Id="rId16" Type="http://schemas.openxmlformats.org/officeDocument/2006/relationships/slide" Target="slides/slide10.xml"/><Relationship Id="rId38" Type="http://schemas.openxmlformats.org/officeDocument/2006/relationships/font" Target="fonts/Roboto-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document/d/1lX2MNEj0OLhXRYAyofKSmYj1ANCaCxfP5jxOO4KGl58/edit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rive.google.com/file/d/1QzLnyf6p-0qpluxSjrjqh0DAhUfwSYRg/view?usp=sharing" TargetMode="External"/><Relationship Id="rId3" Type="http://schemas.openxmlformats.org/officeDocument/2006/relationships/hyperlink" Target="https://drive.google.com/drive/folders/1FTbo8d-1EAwg6WsrHKTvaNE47w-ePd7x?usp=sharing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5174d6553b_0_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g15174d6553b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5bb857aa5b_0_1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g15bb857aa5b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5174d6553b_0_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1" name="Google Shape;261;g15174d6553b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49770533bd_0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4" name="Google Shape;274;g149770533b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4899bdd95e_0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7" name="Google Shape;287;g14899bdd95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None/>
            </a:pPr>
            <a:r>
              <a:t/>
            </a:r>
            <a:endParaRPr sz="18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470595221a_0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6" name="Google Shape;296;g1470595221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15174d6553b_0_9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1" name="Google Shape;321;g15174d6553b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1543d140d06_0_1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7" name="Google Shape;337;g1543d140d06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14899bdd95e_0_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4" name="Google Shape;354;g14899bdd95e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15a5593ba52_1_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7" name="Google Shape;367;g15a5593ba52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470595221a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g1470595221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149012b8ca8_1_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6" name="Google Shape;386;g149012b8ca8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149012b8ca8_1_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4" name="Google Shape;394;g149012b8ca8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149770533bd_0_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3" name="Google Shape;403;g149770533bd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138ad667f4d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1" name="Google Shape;411;g138ad667f4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138ad667f4d_0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2" name="Google Shape;422;g138ad667f4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138ad667f4d_0_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1" name="Google Shape;431;g138ad667f4d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138ad667f4d_0_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9" name="Google Shape;439;g138ad667f4d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15174d6553b_1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9" name="Google Shape;449;g15174d6553b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157d20df6a2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9" name="Google Shape;459;g157d20df6a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1b93387152c_2_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8" name="Google Shape;468;g1b93387152c_2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543d140d06_0_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g1543d140d06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543e09c511_0_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g1543e09c511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lt-LT">
                <a:solidFill>
                  <a:srgbClr val="1A73E8"/>
                </a:solidFill>
                <a:uFill>
                  <a:noFill/>
                </a:u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https://docs.google.com/document/d/1lX2MNEj0OLhXRYAyofKSmYj1ANCaCxfP5jxOO4KGl58/edit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5bb857aa5b_0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g15bb857aa5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5174d6553b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g15174d6553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5174d6553b_0_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g15174d6553b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5174d6553b_0_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g15174d6553b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t-LT" sz="105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- DODAJ po tym slajdzie, jeden odnoszący się do koncepcji umiejętności korzystania z danych i DL w nauczaniu i uczeniu się.</a:t>
            </a:r>
            <a:endParaRPr sz="105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t-LT">
                <a:solidFill>
                  <a:srgbClr val="1A73E8"/>
                </a:solidFill>
                <a:uFill>
                  <a:noFill/>
                </a:u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https://drive.google.com/file/d/1QzLnyf6p-0qpluxSjrjqh0DAhUfwSYRg/view?usp=sharing</a:t>
            </a: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t-LT" u="sng">
                <a:solidFill>
                  <a:srgbClr val="1A237E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https://drive.google.com/drive/folders/1FTbo8d-1EAwg6WsrHKTvaNE47w-ePd7x?usp=sharing</a:t>
            </a:r>
            <a:r>
              <a:rPr lang="lt-LT">
                <a:solidFill>
                  <a:schemeClr val="dk1"/>
                </a:solidFill>
              </a:rPr>
              <a:t> </a:t>
            </a: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t-LT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Nauczyciele</a:t>
            </a: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t-LT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Studenci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b93387152c_2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g1b93387152c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lt-LT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Zimmerman, B. J. (2000). Osiągnięcie samoregulacji: społeczna perspektywa poznawcza. |||UNTRANSLATED_CONTENT_START|||In M. Boekaerts, P. R., Pintrich, &amp; M. Zeidner (Eds.), Handbook of selfregulation (pp. 13-39). |||UNTRANSLATED_CONTENT_END|||San Diego, CA: Academic Press, 1998.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t-LT" sz="9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Zimmerman, B. J. i Moylan, A. R. (2009). Samoregulacja: gdzie przecinają się metapoznanie i motywacja. W: D. J. Hacker, J. Dunlosky, &amp; A. C. Graesser (red.), </a:t>
            </a:r>
            <a:r>
              <a:rPr i="1" lang="lt-LT"/>
              <a:t>Handbook of Metacognition in Education</a:t>
            </a:r>
            <a:r>
              <a:rPr lang="lt-LT" sz="9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 (s. 299–315). Routledge.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0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6274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0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0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  <p:sp>
        <p:nvSpPr>
          <p:cNvPr id="15" name="Google Shape;15;p20"/>
          <p:cNvSpPr txBox="1"/>
          <p:nvPr/>
        </p:nvSpPr>
        <p:spPr>
          <a:xfrm>
            <a:off x="225425" y="4400500"/>
            <a:ext cx="752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" name="Google Shape;16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100" y="4400500"/>
            <a:ext cx="2400300" cy="8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0"/>
          <p:cNvSpPr txBox="1"/>
          <p:nvPr/>
        </p:nvSpPr>
        <p:spPr>
          <a:xfrm>
            <a:off x="5282550" y="4204475"/>
            <a:ext cx="240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" name="Google Shape;18;p20"/>
          <p:cNvSpPr txBox="1"/>
          <p:nvPr/>
        </p:nvSpPr>
        <p:spPr>
          <a:xfrm>
            <a:off x="3322425" y="4645500"/>
            <a:ext cx="564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" name="Google Shape;1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77678" y="33175"/>
            <a:ext cx="3494574" cy="73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9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7" name="Google Shape;67;p29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8" name="Google Shape;68;p2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1"/>
          <p:cNvSpPr/>
          <p:nvPr/>
        </p:nvSpPr>
        <p:spPr>
          <a:xfrm flipH="1" rot="10800000">
            <a:off x="0" y="1358400"/>
            <a:ext cx="9144000" cy="3785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1"/>
          <p:cNvSpPr/>
          <p:nvPr/>
        </p:nvSpPr>
        <p:spPr>
          <a:xfrm>
            <a:off x="0" y="1341125"/>
            <a:ext cx="9144000" cy="5118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1"/>
          <p:cNvSpPr txBox="1"/>
          <p:nvPr>
            <p:ph type="title"/>
          </p:nvPr>
        </p:nvSpPr>
        <p:spPr>
          <a:xfrm>
            <a:off x="177775" y="573425"/>
            <a:ext cx="81117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4" name="Google Shape;24;p2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2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  <p:sp>
        <p:nvSpPr>
          <p:cNvPr id="26" name="Google Shape;26;p21"/>
          <p:cNvSpPr txBox="1"/>
          <p:nvPr/>
        </p:nvSpPr>
        <p:spPr>
          <a:xfrm>
            <a:off x="803650" y="4155475"/>
            <a:ext cx="7017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7" name="Google Shape;27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40030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77678" y="33175"/>
            <a:ext cx="3494574" cy="73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2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1" name="Google Shape;31;p2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3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23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2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6" name="Google Shape;36;p23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23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2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4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4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24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3" name="Google Shape;43;p2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5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25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25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25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9" name="Google Shape;49;p2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52" name="Google Shape;52;p2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7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7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7" name="Google Shape;57;p27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8" name="Google Shape;58;p2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9" name="Google Shape;59;p2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8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8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8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64" name="Google Shape;64;p2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9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b="0" i="0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teacamp.vdu.lt/course/view.php?id=91" TargetMode="External"/><Relationship Id="rId4" Type="http://schemas.openxmlformats.org/officeDocument/2006/relationships/hyperlink" Target="http://creativecommons.org/licenses/by-sa/4.0/" TargetMode="External"/><Relationship Id="rId5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27.png"/><Relationship Id="rId5" Type="http://schemas.openxmlformats.org/officeDocument/2006/relationships/image" Target="../media/image12.png"/><Relationship Id="rId6" Type="http://schemas.openxmlformats.org/officeDocument/2006/relationships/image" Target="../media/image30.png"/><Relationship Id="rId7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publications.jrc.ec.europa.eu/repository/handle/JRC107466" TargetMode="External"/><Relationship Id="rId4" Type="http://schemas.openxmlformats.org/officeDocument/2006/relationships/hyperlink" Target="https://publications.jrc.ec.europa.eu/repository/handle/JRC107466" TargetMode="External"/><Relationship Id="rId5" Type="http://schemas.openxmlformats.org/officeDocument/2006/relationships/hyperlink" Target="https://publications.jrc.ec.europa.eu/repository/handle/JRC107466" TargetMode="External"/><Relationship Id="rId6" Type="http://schemas.openxmlformats.org/officeDocument/2006/relationships/image" Target="../media/image17.png"/><Relationship Id="rId7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publications.jrc.ec.europa.eu/repository/handle/JRC107466" TargetMode="External"/><Relationship Id="rId4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docs.moodle.org/400/en/Analytics#What_are_learning_analytics.3F" TargetMode="External"/><Relationship Id="rId4" Type="http://schemas.openxmlformats.org/officeDocument/2006/relationships/image" Target="../media/image8.gif"/><Relationship Id="rId5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Relationship Id="rId4" Type="http://schemas.openxmlformats.org/officeDocument/2006/relationships/hyperlink" Target="https://www.solaresearch.org/about/what-is-learning-analytics/" TargetMode="External"/><Relationship Id="rId5" Type="http://schemas.openxmlformats.org/officeDocument/2006/relationships/hyperlink" Target="https://www.solaresearch.org/about/what-is-learning-analytics/" TargetMode="External"/><Relationship Id="rId6" Type="http://schemas.openxmlformats.org/officeDocument/2006/relationships/image" Target="../media/image8.gif"/><Relationship Id="rId7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link.springer.com/article/10.1007/s11528-017-0188-y#ref-CR40" TargetMode="External"/><Relationship Id="rId4" Type="http://schemas.openxmlformats.org/officeDocument/2006/relationships/hyperlink" Target="https://link.springer.com/article/10.1007/s11528-017-0188-y" TargetMode="External"/><Relationship Id="rId5" Type="http://schemas.openxmlformats.org/officeDocument/2006/relationships/image" Target="../media/image8.gif"/><Relationship Id="rId6" Type="http://schemas.openxmlformats.org/officeDocument/2006/relationships/image" Target="../media/image24.png"/><Relationship Id="rId7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Relationship Id="rId4" Type="http://schemas.openxmlformats.org/officeDocument/2006/relationships/image" Target="../media/image23.png"/><Relationship Id="rId5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png"/><Relationship Id="rId4" Type="http://schemas.openxmlformats.org/officeDocument/2006/relationships/image" Target="../media/image29.png"/><Relationship Id="rId9" Type="http://schemas.openxmlformats.org/officeDocument/2006/relationships/image" Target="../media/image4.png"/><Relationship Id="rId5" Type="http://schemas.openxmlformats.org/officeDocument/2006/relationships/hyperlink" Target="https://educationaltechnologyjournal.springeropen.com/articles/10.1186/s41239-021-00284-9" TargetMode="External"/><Relationship Id="rId6" Type="http://schemas.openxmlformats.org/officeDocument/2006/relationships/image" Target="../media/image8.gif"/><Relationship Id="rId7" Type="http://schemas.openxmlformats.org/officeDocument/2006/relationships/image" Target="../media/image9.png"/><Relationship Id="rId8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www.youtube.com/watch?v=rQUz4Okbumk" TargetMode="External"/><Relationship Id="rId4" Type="http://schemas.openxmlformats.org/officeDocument/2006/relationships/hyperlink" Target="https://edwiser.org/blog/7-best-moodle-reporting-plugins-for-learning-analytics/#How_to_create_custom_reports_in_Moodle" TargetMode="External"/><Relationship Id="rId5" Type="http://schemas.openxmlformats.org/officeDocument/2006/relationships/hyperlink" Target="https://docs.moodle.org/311/en/Configurable_reports" TargetMode="External"/><Relationship Id="rId6" Type="http://schemas.openxmlformats.org/officeDocument/2006/relationships/image" Target="../media/image8.gif"/><Relationship Id="rId7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6.png"/><Relationship Id="rId4" Type="http://schemas.openxmlformats.org/officeDocument/2006/relationships/hyperlink" Target="https://www.youtube.com/watch?v=L9owNpjMcPk" TargetMode="External"/><Relationship Id="rId5" Type="http://schemas.openxmlformats.org/officeDocument/2006/relationships/hyperlink" Target="https://moodle.intelliboard.net/login/auto.php" TargetMode="External"/><Relationship Id="rId6" Type="http://schemas.openxmlformats.org/officeDocument/2006/relationships/image" Target="../media/image8.gif"/><Relationship Id="rId7" Type="http://schemas.openxmlformats.org/officeDocument/2006/relationships/image" Target="../media/image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www.youtube.com/watch?v=n0yR6TYQaYw" TargetMode="External"/><Relationship Id="rId4" Type="http://schemas.openxmlformats.org/officeDocument/2006/relationships/hyperlink" Target="https://www.youtube.com/watch?v=bIhzu2DkQEA" TargetMode="External"/><Relationship Id="rId5" Type="http://schemas.openxmlformats.org/officeDocument/2006/relationships/hyperlink" Target="https://learnerscript.com/" TargetMode="External"/><Relationship Id="rId6" Type="http://schemas.openxmlformats.org/officeDocument/2006/relationships/image" Target="../media/image21.png"/><Relationship Id="rId7" Type="http://schemas.openxmlformats.org/officeDocument/2006/relationships/image" Target="../media/image8.gif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docs.moodle.org/400/en/Using_analytics" TargetMode="External"/><Relationship Id="rId4" Type="http://schemas.openxmlformats.org/officeDocument/2006/relationships/image" Target="../media/image8.gif"/><Relationship Id="rId5" Type="http://schemas.openxmlformats.org/officeDocument/2006/relationships/image" Target="../media/image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8.gif"/><Relationship Id="rId4" Type="http://schemas.openxmlformats.org/officeDocument/2006/relationships/hyperlink" Target="https://docs.moodle.org/311/en/Students_at_risk_of_dropping_out" TargetMode="External"/><Relationship Id="rId5" Type="http://schemas.openxmlformats.org/officeDocument/2006/relationships/image" Target="../media/image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docs.moodle.org/400/en/Students_at_risk_of_dropping_out" TargetMode="External"/><Relationship Id="rId4" Type="http://schemas.openxmlformats.org/officeDocument/2006/relationships/image" Target="../media/image25.png"/><Relationship Id="rId5" Type="http://schemas.openxmlformats.org/officeDocument/2006/relationships/image" Target="../media/image8.gif"/><Relationship Id="rId6" Type="http://schemas.openxmlformats.org/officeDocument/2006/relationships/image" Target="../media/image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www.youtube.com/watch?v=PEPGNaXZNSI" TargetMode="External"/><Relationship Id="rId4" Type="http://schemas.openxmlformats.org/officeDocument/2006/relationships/hyperlink" Target="https://www.youtube.com/watch?v=PEPGNaXZNSI" TargetMode="External"/><Relationship Id="rId5" Type="http://schemas.openxmlformats.org/officeDocument/2006/relationships/image" Target="../media/image8.gif"/><Relationship Id="rId6" Type="http://schemas.openxmlformats.org/officeDocument/2006/relationships/image" Target="../media/image31.png"/><Relationship Id="rId7" Type="http://schemas.openxmlformats.org/officeDocument/2006/relationships/image" Target="../media/image4.png"/></Relationships>
</file>

<file path=ppt/slides/_rels/slide27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solaresearch.org/publications/hla-22/hla22-chapter21/" TargetMode="External"/><Relationship Id="rId10" Type="http://schemas.openxmlformats.org/officeDocument/2006/relationships/hyperlink" Target="https://www.solaresearch.org/publications/hla-22/hla22-chapter19/" TargetMode="External"/><Relationship Id="rId13" Type="http://schemas.openxmlformats.org/officeDocument/2006/relationships/hyperlink" Target="https://www.solaresearch.org/publications/hla-22/hla22-chapter21/" TargetMode="External"/><Relationship Id="rId12" Type="http://schemas.openxmlformats.org/officeDocument/2006/relationships/hyperlink" Target="https://www.solaresearch.org/publications/hla-22/hla22-chapter21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www.solaresearch.org/publications/hla-22/" TargetMode="External"/><Relationship Id="rId4" Type="http://schemas.openxmlformats.org/officeDocument/2006/relationships/image" Target="../media/image8.gif"/><Relationship Id="rId9" Type="http://schemas.openxmlformats.org/officeDocument/2006/relationships/hyperlink" Target="https://www.solaresearch.org/publications/hla-22/hla22-chapter19/" TargetMode="External"/><Relationship Id="rId14" Type="http://schemas.openxmlformats.org/officeDocument/2006/relationships/image" Target="../media/image4.png"/><Relationship Id="rId5" Type="http://schemas.openxmlformats.org/officeDocument/2006/relationships/image" Target="../media/image28.png"/><Relationship Id="rId6" Type="http://schemas.openxmlformats.org/officeDocument/2006/relationships/hyperlink" Target="https://www.solaresearch.org/publications/hla-22/hla22-chapter8/" TargetMode="External"/><Relationship Id="rId7" Type="http://schemas.openxmlformats.org/officeDocument/2006/relationships/hyperlink" Target="https://www.solaresearch.org/publications/hla-22/hla22-chapter8/" TargetMode="External"/><Relationship Id="rId8" Type="http://schemas.openxmlformats.org/officeDocument/2006/relationships/hyperlink" Target="https://www.solaresearch.org/publications/hla-22/hla22-chapter19/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view.genial.ly/632ae63921924b0018678cfa/interactive-content-how-to-monitor-support-and-engage-students-based-on-the-evidence-gene" TargetMode="External"/><Relationship Id="rId4" Type="http://schemas.openxmlformats.org/officeDocument/2006/relationships/image" Target="../media/image8.gif"/><Relationship Id="rId5" Type="http://schemas.openxmlformats.org/officeDocument/2006/relationships/image" Target="../media/image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doi.org/10.1007/s11528-017-0188-y" TargetMode="External"/><Relationship Id="rId4" Type="http://schemas.openxmlformats.org/officeDocument/2006/relationships/hyperlink" Target="https://doi.org/10.2760/178382" TargetMode="External"/><Relationship Id="rId5" Type="http://schemas.openxmlformats.org/officeDocument/2006/relationships/hyperlink" Target="https://doi.org/10.3389/feduc.2021.570229" TargetMode="External"/><Relationship Id="rId6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uwm.edu/academicaffairs/facultystaff/assessment-of-student-learning/evidence-of-learning/" TargetMode="External"/><Relationship Id="rId4" Type="http://schemas.openxmlformats.org/officeDocument/2006/relationships/image" Target="../media/image8.gif"/><Relationship Id="rId5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publications.jrc.ec.europa.eu/repository/handle/JRC107466" TargetMode="External"/><Relationship Id="rId4" Type="http://schemas.openxmlformats.org/officeDocument/2006/relationships/hyperlink" Target="https://publications.jrc.ec.europa.eu/repository/handle/JRC107466" TargetMode="External"/><Relationship Id="rId5" Type="http://schemas.openxmlformats.org/officeDocument/2006/relationships/hyperlink" Target="https://publications.jrc.ec.europa.eu/repository/handle/JRC107466" TargetMode="External"/><Relationship Id="rId6" Type="http://schemas.openxmlformats.org/officeDocument/2006/relationships/image" Target="../media/image18.png"/><Relationship Id="rId7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publications.jrc.ec.europa.eu/repository/handle/JRC107466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8.gif"/><Relationship Id="rId6" Type="http://schemas.openxmlformats.org/officeDocument/2006/relationships/hyperlink" Target="https://onlinelibrary.wiley.com/doi/10.1111/hequ.12361" TargetMode="External"/><Relationship Id="rId7" Type="http://schemas.openxmlformats.org/officeDocument/2006/relationships/image" Target="../media/image10.png"/><Relationship Id="rId8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sciencedirect.com/science/article/pii/B9780121098902500317?via%3Dihub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6190"/>
              <a:buNone/>
            </a:pPr>
            <a:r>
              <a:t/>
            </a:r>
            <a:endParaRPr sz="7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6190"/>
              <a:buNone/>
            </a:pPr>
            <a:r>
              <a:rPr lang="lt-LT" sz="7000">
                <a:latin typeface="Georgia"/>
                <a:ea typeface="Georgia"/>
                <a:cs typeface="Georgia"/>
                <a:sym typeface="Georgia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Projekt </a:t>
            </a:r>
            <a:r>
              <a:rPr lang="lt-LT" sz="4000"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DigiProf</a:t>
            </a:r>
            <a:endParaRPr sz="4000"/>
          </a:p>
        </p:txBody>
      </p:sp>
      <p:sp>
        <p:nvSpPr>
          <p:cNvPr id="76" name="Google Shape;76;p1"/>
          <p:cNvSpPr txBox="1"/>
          <p:nvPr>
            <p:ph idx="1" type="subTitle"/>
          </p:nvPr>
        </p:nvSpPr>
        <p:spPr>
          <a:xfrm>
            <a:off x="70700" y="2752875"/>
            <a:ext cx="8753400" cy="18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lt-LT" sz="1700"/>
              <a:t>Materiały szkoleniowe </a:t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700"/>
          </a:p>
          <a:p>
            <a:pPr indent="0" lvl="0" marL="0" rtl="0" algn="ctr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rPr b="1" lang="lt-LT" sz="1700"/>
              <a:t>Jak monitorować, wspierać i angażować uczących się w oparciu o dowody generowane przez technologie cyfrowe</a:t>
            </a:r>
            <a:endParaRPr b="1" sz="1700"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700"/>
          </a:p>
        </p:txBody>
      </p:sp>
      <p:sp>
        <p:nvSpPr>
          <p:cNvPr id="77" name="Google Shape;77;p1"/>
          <p:cNvSpPr txBox="1"/>
          <p:nvPr/>
        </p:nvSpPr>
        <p:spPr>
          <a:xfrm>
            <a:off x="5836225" y="4597025"/>
            <a:ext cx="4987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" name="Google Shape;78;p1"/>
          <p:cNvSpPr txBox="1"/>
          <p:nvPr/>
        </p:nvSpPr>
        <p:spPr>
          <a:xfrm>
            <a:off x="3231175" y="4449775"/>
            <a:ext cx="4629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Training material "Monitoring, supporting, and engaging students based on the evidence generated by digital technologies" by</a:t>
            </a:r>
            <a:r>
              <a:rPr lang="lt-LT" sz="800">
                <a:solidFill>
                  <a:schemeClr val="lt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Maina, M.F., Guàrdia, L., Duart, J.M., Mancini, F., Malerba, M.L., Volungeviciene, A., Tamoliune, G.</a:t>
            </a:r>
            <a:r>
              <a:rPr lang="lt-LT"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is licensed under a</a:t>
            </a:r>
            <a:r>
              <a:rPr lang="lt-LT" sz="800">
                <a:solidFill>
                  <a:schemeClr val="lt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Creative Commons Attribution-ShareAlike 4.0 International License</a:t>
            </a:r>
            <a:endParaRPr sz="5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9" name="Google Shape;79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4934150"/>
            <a:ext cx="685800" cy="12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5174d6553b_0_19"/>
          <p:cNvSpPr txBox="1"/>
          <p:nvPr>
            <p:ph type="title"/>
          </p:nvPr>
        </p:nvSpPr>
        <p:spPr>
          <a:xfrm>
            <a:off x="221000" y="757525"/>
            <a:ext cx="8222100" cy="59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8518"/>
              <a:buNone/>
            </a:pPr>
            <a:r>
              <a:rPr lang="lt-LT" sz="2700"/>
              <a:t>Samoregulujące się uczenie się (SRL) i technologie cyfrowe</a:t>
            </a:r>
            <a:endParaRPr sz="2700"/>
          </a:p>
        </p:txBody>
      </p:sp>
      <p:sp>
        <p:nvSpPr>
          <p:cNvPr id="224" name="Google Shape;224;g15174d6553b_0_19"/>
          <p:cNvSpPr txBox="1"/>
          <p:nvPr/>
        </p:nvSpPr>
        <p:spPr>
          <a:xfrm>
            <a:off x="5030275" y="2646850"/>
            <a:ext cx="1318500" cy="831300"/>
          </a:xfrm>
          <a:prstGeom prst="rect">
            <a:avLst/>
          </a:prstGeom>
          <a:noFill/>
          <a:ln cap="flat" cmpd="sng" w="19050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lt-LT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doskonalenie strategii SRL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5" name="Google Shape;225;g15174d6553b_0_19"/>
          <p:cNvSpPr txBox="1"/>
          <p:nvPr/>
        </p:nvSpPr>
        <p:spPr>
          <a:xfrm>
            <a:off x="6348763" y="1858200"/>
            <a:ext cx="1899600" cy="3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boto"/>
              <a:buChar char="➔"/>
            </a:pPr>
            <a:r>
              <a:rPr b="0" i="0" lang="lt-LT" sz="1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umożliwienie uczniom planowania, monitorowania i refleksji nad własną nauką </a:t>
            </a:r>
            <a:endParaRPr b="0" i="0" sz="11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boto"/>
              <a:buChar char="➔"/>
            </a:pPr>
            <a:r>
              <a:rPr b="0" i="0" lang="lt-LT" sz="1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dostarczać dowodów na postępy uczących się </a:t>
            </a:r>
            <a:endParaRPr b="0" i="0" sz="11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boto"/>
              <a:buChar char="➔"/>
            </a:pPr>
            <a:r>
              <a:rPr b="0" i="0" lang="lt-LT" sz="1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umożliwiać dzielenie się spostrzeżeniami i wymyślanie kreatywnych rozwiązań</a:t>
            </a:r>
            <a:endParaRPr b="0" i="0" sz="11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6" name="Google Shape;226;g15174d6553b_0_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71538" y="2341725"/>
            <a:ext cx="1939500" cy="2236887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g15174d6553b_0_19"/>
          <p:cNvSpPr txBox="1"/>
          <p:nvPr/>
        </p:nvSpPr>
        <p:spPr>
          <a:xfrm>
            <a:off x="2357075" y="1916425"/>
            <a:ext cx="193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lt-LT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Technologie cyfrowe</a:t>
            </a:r>
            <a:endParaRPr b="1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8" name="Google Shape;228;g15174d6553b_0_19"/>
          <p:cNvSpPr/>
          <p:nvPr/>
        </p:nvSpPr>
        <p:spPr>
          <a:xfrm>
            <a:off x="4300075" y="2939500"/>
            <a:ext cx="601200" cy="338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1155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9" name="Google Shape;229;g15174d6553b_0_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05100" y="1971725"/>
            <a:ext cx="601075" cy="767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g15174d6553b_0_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23026" y="2937802"/>
            <a:ext cx="601075" cy="596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g15174d6553b_0_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51200" y="3796625"/>
            <a:ext cx="596500" cy="596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g15174d6553b_0_19"/>
          <p:cNvSpPr/>
          <p:nvPr/>
        </p:nvSpPr>
        <p:spPr>
          <a:xfrm>
            <a:off x="243000" y="2024200"/>
            <a:ext cx="1939500" cy="2423700"/>
          </a:xfrm>
          <a:prstGeom prst="homePlate">
            <a:avLst>
              <a:gd fmla="val 19508" name="adj"/>
            </a:avLst>
          </a:prstGeom>
          <a:noFill/>
          <a:ln cap="flat" cmpd="sng" w="19050">
            <a:solidFill>
              <a:srgbClr val="1A237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t-LT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SRL wymaga od uczniów monitorowania i regulowania ich funkcji poznawczych,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t-LT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procesy afektywne, metapoznawcze i motywacyjne (CAMM) w celu osiągnięcia uczenia się</a:t>
            </a:r>
            <a:r>
              <a:rPr lang="lt-LT" sz="1100"/>
              <a:t> </a:t>
            </a:r>
            <a:r>
              <a:rPr b="0" i="0" lang="lt-LT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cele (Wiedbusch i in., 2021).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" name="Google Shape;233;g15174d6553b_0_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94600" y="4914350"/>
            <a:ext cx="685800" cy="12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5bb857aa5b_0_132"/>
          <p:cNvSpPr/>
          <p:nvPr/>
        </p:nvSpPr>
        <p:spPr>
          <a:xfrm>
            <a:off x="5309725" y="2357450"/>
            <a:ext cx="1529100" cy="1941900"/>
          </a:xfrm>
          <a:prstGeom prst="rect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g15bb857aa5b_0_132"/>
          <p:cNvSpPr/>
          <p:nvPr/>
        </p:nvSpPr>
        <p:spPr>
          <a:xfrm>
            <a:off x="134725" y="1616975"/>
            <a:ext cx="2029800" cy="2649000"/>
          </a:xfrm>
          <a:prstGeom prst="rightArrowCallout">
            <a:avLst>
              <a:gd fmla="val 16780" name="adj1"/>
              <a:gd fmla="val 25000" name="adj2"/>
              <a:gd fmla="val 17853" name="adj3"/>
              <a:gd fmla="val 80163" name="adj4"/>
            </a:avLst>
          </a:prstGeom>
          <a:solidFill>
            <a:srgbClr val="A4C2F4"/>
          </a:solidFill>
          <a:ln cap="flat" cmpd="sng" w="9525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g15bb857aa5b_0_132"/>
          <p:cNvSpPr/>
          <p:nvPr/>
        </p:nvSpPr>
        <p:spPr>
          <a:xfrm>
            <a:off x="3907225" y="2980250"/>
            <a:ext cx="1437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1" name="Google Shape;241;g15bb857aa5b_0_132"/>
          <p:cNvSpPr/>
          <p:nvPr/>
        </p:nvSpPr>
        <p:spPr>
          <a:xfrm>
            <a:off x="2164500" y="1540775"/>
            <a:ext cx="6756600" cy="523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2" name="Google Shape;242;g15bb857aa5b_0_132"/>
          <p:cNvSpPr txBox="1"/>
          <p:nvPr>
            <p:ph type="title"/>
          </p:nvPr>
        </p:nvSpPr>
        <p:spPr>
          <a:xfrm>
            <a:off x="89000" y="542525"/>
            <a:ext cx="81756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lang="lt-LT">
                <a:solidFill>
                  <a:schemeClr val="hlink"/>
                </a:solidFill>
                <a:uFill>
                  <a:noFill/>
                </a:uFill>
                <a:hlinkClick r:id="rId3"/>
              </a:rPr>
              <a:t>DigCompEdu Framework</a:t>
            </a:r>
            <a:r>
              <a:rPr lang="lt-LT" sz="2280"/>
              <a:t> i samoregulujące się uczenie się</a:t>
            </a:r>
            <a:endParaRPr sz="2280"/>
          </a:p>
        </p:txBody>
      </p:sp>
      <p:sp>
        <p:nvSpPr>
          <p:cNvPr id="243" name="Google Shape;243;g15bb857aa5b_0_132"/>
          <p:cNvSpPr txBox="1"/>
          <p:nvPr/>
        </p:nvSpPr>
        <p:spPr>
          <a:xfrm>
            <a:off x="255450" y="1879950"/>
            <a:ext cx="1368600" cy="774000"/>
          </a:xfrm>
          <a:prstGeom prst="rect">
            <a:avLst/>
          </a:prstGeom>
          <a:noFill/>
          <a:ln cap="flat" cmpd="sng" w="2857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"/>
              <a:buFont typeface="Arial"/>
              <a:buNone/>
            </a:pPr>
            <a:r>
              <a:rPr b="1" i="0" lang="lt-LT" sz="1160" u="sng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DigCompEdu Framework</a:t>
            </a:r>
            <a:r>
              <a:rPr b="0" i="0" lang="lt-LT" sz="1160" u="sng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b="0" i="0" lang="lt-LT" sz="116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(Redecker, 2017)</a:t>
            </a:r>
            <a:endParaRPr b="0" i="0" sz="900" u="none" cap="none" strike="noStrike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4" name="Google Shape;244;g15bb857aa5b_0_132"/>
          <p:cNvSpPr txBox="1"/>
          <p:nvPr/>
        </p:nvSpPr>
        <p:spPr>
          <a:xfrm>
            <a:off x="300250" y="2717375"/>
            <a:ext cx="13686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zestaw </a:t>
            </a:r>
            <a:r>
              <a:rPr b="1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kompetencji cyfrowych</a:t>
            </a:r>
            <a:r>
              <a:rPr b="0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dla nauczycieli w celu wykorzystania potencjału technologii cyfrowych do poprawy i innowacji w edukacji</a:t>
            </a:r>
            <a:endParaRPr b="0" i="0" sz="1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" name="Google Shape;245;g15bb857aa5b_0_132"/>
          <p:cNvSpPr txBox="1"/>
          <p:nvPr/>
        </p:nvSpPr>
        <p:spPr>
          <a:xfrm>
            <a:off x="2379450" y="1479125"/>
            <a:ext cx="1469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Kompetencje zawodowe</a:t>
            </a:r>
            <a:r>
              <a:rPr b="1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nauczycieli</a:t>
            </a:r>
            <a:endParaRPr b="0" i="0" sz="1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6" name="Google Shape;246;g15bb857aa5b_0_132"/>
          <p:cNvSpPr txBox="1"/>
          <p:nvPr/>
        </p:nvSpPr>
        <p:spPr>
          <a:xfrm>
            <a:off x="4727800" y="1556075"/>
            <a:ext cx="1723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Kompetencje pedagogiczne nauczycieli</a:t>
            </a:r>
            <a:endParaRPr b="0" i="0" sz="1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7" name="Google Shape;247;g15bb857aa5b_0_132"/>
          <p:cNvSpPr txBox="1"/>
          <p:nvPr/>
        </p:nvSpPr>
        <p:spPr>
          <a:xfrm>
            <a:off x="7742750" y="1556075"/>
            <a:ext cx="1469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Kompetencje </a:t>
            </a:r>
            <a:r>
              <a:rPr b="1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uczących się </a:t>
            </a:r>
            <a:endParaRPr b="0" i="0" sz="1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8" name="Google Shape;248;g15bb857aa5b_0_132"/>
          <p:cNvSpPr txBox="1"/>
          <p:nvPr/>
        </p:nvSpPr>
        <p:spPr>
          <a:xfrm>
            <a:off x="2248500" y="2413000"/>
            <a:ext cx="1578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lt-LT" sz="1100" u="none" cap="none" strike="noStrike">
                <a:solidFill>
                  <a:srgbClr val="B45F06"/>
                </a:solidFill>
                <a:latin typeface="Roboto"/>
                <a:ea typeface="Roboto"/>
                <a:cs typeface="Roboto"/>
                <a:sym typeface="Roboto"/>
              </a:rPr>
              <a:t>1. ZAANGAŻOWANIE ZAWODOWE</a:t>
            </a:r>
            <a:endParaRPr b="1" i="0" sz="1100" u="none" cap="none" strike="noStrike">
              <a:solidFill>
                <a:srgbClr val="B45F0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9" name="Google Shape;249;g15bb857aa5b_0_132"/>
          <p:cNvSpPr txBox="1"/>
          <p:nvPr/>
        </p:nvSpPr>
        <p:spPr>
          <a:xfrm>
            <a:off x="3960950" y="2354225"/>
            <a:ext cx="1182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lt-LT" sz="1100" u="none" cap="none" strike="noStrike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Obszar 2 – Zasoby cyfrowe</a:t>
            </a:r>
            <a:endParaRPr b="1" i="0" sz="1100" u="none" cap="none" strike="noStrike">
              <a:solidFill>
                <a:srgbClr val="38761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" name="Google Shape;250;g15bb857aa5b_0_132"/>
          <p:cNvSpPr txBox="1"/>
          <p:nvPr/>
        </p:nvSpPr>
        <p:spPr>
          <a:xfrm>
            <a:off x="5405650" y="2346575"/>
            <a:ext cx="1578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lt-LT" sz="1100" u="none" cap="none" strike="noStrike">
                <a:solidFill>
                  <a:srgbClr val="3C78D8"/>
                </a:solidFill>
                <a:latin typeface="Roboto"/>
                <a:ea typeface="Roboto"/>
                <a:cs typeface="Roboto"/>
                <a:sym typeface="Roboto"/>
              </a:rPr>
              <a:t>3. NAUCZANIE I UCZENIE SIĘ</a:t>
            </a:r>
            <a:endParaRPr b="1" i="0" sz="1100" u="none" cap="none" strike="noStrike">
              <a:solidFill>
                <a:srgbClr val="3C78D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1" name="Google Shape;251;g15bb857aa5b_0_132"/>
          <p:cNvSpPr txBox="1"/>
          <p:nvPr/>
        </p:nvSpPr>
        <p:spPr>
          <a:xfrm>
            <a:off x="7045275" y="2328250"/>
            <a:ext cx="1911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lt-LT" sz="1000" u="none" cap="none" strike="noStrike">
                <a:solidFill>
                  <a:srgbClr val="E06666"/>
                </a:solidFill>
                <a:latin typeface="Roboto"/>
                <a:ea typeface="Roboto"/>
                <a:cs typeface="Roboto"/>
                <a:sym typeface="Roboto"/>
              </a:rPr>
              <a:t>6. UŁATWIANIE OSOBOM UCZĄCYM SIĘ </a:t>
            </a:r>
            <a:r>
              <a:rPr b="1" i="0" lang="lt-LT" sz="1000" u="none" cap="none" strike="noStrike">
                <a:solidFill>
                  <a:srgbClr val="E06666"/>
                </a:solidFill>
                <a:latin typeface="Roboto"/>
                <a:ea typeface="Roboto"/>
                <a:cs typeface="Roboto"/>
                <a:sym typeface="Roboto"/>
              </a:rPr>
              <a:t>N</a:t>
            </a:r>
            <a:r>
              <a:rPr b="1" i="0" lang="lt-LT" sz="1000" u="none" cap="none" strike="noStrike">
                <a:solidFill>
                  <a:srgbClr val="E06666"/>
                </a:solidFill>
                <a:latin typeface="Roboto"/>
                <a:ea typeface="Roboto"/>
                <a:cs typeface="Roboto"/>
                <a:sym typeface="Roboto"/>
              </a:rPr>
              <a:t>ABYWANIA </a:t>
            </a:r>
            <a:r>
              <a:rPr b="1" lang="lt-LT" sz="1000">
                <a:solidFill>
                  <a:srgbClr val="E06666"/>
                </a:solidFill>
                <a:latin typeface="Roboto"/>
                <a:ea typeface="Roboto"/>
                <a:cs typeface="Roboto"/>
                <a:sym typeface="Roboto"/>
              </a:rPr>
              <a:t>K</a:t>
            </a:r>
            <a:r>
              <a:rPr b="1" i="0" lang="lt-LT" sz="1000" u="none" cap="none" strike="noStrike">
                <a:solidFill>
                  <a:srgbClr val="E06666"/>
                </a:solidFill>
                <a:latin typeface="Roboto"/>
                <a:ea typeface="Roboto"/>
                <a:cs typeface="Roboto"/>
                <a:sym typeface="Roboto"/>
              </a:rPr>
              <a:t>OMPETENCJI CYFROWYCH</a:t>
            </a:r>
            <a:endParaRPr b="1" i="0" sz="1000" u="none" cap="none" strike="noStrike">
              <a:solidFill>
                <a:srgbClr val="E0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2" name="Google Shape;252;g15bb857aa5b_0_132"/>
          <p:cNvSpPr txBox="1"/>
          <p:nvPr/>
        </p:nvSpPr>
        <p:spPr>
          <a:xfrm>
            <a:off x="3944850" y="2986313"/>
            <a:ext cx="1254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lt-LT" sz="1100" u="none" cap="none" strike="noStrike">
                <a:solidFill>
                  <a:srgbClr val="4CBAB9"/>
                </a:solidFill>
                <a:latin typeface="Roboto"/>
                <a:ea typeface="Roboto"/>
                <a:cs typeface="Roboto"/>
                <a:sym typeface="Roboto"/>
              </a:rPr>
              <a:t>4. OCENA</a:t>
            </a:r>
            <a:endParaRPr b="1" i="0" sz="1100" u="none" cap="none" strike="noStrike">
              <a:solidFill>
                <a:srgbClr val="4CBAB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3" name="Google Shape;253;g15bb857aa5b_0_132"/>
          <p:cNvSpPr txBox="1"/>
          <p:nvPr/>
        </p:nvSpPr>
        <p:spPr>
          <a:xfrm>
            <a:off x="5424650" y="4342163"/>
            <a:ext cx="1578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lt-LT" sz="1100" u="none" cap="none" strike="noStrike">
                <a:solidFill>
                  <a:srgbClr val="A64D79"/>
                </a:solidFill>
                <a:latin typeface="Roboto"/>
                <a:ea typeface="Roboto"/>
                <a:cs typeface="Roboto"/>
                <a:sym typeface="Roboto"/>
              </a:rPr>
              <a:t>5. WZMACNIANIE POZYCJI UCZĄCYCH SIĘ</a:t>
            </a:r>
            <a:endParaRPr b="1" i="0" sz="1100" u="none" cap="none" strike="noStrike">
              <a:solidFill>
                <a:srgbClr val="A64D7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4" name="Google Shape;254;g15bb857aa5b_0_132"/>
          <p:cNvSpPr txBox="1"/>
          <p:nvPr/>
        </p:nvSpPr>
        <p:spPr>
          <a:xfrm>
            <a:off x="5439350" y="2806350"/>
            <a:ext cx="1368600" cy="14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lt-LT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3.1 Nauczanie</a:t>
            </a:r>
            <a:endParaRPr b="0" i="0" sz="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lt-LT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3.2 Wytyczne</a:t>
            </a:r>
            <a:endParaRPr b="0" i="0" sz="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lt-LT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3.3 Wspólne uczenie się</a:t>
            </a:r>
            <a:endParaRPr b="0" i="0" sz="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57150" lvl="0" marL="89999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Roboto"/>
              <a:buChar char="➔"/>
            </a:pPr>
            <a:r>
              <a:rPr b="1" i="0" lang="lt-LT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3.4 Samoregulujące uczenie się</a:t>
            </a:r>
            <a:endParaRPr b="0" i="0" sz="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5" name="Google Shape;255;g15bb857aa5b_0_132"/>
          <p:cNvSpPr txBox="1"/>
          <p:nvPr/>
        </p:nvSpPr>
        <p:spPr>
          <a:xfrm>
            <a:off x="7176425" y="3056625"/>
            <a:ext cx="1757700" cy="1847100"/>
          </a:xfrm>
          <a:prstGeom prst="rect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lt-LT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Wykorzystanie technologii cyfrowych do wspierania samoregulujących się procesów uczenia się, tj. umożliwienie uczących się planowania, monitorowania i refleksji nad własną nauką, dostarczania dowodów postępu, dzielenia się spostrzeżeniami i opracowywania kreatywnych rozwiązań. </a:t>
            </a:r>
            <a:endParaRPr b="0" i="0" sz="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56" name="Google Shape;256;g15bb857aa5b_0_132"/>
          <p:cNvCxnSpPr/>
          <p:nvPr/>
        </p:nvCxnSpPr>
        <p:spPr>
          <a:xfrm>
            <a:off x="6884150" y="4145675"/>
            <a:ext cx="277800" cy="0"/>
          </a:xfrm>
          <a:prstGeom prst="straightConnector1">
            <a:avLst/>
          </a:prstGeom>
          <a:noFill/>
          <a:ln cap="flat" cmpd="sng" w="28575">
            <a:solidFill>
              <a:srgbClr val="3C78D8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257" name="Google Shape;257;g15bb857aa5b_0_1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40675" y="3340325"/>
            <a:ext cx="2111100" cy="1228715"/>
          </a:xfrm>
          <a:prstGeom prst="rect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58" name="Google Shape;258;g15bb857aa5b_0_1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94600" y="4914350"/>
            <a:ext cx="685800" cy="12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5174d6553b_0_25"/>
          <p:cNvSpPr txBox="1"/>
          <p:nvPr/>
        </p:nvSpPr>
        <p:spPr>
          <a:xfrm>
            <a:off x="182700" y="773275"/>
            <a:ext cx="1895100" cy="548700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t-LT" sz="1100" u="sng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DigCompEdu Framework</a:t>
            </a:r>
            <a:r>
              <a:rPr b="0" i="0" lang="lt-LT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(Redecker, 2017)</a:t>
            </a:r>
            <a:endParaRPr b="0" i="0" sz="1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4" name="Google Shape;264;g15174d6553b_0_25"/>
          <p:cNvSpPr txBox="1"/>
          <p:nvPr>
            <p:ph type="title"/>
          </p:nvPr>
        </p:nvSpPr>
        <p:spPr>
          <a:xfrm>
            <a:off x="5350950" y="794575"/>
            <a:ext cx="3359400" cy="539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lt-LT" sz="1600"/>
              <a:t>Samoregulujące uczenie się</a:t>
            </a:r>
            <a:endParaRPr sz="1600"/>
          </a:p>
        </p:txBody>
      </p:sp>
      <p:sp>
        <p:nvSpPr>
          <p:cNvPr id="265" name="Google Shape;265;g15174d6553b_0_25"/>
          <p:cNvSpPr txBox="1"/>
          <p:nvPr/>
        </p:nvSpPr>
        <p:spPr>
          <a:xfrm>
            <a:off x="2945400" y="848575"/>
            <a:ext cx="1778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lt-LT" sz="1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Kompetencje 3.4</a:t>
            </a:r>
            <a:endParaRPr b="0" i="0" sz="16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66" name="Google Shape;266;g15174d6553b_0_25"/>
          <p:cNvCxnSpPr/>
          <p:nvPr/>
        </p:nvCxnSpPr>
        <p:spPr>
          <a:xfrm flipH="1" rot="10800000">
            <a:off x="2222700" y="1064125"/>
            <a:ext cx="646500" cy="75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7" name="Google Shape;267;g15174d6553b_0_25"/>
          <p:cNvCxnSpPr/>
          <p:nvPr/>
        </p:nvCxnSpPr>
        <p:spPr>
          <a:xfrm flipH="1" rot="10800000">
            <a:off x="4648200" y="1060375"/>
            <a:ext cx="646500" cy="75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8" name="Google Shape;268;g15174d6553b_0_25"/>
          <p:cNvSpPr/>
          <p:nvPr/>
        </p:nvSpPr>
        <p:spPr>
          <a:xfrm>
            <a:off x="2404050" y="956575"/>
            <a:ext cx="215100" cy="215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g15174d6553b_0_25"/>
          <p:cNvSpPr/>
          <p:nvPr/>
        </p:nvSpPr>
        <p:spPr>
          <a:xfrm>
            <a:off x="4863900" y="956575"/>
            <a:ext cx="215100" cy="215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70" name="Google Shape;270;g15174d6553b_0_25"/>
          <p:cNvGraphicFramePr/>
          <p:nvPr/>
        </p:nvGraphicFramePr>
        <p:xfrm>
          <a:off x="663350" y="1946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{7093947E-ABD9-4BFC-A6B3-09976028361F}</a:tableStyleId>
              </a:tblPr>
              <a:tblGrid>
                <a:gridCol w="4023500"/>
                <a:gridCol w="4023500"/>
              </a:tblGrid>
              <a:tr h="312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lt-LT" sz="1600" u="none" cap="none" strike="noStrike"/>
                        <a:t>Działania</a:t>
                      </a:r>
                      <a:endParaRPr b="1" sz="16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</a:tr>
              <a:tr h="1781650">
                <a:tc>
                  <a:txBody>
                    <a:bodyPr/>
                    <a:lstStyle/>
                    <a:p>
                      <a:pPr indent="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  <a:p>
                      <a:pPr indent="-304800" lvl="0" marL="457200" marR="0" rtl="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●"/>
                      </a:pPr>
                      <a:r>
                        <a:rPr b="1" lang="lt-LT" sz="1200" u="none" cap="none" strike="noStrike"/>
                        <a:t>korzystaj z technologii cyfrowych </a:t>
                      </a:r>
                      <a:r>
                        <a:rPr lang="lt-LT" sz="1200" u="none" cap="none" strike="noStrike"/>
                        <a:t>(np. blogi, pamiętniki, narzędzia planowania), </a:t>
                      </a:r>
                      <a:r>
                        <a:rPr i="1" lang="lt-LT" sz="1200" u="none" cap="none" strike="noStrike"/>
                        <a:t>aby umożliwić uczących się  planowanie nauki</a:t>
                      </a:r>
                      <a:r>
                        <a:rPr lang="lt-LT" sz="1200" u="none" cap="none" strike="noStrike"/>
                        <a:t>.</a:t>
                      </a:r>
                      <a:endParaRPr sz="1200" u="none" cap="none" strike="noStrike"/>
                    </a:p>
                    <a:p>
                      <a:pPr indent="-304800" lvl="0" marL="457200" marR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●"/>
                      </a:pPr>
                      <a:r>
                        <a:rPr lang="lt-LT" sz="1200" u="none" cap="none" strike="noStrike"/>
                        <a:t>korzystaj z</a:t>
                      </a:r>
                      <a:r>
                        <a:rPr b="1" lang="lt-LT" sz="1200" u="none" cap="none" strike="noStrike"/>
                        <a:t> technologii cyfrowych</a:t>
                      </a:r>
                      <a:r>
                        <a:rPr lang="lt-LT" sz="1200" u="none" cap="none" strike="noStrike"/>
                        <a:t>, </a:t>
                      </a:r>
                      <a:r>
                        <a:rPr i="1" lang="lt-LT" sz="1200" u="none" cap="none" strike="noStrike"/>
                        <a:t>aby umożliwićuczących się  zapisywanie postępów, np. poprzez nagrania audio lub wideo oraz</a:t>
                      </a:r>
                      <a:r>
                        <a:rPr lang="lt-LT" sz="1200" u="none" cap="none" strike="noStrike"/>
                        <a:t> zdjęcia.</a:t>
                      </a:r>
                      <a:endParaRPr i="1"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  <a:p>
                      <a:pPr indent="-304800" lvl="0" marL="457200" marR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●"/>
                      </a:pPr>
                      <a:r>
                        <a:rPr b="1" lang="lt-LT" sz="1200" u="none" cap="none" strike="noStrike"/>
                        <a:t>Korzystanie z technologii cyfrowych</a:t>
                      </a:r>
                      <a:r>
                        <a:rPr lang="lt-LT" sz="1200" u="none" cap="none" strike="noStrike"/>
                        <a:t> (np.ePortfolios</a:t>
                      </a:r>
                      <a:r>
                        <a:rPr lang="lt-LT" sz="1200" u="none" cap="none" strike="noStrike">
                          <a:extLst>
                            <a:ext uri="http://customooxmlschemas.google.com/">
                              <go:slidesCustomData xmlns:go="http://customooxmlschemas.google.com/" textRoundtripDataId="5"/>
                            </a:ext>
                          </a:extLst>
                        </a:rPr>
                        <a:t>, </a:t>
                      </a:r>
                      <a:r>
                        <a:rPr lang="lt-LT" sz="1200" u="none" cap="none" strike="noStrike"/>
                        <a:t>blogów uczniów), aby </a:t>
                      </a:r>
                      <a:r>
                        <a:rPr i="1" lang="lt-LT" sz="1200" u="none" cap="none" strike="noStrike"/>
                        <a:t>umożliwić uczących się  nagrywanie i prezentowanie swojej pracy</a:t>
                      </a:r>
                      <a:r>
                        <a:rPr lang="lt-LT" sz="1200" u="none" cap="none" strike="noStrike"/>
                        <a:t>.</a:t>
                      </a:r>
                      <a:endParaRPr sz="1200" u="none" cap="none" strike="noStrike"/>
                    </a:p>
                    <a:p>
                      <a:pPr indent="-304800" lvl="0" marL="457200" marR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●"/>
                      </a:pPr>
                      <a:r>
                        <a:rPr b="1" lang="lt-LT" sz="1200" u="none" cap="none" strike="noStrike"/>
                        <a:t>Wykorzystanie technologii cyfrowych</a:t>
                      </a:r>
                      <a:r>
                        <a:rPr lang="lt-LT" sz="1200" u="none" cap="none" strike="noStrike"/>
                        <a:t> w </a:t>
                      </a:r>
                      <a:r>
                        <a:rPr i="1" lang="lt-LT" sz="1200" u="none" cap="none" strike="noStrike"/>
                        <a:t>celu umożliwienia uczniom refleksji i samooceny procesu uczenia się.</a:t>
                      </a:r>
                      <a:endParaRPr i="1" sz="1200" u="none" cap="none" strike="noStrike"/>
                    </a:p>
                    <a:p>
                      <a:pPr indent="0" lvl="0" marL="457200" marR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</a:tbl>
          </a:graphicData>
        </a:graphic>
      </p:graphicFrame>
      <p:pic>
        <p:nvPicPr>
          <p:cNvPr id="271" name="Google Shape;271;g15174d6553b_0_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94600" y="4914350"/>
            <a:ext cx="685800" cy="12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49770533bd_0_10"/>
          <p:cNvSpPr txBox="1"/>
          <p:nvPr>
            <p:ph type="title"/>
          </p:nvPr>
        </p:nvSpPr>
        <p:spPr>
          <a:xfrm>
            <a:off x="87350" y="58047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lt-LT" sz="2800"/>
              <a:t>Czym jest Learning Analytics (LA)?</a:t>
            </a:r>
            <a:endParaRPr/>
          </a:p>
        </p:txBody>
      </p:sp>
      <p:sp>
        <p:nvSpPr>
          <p:cNvPr id="277" name="Google Shape;277;g149770533bd_0_10"/>
          <p:cNvSpPr txBox="1"/>
          <p:nvPr>
            <p:ph idx="1" type="body"/>
          </p:nvPr>
        </p:nvSpPr>
        <p:spPr>
          <a:xfrm>
            <a:off x="338825" y="1854775"/>
            <a:ext cx="4226400" cy="2843400"/>
          </a:xfrm>
          <a:prstGeom prst="rect">
            <a:avLst/>
          </a:prstGeom>
          <a:solidFill>
            <a:srgbClr val="C9DAF8"/>
          </a:solidFill>
          <a:ln cap="flat" cmpd="sng" w="19050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lt-LT" sz="1100">
                <a:solidFill>
                  <a:srgbClr val="212121"/>
                </a:solidFill>
              </a:rPr>
              <a:t>LA są narzędziem do oceny, interpretacji i analizy </a:t>
            </a:r>
            <a:r>
              <a:rPr b="1" lang="lt-LT" sz="1100"/>
              <a:t>danych generowanych</a:t>
            </a:r>
            <a:r>
              <a:rPr lang="lt-LT" sz="1100">
                <a:solidFill>
                  <a:srgbClr val="212121"/>
                </a:solidFill>
              </a:rPr>
              <a:t> przez uczących się  w </a:t>
            </a:r>
            <a:r>
              <a:rPr b="1" lang="lt-LT" sz="1100"/>
              <a:t>środowisku uczenia się online</a:t>
            </a:r>
            <a:r>
              <a:rPr lang="lt-LT" sz="1100">
                <a:solidFill>
                  <a:srgbClr val="212121"/>
                </a:solidFill>
              </a:rPr>
              <a:t>, aby procesy uczenia się i nauczania były bardziej wydajne przez nauczyciela w zakresie interwencji potrzebnych do doradztwa lub konsultacji z uczniami w odpowiednim czasie, aby zwiększyć ich sukces akademicki. (</a:t>
            </a:r>
            <a:r>
              <a:rPr lang="lt-LT" sz="1100">
                <a:extLst>
                  <a:ext uri="http://customooxmlschemas.google.com/">
                    <go:slidesCustomData xmlns:go="http://customooxmlschemas.google.com/" textRoundtripDataId="6"/>
                  </a:ext>
                </a:extLst>
              </a:rPr>
              <a:t>Volungeviciene</a:t>
            </a:r>
            <a:r>
              <a:rPr lang="lt-LT" sz="1100">
                <a:solidFill>
                  <a:srgbClr val="212121"/>
                </a:solidFill>
              </a:rPr>
              <a:t> i in., 2021, s.12)</a:t>
            </a:r>
            <a:endParaRPr sz="1100">
              <a:solidFill>
                <a:srgbClr val="21212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lt-LT" sz="1100">
                <a:solidFill>
                  <a:srgbClr val="212121"/>
                </a:solidFill>
              </a:rPr>
              <a:t>Istnieją cztery główne kategorie analityki uczenia się:</a:t>
            </a:r>
            <a:endParaRPr sz="1100">
              <a:solidFill>
                <a:srgbClr val="21212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12121"/>
              </a:buClr>
              <a:buSzPts val="1100"/>
              <a:buFont typeface="Roboto"/>
              <a:buChar char="➔"/>
            </a:pPr>
            <a:r>
              <a:rPr lang="lt-LT" sz="1100">
                <a:solidFill>
                  <a:srgbClr val="212121"/>
                </a:solidFill>
              </a:rPr>
              <a:t>opisowe (co się stało?)</a:t>
            </a:r>
            <a:endParaRPr sz="1100">
              <a:solidFill>
                <a:srgbClr val="21212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100"/>
              <a:buFont typeface="Roboto"/>
              <a:buChar char="➔"/>
            </a:pPr>
            <a:r>
              <a:rPr lang="lt-LT" sz="1100">
                <a:solidFill>
                  <a:srgbClr val="212121"/>
                </a:solidFill>
              </a:rPr>
              <a:t>prognozowanie (co będzie dalej?)</a:t>
            </a:r>
            <a:endParaRPr sz="1100">
              <a:solidFill>
                <a:srgbClr val="21212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100"/>
              <a:buFont typeface="Roboto"/>
              <a:buChar char="➔"/>
            </a:pPr>
            <a:r>
              <a:rPr lang="lt-LT" sz="1100">
                <a:solidFill>
                  <a:srgbClr val="212121"/>
                </a:solidFill>
              </a:rPr>
              <a:t>diagnostyka (dlaczego tak się stało?)</a:t>
            </a:r>
            <a:endParaRPr sz="1100">
              <a:solidFill>
                <a:srgbClr val="21212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100"/>
              <a:buFont typeface="Roboto"/>
              <a:buChar char="➔"/>
            </a:pPr>
            <a:r>
              <a:rPr lang="lt-LT" sz="1100">
                <a:solidFill>
                  <a:srgbClr val="212121"/>
                </a:solidFill>
              </a:rPr>
              <a:t>nakazowe (zrób to, aby poprawić)</a:t>
            </a:r>
            <a:endParaRPr sz="1100">
              <a:solidFill>
                <a:srgbClr val="212121"/>
              </a:solidFill>
            </a:endParaRPr>
          </a:p>
        </p:txBody>
      </p:sp>
      <p:sp>
        <p:nvSpPr>
          <p:cNvPr id="278" name="Google Shape;278;g149770533bd_0_10"/>
          <p:cNvSpPr txBox="1"/>
          <p:nvPr/>
        </p:nvSpPr>
        <p:spPr>
          <a:xfrm>
            <a:off x="338825" y="1492950"/>
            <a:ext cx="3695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lt-LT" sz="1500" u="none" cap="none" strike="noStrike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LA (analityki uczenia się)</a:t>
            </a:r>
            <a:endParaRPr b="0" i="0" sz="1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9" name="Google Shape;279;g149770533bd_0_10"/>
          <p:cNvSpPr txBox="1"/>
          <p:nvPr>
            <p:ph type="title"/>
          </p:nvPr>
        </p:nvSpPr>
        <p:spPr>
          <a:xfrm>
            <a:off x="5530300" y="4194475"/>
            <a:ext cx="32142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lt-LT" sz="1600" u="sng">
                <a:solidFill>
                  <a:schemeClr val="hlink"/>
                </a:solidFill>
                <a:hlinkClick r:id="rId3"/>
              </a:rPr>
              <a:t>Kliknij tutaj, aby przejść do źródła</a:t>
            </a:r>
            <a:endParaRPr sz="1600">
              <a:solidFill>
                <a:srgbClr val="4A86E8"/>
              </a:solidFill>
            </a:endParaRPr>
          </a:p>
        </p:txBody>
      </p:sp>
      <p:pic>
        <p:nvPicPr>
          <p:cNvPr id="280" name="Google Shape;280;g149770533bd_0_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04425" y="4256349"/>
            <a:ext cx="283725" cy="486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g149770533bd_0_10"/>
          <p:cNvSpPr txBox="1"/>
          <p:nvPr/>
        </p:nvSpPr>
        <p:spPr>
          <a:xfrm>
            <a:off x="4924000" y="1645350"/>
            <a:ext cx="3817200" cy="19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lt-LT" sz="1100" u="none" cap="none" strike="noStrike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Ogólnie rzecz biorąc, patrzą na</a:t>
            </a:r>
            <a:r>
              <a:rPr b="0" i="0" lang="lt-LT" sz="1100" u="none" cap="none" strike="noStrike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go="http://customooxmlschemas.google.com/" textRoundtripDataId="7"/>
                  </a:ext>
                </a:extLst>
              </a:rPr>
              <a:t> (Fergusson, 2012)</a:t>
            </a:r>
            <a:r>
              <a:rPr b="0" i="0" lang="lt-LT" sz="1100" u="none" cap="none" strike="noStrike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:</a:t>
            </a:r>
            <a:endParaRPr b="0" i="0" sz="1100" u="none" cap="none" strike="noStrike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100"/>
              <a:buFont typeface="Roboto"/>
              <a:buChar char="➔"/>
            </a:pPr>
            <a:r>
              <a:rPr b="0" i="0" lang="lt-LT" sz="1100" u="none" cap="none" strike="noStrike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Skuteczność systemu (przewidywanie rezygnacji uczących się )</a:t>
            </a:r>
            <a:endParaRPr b="0" i="0" sz="1100" u="none" cap="none" strike="noStrike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100"/>
              <a:buFont typeface="Roboto"/>
              <a:buChar char="➔"/>
            </a:pPr>
            <a:r>
              <a:rPr b="0" i="0" lang="lt-LT" sz="1100" u="none" cap="none" strike="noStrike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Wsparcie decyzji dydaktycznych (zapobieganie niepowodzeniom, ukierunkowanie na dogłębne studia)</a:t>
            </a:r>
            <a:endParaRPr b="0" i="0" sz="1100" u="none" cap="none" strike="noStrike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100"/>
              <a:buFont typeface="Roboto"/>
              <a:buChar char="➔"/>
            </a:pPr>
            <a:r>
              <a:rPr b="0" i="0" lang="lt-LT" sz="1100" u="none" cap="none" strike="noStrike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Wsparcie autonomii uczących się  i samoregulującego się uczenia się</a:t>
            </a:r>
            <a:endParaRPr b="0" i="0" sz="11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2" name="Google Shape;282;g149770533bd_0_10"/>
          <p:cNvSpPr txBox="1"/>
          <p:nvPr/>
        </p:nvSpPr>
        <p:spPr>
          <a:xfrm>
            <a:off x="5490150" y="3610825"/>
            <a:ext cx="31365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lt-LT" sz="1200" u="none" cap="none" strike="noStrike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Wszystkie analizy opierają się na hipotezach pedagogicznych/edukacyjnych.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3" name="Google Shape;283;g149770533bd_0_10"/>
          <p:cNvSpPr/>
          <p:nvPr/>
        </p:nvSpPr>
        <p:spPr>
          <a:xfrm rot="5400000">
            <a:off x="6684750" y="1704850"/>
            <a:ext cx="320400" cy="35634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4" name="Google Shape;284;g149770533bd_0_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94600" y="4914350"/>
            <a:ext cx="685800" cy="12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g14899bdd95e_0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0050" y="1742649"/>
            <a:ext cx="4074050" cy="306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g14899bdd95e_0_5"/>
          <p:cNvSpPr txBox="1"/>
          <p:nvPr>
            <p:ph idx="1" type="body"/>
          </p:nvPr>
        </p:nvSpPr>
        <p:spPr>
          <a:xfrm>
            <a:off x="5269275" y="2344900"/>
            <a:ext cx="3181200" cy="18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❏"/>
            </a:pPr>
            <a:r>
              <a:rPr lang="lt-LT"/>
              <a:t>Przeczytaj </a:t>
            </a:r>
            <a:r>
              <a:rPr lang="lt-LT" u="sng">
                <a:solidFill>
                  <a:schemeClr val="hlink"/>
                </a:solidFill>
                <a:hlinkClick r:id="rId4"/>
              </a:rPr>
              <a:t>definicję LA</a:t>
            </a:r>
            <a:r>
              <a:rPr lang="lt-LT"/>
              <a:t> według Society for Learning Analytics Research (SOLAR)</a:t>
            </a:r>
            <a:endParaRPr/>
          </a:p>
          <a:p>
            <a:pPr indent="-334327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❏"/>
            </a:pPr>
            <a:r>
              <a:rPr lang="lt-LT"/>
              <a:t>Obejrzyj film „</a:t>
            </a:r>
            <a:r>
              <a:rPr lang="lt-LT" u="sng">
                <a:solidFill>
                  <a:schemeClr val="hlink"/>
                </a:solidFill>
                <a:hlinkClick r:id="rId5"/>
              </a:rPr>
              <a:t>Nauka analityki w pigułce”</a:t>
            </a:r>
            <a:endParaRPr/>
          </a:p>
        </p:txBody>
      </p:sp>
      <p:pic>
        <p:nvPicPr>
          <p:cNvPr id="291" name="Google Shape;291;g14899bdd95e_0_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5791" y="2169025"/>
            <a:ext cx="447634" cy="76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g14899bdd95e_0_5"/>
          <p:cNvSpPr txBox="1"/>
          <p:nvPr>
            <p:ph type="title"/>
          </p:nvPr>
        </p:nvSpPr>
        <p:spPr>
          <a:xfrm>
            <a:off x="72125" y="5652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lt-LT" sz="2800"/>
              <a:t>Wgląd w LA (Analityki uczenia się)</a:t>
            </a:r>
            <a:endParaRPr/>
          </a:p>
        </p:txBody>
      </p:sp>
      <p:pic>
        <p:nvPicPr>
          <p:cNvPr id="293" name="Google Shape;293;g14899bdd95e_0_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94600" y="4914350"/>
            <a:ext cx="685800" cy="12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470595221a_0_10"/>
          <p:cNvSpPr/>
          <p:nvPr/>
        </p:nvSpPr>
        <p:spPr>
          <a:xfrm>
            <a:off x="2459850" y="1536375"/>
            <a:ext cx="4436100" cy="34314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g1470595221a_0_10"/>
          <p:cNvSpPr txBox="1"/>
          <p:nvPr/>
        </p:nvSpPr>
        <p:spPr>
          <a:xfrm>
            <a:off x="245450" y="1937350"/>
            <a:ext cx="1640100" cy="1108200"/>
          </a:xfrm>
          <a:prstGeom prst="rect">
            <a:avLst/>
          </a:prstGeom>
          <a:solidFill>
            <a:srgbClr val="C9DAF8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t-LT" sz="10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Świadomość konkretnych decyzji projektowych dotyczących nauczania i uczenia się oraz przyczyny tych decyzji (Griffith </a:t>
            </a:r>
            <a:r>
              <a:rPr b="0" i="1" lang="lt-LT" sz="10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i in.</a:t>
            </a:r>
            <a:r>
              <a:rPr b="0" i="0" lang="lt-LT" sz="10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, 2016)</a:t>
            </a:r>
            <a:endParaRPr b="0" i="0" sz="1000" u="none" cap="none" strike="noStrike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0" name="Google Shape;300;g1470595221a_0_10"/>
          <p:cNvSpPr txBox="1"/>
          <p:nvPr>
            <p:ph type="title"/>
          </p:nvPr>
        </p:nvSpPr>
        <p:spPr>
          <a:xfrm>
            <a:off x="177775" y="573425"/>
            <a:ext cx="81117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6984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6984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6984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6984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6984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6984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6984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6984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369"/>
              <a:buNone/>
            </a:pPr>
            <a:r>
              <a:rPr lang="lt-LT" sz="2533"/>
              <a:t>LA i podejmowanie decyzji metapoznawczych</a:t>
            </a:r>
            <a:endParaRPr sz="2533"/>
          </a:p>
        </p:txBody>
      </p:sp>
      <p:sp>
        <p:nvSpPr>
          <p:cNvPr id="301" name="Google Shape;301;g1470595221a_0_10"/>
          <p:cNvSpPr txBox="1"/>
          <p:nvPr/>
        </p:nvSpPr>
        <p:spPr>
          <a:xfrm>
            <a:off x="2814025" y="1536375"/>
            <a:ext cx="111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lt-LT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Nauczyciel</a:t>
            </a:r>
            <a:endParaRPr b="1" i="0" sz="1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2" name="Google Shape;302;g1470595221a_0_10"/>
          <p:cNvSpPr txBox="1"/>
          <p:nvPr/>
        </p:nvSpPr>
        <p:spPr>
          <a:xfrm>
            <a:off x="2624175" y="1959450"/>
            <a:ext cx="1683300" cy="646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Projektuje </a:t>
            </a:r>
            <a:r>
              <a:rPr b="1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działania metapoznawczych</a:t>
            </a:r>
            <a:r>
              <a:rPr b="0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w celu generowania dowodów 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3" name="Google Shape;303;g1470595221a_0_10"/>
          <p:cNvSpPr txBox="1"/>
          <p:nvPr/>
        </p:nvSpPr>
        <p:spPr>
          <a:xfrm>
            <a:off x="2867775" y="3111050"/>
            <a:ext cx="1602900" cy="1723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Mierzy i monitoruje </a:t>
            </a:r>
            <a:r>
              <a:rPr b="1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metapoznanie uczących się , zaangażowanie</a:t>
            </a:r>
            <a:endParaRPr b="1" i="0" sz="1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 zachowanie poprzez wykorzystanie </a:t>
            </a:r>
            <a:r>
              <a:rPr b="0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różnorodnych narzędzi wizualizacji danych w oparciu o ich potrzeby i umiejętności korzystania z danych</a:t>
            </a:r>
            <a:endParaRPr b="0" i="0" sz="1000" u="none" cap="none" strike="noStrike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4" name="Google Shape;304;g1470595221a_0_10"/>
          <p:cNvSpPr txBox="1"/>
          <p:nvPr/>
        </p:nvSpPr>
        <p:spPr>
          <a:xfrm>
            <a:off x="5008675" y="2870925"/>
            <a:ext cx="1753800" cy="600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lt-LT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zapewnia uczących się terminowe spersonalizowane wsparcie </a:t>
            </a:r>
            <a:endParaRPr b="0" i="0" sz="11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5" name="Google Shape;305;g1470595221a_0_10"/>
          <p:cNvSpPr txBox="1"/>
          <p:nvPr/>
        </p:nvSpPr>
        <p:spPr>
          <a:xfrm>
            <a:off x="6996350" y="2350450"/>
            <a:ext cx="1863000" cy="20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boto"/>
              <a:buChar char="➔"/>
            </a:pPr>
            <a:r>
              <a:rPr b="0" i="0" lang="lt-LT" sz="1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podnosi świadomości własnych umiejętności poznawczych </a:t>
            </a:r>
            <a:endParaRPr b="0" i="0" sz="11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boto"/>
              <a:buChar char="➔"/>
            </a:pPr>
            <a:r>
              <a:rPr b="0" i="0" lang="lt-LT" sz="1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wspiera poczucie wspólnoty. </a:t>
            </a:r>
            <a:endParaRPr b="0" i="0" sz="11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boto"/>
              <a:buChar char="➔"/>
            </a:pPr>
            <a:r>
              <a:rPr b="0" i="0" lang="lt-LT" sz="1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promuje aktywne zaangażowanie</a:t>
            </a:r>
            <a:endParaRPr b="0" i="0" sz="11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boto"/>
              <a:buChar char="➔"/>
            </a:pPr>
            <a:r>
              <a:rPr b="0" i="0" lang="lt-LT" sz="1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zwiększa motywację i zmniejsza liczbę osób przedwcześnie kończących naukę</a:t>
            </a:r>
            <a:endParaRPr b="0" i="0" sz="11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6" name="Google Shape;306;g1470595221a_0_10"/>
          <p:cNvSpPr txBox="1"/>
          <p:nvPr/>
        </p:nvSpPr>
        <p:spPr>
          <a:xfrm rot="-5400000">
            <a:off x="1847600" y="3775800"/>
            <a:ext cx="1760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lt-LT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Dane wygenerowane w LA</a:t>
            </a:r>
            <a:endParaRPr b="1" i="0" sz="10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7" name="Google Shape;307;g1470595221a_0_10"/>
          <p:cNvSpPr txBox="1"/>
          <p:nvPr/>
        </p:nvSpPr>
        <p:spPr>
          <a:xfrm>
            <a:off x="7954400" y="1735175"/>
            <a:ext cx="90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lt-LT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Kursant</a:t>
            </a:r>
            <a:endParaRPr b="1" i="0" sz="1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8" name="Google Shape;308;g1470595221a_0_10"/>
          <p:cNvSpPr txBox="1"/>
          <p:nvPr/>
        </p:nvSpPr>
        <p:spPr>
          <a:xfrm>
            <a:off x="5008675" y="3471225"/>
            <a:ext cx="1753800" cy="600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lt-LT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dostosowuje program nauczania do potrzeb i możliwości uczących się </a:t>
            </a:r>
            <a:endParaRPr b="0" i="0" sz="11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09" name="Google Shape;309;g1470595221a_0_10"/>
          <p:cNvCxnSpPr/>
          <p:nvPr/>
        </p:nvCxnSpPr>
        <p:spPr>
          <a:xfrm flipH="1" rot="10800000">
            <a:off x="4533113" y="3176175"/>
            <a:ext cx="413100" cy="600"/>
          </a:xfrm>
          <a:prstGeom prst="straightConnector1">
            <a:avLst/>
          </a:prstGeom>
          <a:noFill/>
          <a:ln cap="flat" cmpd="sng" w="28575">
            <a:solidFill>
              <a:srgbClr val="737373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10" name="Google Shape;310;g1470595221a_0_10"/>
          <p:cNvCxnSpPr/>
          <p:nvPr/>
        </p:nvCxnSpPr>
        <p:spPr>
          <a:xfrm flipH="1" rot="10800000">
            <a:off x="6879075" y="1997050"/>
            <a:ext cx="461100" cy="18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311" name="Google Shape;311;g1470595221a_0_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1425" y="1404438"/>
            <a:ext cx="592600" cy="5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g1470595221a_0_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95325" y="1598650"/>
            <a:ext cx="592600" cy="592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3" name="Google Shape;313;g1470595221a_0_10"/>
          <p:cNvCxnSpPr/>
          <p:nvPr/>
        </p:nvCxnSpPr>
        <p:spPr>
          <a:xfrm flipH="1" rot="10800000">
            <a:off x="4557238" y="3727925"/>
            <a:ext cx="413100" cy="600"/>
          </a:xfrm>
          <a:prstGeom prst="straightConnector1">
            <a:avLst/>
          </a:prstGeom>
          <a:noFill/>
          <a:ln cap="flat" cmpd="sng" w="28575">
            <a:solidFill>
              <a:srgbClr val="737373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14" name="Google Shape;314;g1470595221a_0_10"/>
          <p:cNvCxnSpPr/>
          <p:nvPr/>
        </p:nvCxnSpPr>
        <p:spPr>
          <a:xfrm>
            <a:off x="3572525" y="2628825"/>
            <a:ext cx="0" cy="308700"/>
          </a:xfrm>
          <a:prstGeom prst="straightConnector1">
            <a:avLst/>
          </a:prstGeom>
          <a:noFill/>
          <a:ln cap="flat" cmpd="sng" w="28575">
            <a:solidFill>
              <a:srgbClr val="737373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15" name="Google Shape;315;g1470595221a_0_10"/>
          <p:cNvSpPr txBox="1"/>
          <p:nvPr/>
        </p:nvSpPr>
        <p:spPr>
          <a:xfrm>
            <a:off x="154650" y="1429625"/>
            <a:ext cx="1774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lt-LT" sz="1200" u="none" cap="none" strike="noStrike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Podejmowanie decyzji metapoznawczych</a:t>
            </a:r>
            <a:endParaRPr b="0" i="0" sz="1400" u="none" cap="none" strike="noStrike">
              <a:solidFill>
                <a:srgbClr val="1155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16" name="Google Shape;316;g1470595221a_0_10"/>
          <p:cNvCxnSpPr/>
          <p:nvPr/>
        </p:nvCxnSpPr>
        <p:spPr>
          <a:xfrm>
            <a:off x="1885538" y="2191250"/>
            <a:ext cx="497400" cy="9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17" name="Google Shape;317;g1470595221a_0_10"/>
          <p:cNvSpPr txBox="1"/>
          <p:nvPr/>
        </p:nvSpPr>
        <p:spPr>
          <a:xfrm>
            <a:off x="2738475" y="2787975"/>
            <a:ext cx="1732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lt-LT" sz="1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LA (analityki uczenia się)</a:t>
            </a:r>
            <a:endParaRPr b="0" i="0" sz="11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18" name="Google Shape;318;g1470595221a_0_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51775" y="5020600"/>
            <a:ext cx="685800" cy="12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5174d6553b_0_96"/>
          <p:cNvSpPr txBox="1"/>
          <p:nvPr/>
        </p:nvSpPr>
        <p:spPr>
          <a:xfrm>
            <a:off x="223175" y="3005525"/>
            <a:ext cx="3279600" cy="1716900"/>
          </a:xfrm>
          <a:prstGeom prst="rect">
            <a:avLst/>
          </a:prstGeom>
          <a:solidFill>
            <a:srgbClr val="C9DAF8"/>
          </a:solidFill>
          <a:ln cap="flat" cmpd="sng" w="19050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t-LT" sz="11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Zaangażowanie studentów dotyczy relacji między czasem i wysiłkiem, który został zainwestowany w optymalizację doświadczenia i poprawę uczenia się (Trowler </a:t>
            </a:r>
            <a:r>
              <a:rPr b="0" i="0" lang="lt-LT" sz="1100" u="none" cap="none" strike="noStrike">
                <a:solidFill>
                  <a:srgbClr val="434343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2010</a:t>
            </a:r>
            <a:r>
              <a:rPr b="0" i="0" lang="lt-LT" sz="11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). Zaangażowanie może być umiejscowione w zachowaniu, procesach myślowych i oznakach emocji. Innymi słowy, zaangażowanie jest postrzegane w wymiarze behawioralnym, poznawczym i emocjonalnym. </a:t>
            </a:r>
            <a:endParaRPr b="0" i="0" sz="13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4" name="Google Shape;324;g15174d6553b_0_96"/>
          <p:cNvSpPr txBox="1"/>
          <p:nvPr/>
        </p:nvSpPr>
        <p:spPr>
          <a:xfrm>
            <a:off x="220550" y="2672200"/>
            <a:ext cx="1319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lt-LT" sz="1200" u="none" cap="none" strike="noStrike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Zaangażowanie</a:t>
            </a:r>
            <a:endParaRPr b="1" i="0" sz="1100" u="none" cap="none" strike="noStrike">
              <a:solidFill>
                <a:srgbClr val="1155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5" name="Google Shape;325;g15174d6553b_0_96"/>
          <p:cNvSpPr txBox="1"/>
          <p:nvPr/>
        </p:nvSpPr>
        <p:spPr>
          <a:xfrm>
            <a:off x="7500500" y="1713175"/>
            <a:ext cx="1496700" cy="11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t-LT" sz="11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Aspekty zaangażowania uczących się  w nauczanych kontekstach. </a:t>
            </a:r>
            <a:endParaRPr b="0" i="0" sz="1100" u="none" cap="none" strike="noStrike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t-LT" sz="11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(Dobbins &amp; Denton, 2017, s.542)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g15174d6553b_0_96"/>
          <p:cNvSpPr txBox="1"/>
          <p:nvPr/>
        </p:nvSpPr>
        <p:spPr>
          <a:xfrm>
            <a:off x="7827850" y="3231825"/>
            <a:ext cx="12501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lt-LT" sz="1300" u="sng" cap="none" strike="noStrik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Kliknij tutaj, aby przejść do źródła</a:t>
            </a:r>
            <a:endParaRPr b="0" i="0" sz="13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27" name="Google Shape;327;g15174d6553b_0_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45800" y="3296324"/>
            <a:ext cx="283725" cy="48660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g15174d6553b_0_96"/>
          <p:cNvSpPr txBox="1"/>
          <p:nvPr/>
        </p:nvSpPr>
        <p:spPr>
          <a:xfrm>
            <a:off x="220550" y="1589325"/>
            <a:ext cx="3216600" cy="8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lt-LT" sz="135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 jaki sposób uczący  angażują się w swój kurs i jak to zaangażowanie może być monitorowane i ulepszane poprzez LA?</a:t>
            </a:r>
            <a:endParaRPr b="1" i="0" sz="1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9" name="Google Shape;329;g15174d6553b_0_96"/>
          <p:cNvSpPr txBox="1"/>
          <p:nvPr>
            <p:ph type="title"/>
          </p:nvPr>
        </p:nvSpPr>
        <p:spPr>
          <a:xfrm>
            <a:off x="139650" y="521825"/>
            <a:ext cx="81117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lt-LT" sz="2600"/>
              <a:t>LA i zaangażowanie uczniów </a:t>
            </a:r>
            <a:endParaRPr sz="2600"/>
          </a:p>
        </p:txBody>
      </p:sp>
      <p:pic>
        <p:nvPicPr>
          <p:cNvPr id="330" name="Google Shape;330;g15174d6553b_0_9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723850" y="1395825"/>
            <a:ext cx="3713423" cy="3549175"/>
          </a:xfrm>
          <a:prstGeom prst="rect">
            <a:avLst/>
          </a:prstGeom>
          <a:noFill/>
          <a:ln cap="flat" cmpd="sng" w="19050">
            <a:solidFill>
              <a:srgbClr val="9E9E9E"/>
            </a:solidFill>
            <a:prstDash val="dash"/>
            <a:round/>
            <a:headEnd len="sm" w="sm" type="none"/>
            <a:tailEnd len="sm" w="sm" type="none"/>
          </a:ln>
        </p:spPr>
      </p:pic>
      <p:sp>
        <p:nvSpPr>
          <p:cNvPr id="331" name="Google Shape;331;g15174d6553b_0_96"/>
          <p:cNvSpPr txBox="1"/>
          <p:nvPr/>
        </p:nvSpPr>
        <p:spPr>
          <a:xfrm>
            <a:off x="4829075" y="1548250"/>
            <a:ext cx="1652700" cy="12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lt-LT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Behawioralne</a:t>
            </a:r>
            <a:endParaRPr b="1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47149" lvl="0" marL="179999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Roboto"/>
              <a:buChar char="●"/>
            </a:pPr>
            <a:r>
              <a:rPr b="0" i="0" lang="lt-LT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Uczestnictwo w wykładach</a:t>
            </a:r>
            <a:endParaRPr b="0" i="0" sz="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47149" lvl="0" marL="17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Roboto"/>
              <a:buChar char="●"/>
            </a:pPr>
            <a:r>
              <a:rPr b="0" i="0" lang="lt-LT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Zaangażowanie (np. zadawanie pytań)</a:t>
            </a:r>
            <a:endParaRPr b="0" i="0" sz="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47149" lvl="0" marL="17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Roboto"/>
              <a:buChar char="●"/>
            </a:pPr>
            <a:r>
              <a:rPr b="0" i="0" lang="lt-LT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Przestrzeganie protokołów w klasie (np. Nie przeszkadzanie)</a:t>
            </a:r>
            <a:endParaRPr b="0" i="0" sz="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2" name="Google Shape;332;g15174d6553b_0_96"/>
          <p:cNvSpPr txBox="1"/>
          <p:nvPr/>
        </p:nvSpPr>
        <p:spPr>
          <a:xfrm>
            <a:off x="3795900" y="3316275"/>
            <a:ext cx="15522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lt-LT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Poznawczy</a:t>
            </a:r>
            <a:endParaRPr b="1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47149" lvl="0" marL="179999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Roboto"/>
              <a:buChar char="●"/>
            </a:pPr>
            <a:r>
              <a:rPr b="0" i="0" lang="lt-LT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Student stara się uczyć, wykraczając poza wymagania materiału, aby zwiększyć swoją wiedzę na ten temat</a:t>
            </a:r>
            <a:endParaRPr b="0" i="0" sz="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3" name="Google Shape;333;g15174d6553b_0_96"/>
          <p:cNvSpPr txBox="1"/>
          <p:nvPr/>
        </p:nvSpPr>
        <p:spPr>
          <a:xfrm>
            <a:off x="5893250" y="3385575"/>
            <a:ext cx="1471500" cy="12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lt-LT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Element emocjonalny</a:t>
            </a:r>
            <a:endParaRPr b="1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47149" lvl="0" marL="179999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Roboto"/>
              <a:buChar char="●"/>
            </a:pPr>
            <a:r>
              <a:rPr b="0" i="0" lang="lt-LT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Reakcje odczuwane w stosunku do nauczanego materiału</a:t>
            </a:r>
            <a:endParaRPr b="0" i="0" sz="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47149" lvl="0" marL="17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Roboto"/>
              <a:buChar char="●"/>
            </a:pPr>
            <a:r>
              <a:rPr b="0" i="0" lang="lt-LT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np. uczucia zainteresowania i przyjemności</a:t>
            </a:r>
            <a:endParaRPr b="0" i="0" sz="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34" name="Google Shape;334;g15174d6553b_0_9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94600" y="4914350"/>
            <a:ext cx="685800" cy="12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1543d140d06_0_119"/>
          <p:cNvSpPr txBox="1"/>
          <p:nvPr>
            <p:ph type="title"/>
          </p:nvPr>
        </p:nvSpPr>
        <p:spPr>
          <a:xfrm>
            <a:off x="95500" y="509075"/>
            <a:ext cx="81117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lt-LT" sz="2800"/>
              <a:t>Dane dotyczące zaangażowania uczących się </a:t>
            </a:r>
            <a:endParaRPr/>
          </a:p>
        </p:txBody>
      </p:sp>
      <p:sp>
        <p:nvSpPr>
          <p:cNvPr id="340" name="Google Shape;340;g1543d140d06_0_119"/>
          <p:cNvSpPr txBox="1"/>
          <p:nvPr/>
        </p:nvSpPr>
        <p:spPr>
          <a:xfrm>
            <a:off x="2265200" y="2746300"/>
            <a:ext cx="1174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t-LT" sz="10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sprzyjać aktywnemu zaangażowaniu uczących się </a:t>
            </a:r>
            <a:endParaRPr b="0" i="0" sz="10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1" name="Google Shape;341;g1543d140d06_0_119"/>
          <p:cNvSpPr txBox="1"/>
          <p:nvPr/>
        </p:nvSpPr>
        <p:spPr>
          <a:xfrm>
            <a:off x="2514475" y="1910700"/>
            <a:ext cx="473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2" name="Google Shape;342;g1543d140d06_0_119"/>
          <p:cNvSpPr txBox="1"/>
          <p:nvPr/>
        </p:nvSpPr>
        <p:spPr>
          <a:xfrm>
            <a:off x="16125" y="1771450"/>
            <a:ext cx="2307000" cy="27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➔"/>
            </a:pPr>
            <a:r>
              <a:rPr b="0" i="0" lang="lt-LT" sz="10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promowanie aktywnego i twórczego zaangażowania uczących się  w dany temat</a:t>
            </a:r>
            <a:endParaRPr b="0" i="0" sz="10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➔"/>
            </a:pPr>
            <a:r>
              <a:rPr b="0" i="0" lang="lt-LT" sz="10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wykorzystanie DT w strategiach pedagogicznych, które sprzyjają umiejętnościom przekrojowym, głębokiemu myśleniu i twórczej ekspresji</a:t>
            </a:r>
            <a:endParaRPr b="0" i="0" sz="10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➔"/>
            </a:pPr>
            <a:r>
              <a:rPr b="0" i="0" lang="lt-LT" sz="10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otwarcie nauki na nowe, rzeczywiste konteksty, które angażują samych uczących się  w praktyczne działania, badania naukowe lub złożone rozwiązywanie problemów.</a:t>
            </a:r>
            <a:endParaRPr b="0" i="0" sz="10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3" name="Google Shape;343;g1543d140d06_0_119"/>
          <p:cNvSpPr txBox="1"/>
          <p:nvPr/>
        </p:nvSpPr>
        <p:spPr>
          <a:xfrm>
            <a:off x="6465275" y="1923850"/>
            <a:ext cx="2530800" cy="21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➔"/>
            </a:pPr>
            <a:r>
              <a:rPr b="0" i="0" lang="lt-LT" sz="1000" u="none" cap="none" strike="noStrike">
                <a:solidFill>
                  <a:srgbClr val="434343"/>
                </a:solidFill>
                <a:highlight>
                  <a:srgbClr val="FAFAFD"/>
                </a:highlight>
                <a:latin typeface="Roboto"/>
                <a:ea typeface="Roboto"/>
                <a:cs typeface="Roboto"/>
                <a:sym typeface="Roboto"/>
              </a:rPr>
              <a:t>dane dziennika (np. klikanie w zachowanie, odpowiadanie na quizy w środowisku uczenia się)</a:t>
            </a:r>
            <a:endParaRPr b="0" i="0" sz="1000" u="none" cap="none" strike="noStrike">
              <a:solidFill>
                <a:srgbClr val="434343"/>
              </a:solidFill>
              <a:highlight>
                <a:srgbClr val="FAFAFD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➔"/>
            </a:pPr>
            <a:r>
              <a:rPr b="0" i="0" lang="lt-LT" sz="1000" u="none" cap="none" strike="noStrike">
                <a:solidFill>
                  <a:srgbClr val="434343"/>
                </a:solidFill>
                <a:highlight>
                  <a:srgbClr val="FAFAFD"/>
                </a:highlight>
                <a:latin typeface="Roboto"/>
                <a:ea typeface="Roboto"/>
                <a:cs typeface="Roboto"/>
                <a:sym typeface="Roboto"/>
              </a:rPr>
              <a:t>wkład studentów (np. fora, blogi itp.) w analizę jakościową</a:t>
            </a:r>
            <a:endParaRPr b="0" i="0" sz="1000" u="none" cap="none" strike="noStrike">
              <a:solidFill>
                <a:srgbClr val="434343"/>
              </a:solidFill>
              <a:highlight>
                <a:srgbClr val="FAFAFD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➔"/>
            </a:pPr>
            <a:r>
              <a:rPr b="0" i="0" lang="lt-LT" sz="1000" u="none" cap="none" strike="noStrike">
                <a:solidFill>
                  <a:srgbClr val="434343"/>
                </a:solidFill>
                <a:highlight>
                  <a:srgbClr val="FAFAFD"/>
                </a:highlight>
                <a:latin typeface="Roboto"/>
                <a:ea typeface="Roboto"/>
                <a:cs typeface="Roboto"/>
                <a:sym typeface="Roboto"/>
              </a:rPr>
              <a:t>dane audiowizualne (np. obserwacje, techniki widzenia komputerowego)</a:t>
            </a:r>
            <a:endParaRPr b="0" i="0" sz="1000" u="none" cap="none" strike="noStrike">
              <a:solidFill>
                <a:srgbClr val="434343"/>
              </a:solidFill>
              <a:highlight>
                <a:srgbClr val="FAFAFD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Char char="➔"/>
            </a:pPr>
            <a:r>
              <a:rPr b="0" i="0" lang="lt-LT" sz="1000" u="none" cap="none" strike="noStrike">
                <a:solidFill>
                  <a:srgbClr val="434343"/>
                </a:solidFill>
                <a:highlight>
                  <a:srgbClr val="FAFAFD"/>
                </a:highlight>
                <a:latin typeface="Roboto"/>
                <a:ea typeface="Roboto"/>
                <a:cs typeface="Roboto"/>
                <a:sym typeface="Roboto"/>
              </a:rPr>
              <a:t>dane fizjologiczne (np. reakcje emocjonalne u uczniów)</a:t>
            </a:r>
            <a:endParaRPr b="0" i="0" sz="1000" u="none" cap="none" strike="noStrike">
              <a:solidFill>
                <a:srgbClr val="434343"/>
              </a:solidFill>
              <a:highlight>
                <a:srgbClr val="FAFAFD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4" name="Google Shape;344;g1543d140d06_0_119"/>
          <p:cNvSpPr txBox="1"/>
          <p:nvPr/>
        </p:nvSpPr>
        <p:spPr>
          <a:xfrm>
            <a:off x="5035250" y="2223688"/>
            <a:ext cx="13575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t-LT" sz="1000" u="none" cap="none" strike="noStrike">
                <a:solidFill>
                  <a:srgbClr val="434343"/>
                </a:solidFill>
                <a:highlight>
                  <a:srgbClr val="FAFAFD"/>
                </a:highlight>
                <a:latin typeface="Roboto"/>
                <a:ea typeface="Roboto"/>
                <a:cs typeface="Roboto"/>
                <a:sym typeface="Roboto"/>
              </a:rPr>
              <a:t>zapewnić  możliwość obserwowania, mierzenia i rozumienia procesu uczenia się oraz oceny zaangażowania</a:t>
            </a:r>
            <a:endParaRPr b="0" i="0" sz="10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45" name="Google Shape;345;g1543d140d06_0_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40000" y="2197250"/>
            <a:ext cx="1422700" cy="142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g1543d140d06_0_119"/>
          <p:cNvSpPr txBox="1"/>
          <p:nvPr/>
        </p:nvSpPr>
        <p:spPr>
          <a:xfrm>
            <a:off x="3073000" y="1630538"/>
            <a:ext cx="2156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lt-LT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Technologie cyfrowe (DT)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7" name="Google Shape;347;g1543d140d06_0_119"/>
          <p:cNvSpPr/>
          <p:nvPr/>
        </p:nvSpPr>
        <p:spPr>
          <a:xfrm flipH="1" rot="517781">
            <a:off x="2766441" y="3684986"/>
            <a:ext cx="1357569" cy="780420"/>
          </a:xfrm>
          <a:prstGeom prst="curvedUp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g1543d140d06_0_119"/>
          <p:cNvSpPr/>
          <p:nvPr/>
        </p:nvSpPr>
        <p:spPr>
          <a:xfrm rot="-355835">
            <a:off x="4210607" y="3691392"/>
            <a:ext cx="1422715" cy="767597"/>
          </a:xfrm>
          <a:prstGeom prst="curvedUp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g1543d140d06_0_119"/>
          <p:cNvSpPr/>
          <p:nvPr/>
        </p:nvSpPr>
        <p:spPr>
          <a:xfrm>
            <a:off x="5096250" y="1974000"/>
            <a:ext cx="975900" cy="273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g1543d140d06_0_119"/>
          <p:cNvSpPr/>
          <p:nvPr/>
        </p:nvSpPr>
        <p:spPr>
          <a:xfrm flipH="1">
            <a:off x="2224100" y="2541338"/>
            <a:ext cx="975900" cy="273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1" name="Google Shape;351;g1543d140d06_0_1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94600" y="4914350"/>
            <a:ext cx="685800" cy="12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14899bdd95e_0_13"/>
          <p:cNvSpPr txBox="1"/>
          <p:nvPr>
            <p:ph type="title"/>
          </p:nvPr>
        </p:nvSpPr>
        <p:spPr>
          <a:xfrm>
            <a:off x="100700" y="469500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lt-LT" sz="2300"/>
              <a:t>LA: Analiza i reprezentacja danych</a:t>
            </a:r>
            <a:endParaRPr sz="3400"/>
          </a:p>
        </p:txBody>
      </p:sp>
      <p:pic>
        <p:nvPicPr>
          <p:cNvPr id="357" name="Google Shape;357;g14899bdd95e_0_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1950" y="1618663"/>
            <a:ext cx="3138699" cy="3068725"/>
          </a:xfrm>
          <a:prstGeom prst="rect">
            <a:avLst/>
          </a:prstGeom>
          <a:noFill/>
          <a:ln cap="flat" cmpd="sng" w="9525">
            <a:solidFill>
              <a:srgbClr val="737373"/>
            </a:solidFill>
            <a:prstDash val="dash"/>
            <a:round/>
            <a:headEnd len="sm" w="sm" type="none"/>
            <a:tailEnd len="sm" w="sm" type="none"/>
          </a:ln>
        </p:spPr>
      </p:pic>
      <p:sp>
        <p:nvSpPr>
          <p:cNvPr id="358" name="Google Shape;358;g14899bdd95e_0_13"/>
          <p:cNvSpPr txBox="1"/>
          <p:nvPr/>
        </p:nvSpPr>
        <p:spPr>
          <a:xfrm>
            <a:off x="6118700" y="3304325"/>
            <a:ext cx="1062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3810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lt-LT" sz="1000" u="none" cap="none" strike="noStrike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Informacje prezentowane w trybie wizualnym: „</a:t>
            </a:r>
            <a:r>
              <a:rPr b="0" i="0" lang="lt-LT" sz="1000" u="none" cap="none" strike="noStrike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go="http://customooxmlschemas.google.com/" textRoundtripDataId="8"/>
                  </a:ext>
                </a:extLst>
              </a:rPr>
              <a:t>dashboardy</a:t>
            </a:r>
            <a:r>
              <a:rPr b="0" i="0" lang="lt-LT" sz="1000" u="none" cap="none" strike="noStrike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”</a:t>
            </a:r>
            <a:endParaRPr b="0" i="0" sz="1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9" name="Google Shape;359;g14899bdd95e_0_13"/>
          <p:cNvSpPr txBox="1"/>
          <p:nvPr/>
        </p:nvSpPr>
        <p:spPr>
          <a:xfrm>
            <a:off x="293875" y="2222875"/>
            <a:ext cx="1526700" cy="26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t-LT" sz="1100" u="none" cap="none" strike="noStrike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Baza danych LMS:</a:t>
            </a:r>
            <a:endParaRPr b="0" i="0" sz="1100" u="none" cap="none" strike="noStrike"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73"/>
              <a:buFont typeface="Arial"/>
              <a:buNone/>
            </a:pPr>
            <a:r>
              <a:rPr b="0" i="0" lang="lt-LT" sz="1000" u="none" cap="none" strike="noStrike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– Logi i kliknięcia</a:t>
            </a:r>
            <a:endParaRPr b="0" i="0" sz="1000" u="none" cap="none" strike="noStrike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73"/>
              <a:buFont typeface="Arial"/>
              <a:buNone/>
            </a:pPr>
            <a:r>
              <a:rPr b="0" i="0" lang="lt-LT" sz="1000" u="none" cap="none" strike="noStrike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Czas połączenia</a:t>
            </a:r>
            <a:endParaRPr b="0" i="0" sz="1000" u="none" cap="none" strike="noStrike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73"/>
              <a:buFont typeface="Arial"/>
              <a:buNone/>
            </a:pPr>
            <a:r>
              <a:rPr b="0" i="0" lang="lt-LT" sz="1000" u="none" cap="none" strike="noStrike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– Wykonywanie zadań pośrednich</a:t>
            </a:r>
            <a:endParaRPr b="0" i="0" sz="1000" u="none" cap="none" strike="noStrike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73"/>
              <a:buFont typeface="Arial"/>
              <a:buNone/>
            </a:pPr>
            <a:r>
              <a:rPr b="0" i="0" lang="lt-LT" sz="1000" u="none" cap="none" strike="noStrike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– Liczba postów na forum</a:t>
            </a:r>
            <a:endParaRPr b="0" i="0" sz="1000" u="none" cap="none" strike="noStrike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73"/>
              <a:buFont typeface="Arial"/>
              <a:buNone/>
            </a:pPr>
            <a:r>
              <a:rPr b="0" i="0" lang="lt-LT" sz="1000" u="none" cap="none" strike="noStrike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– Socjogramy we wspólnych zadaniach</a:t>
            </a:r>
            <a:endParaRPr b="0" i="0" sz="1000" u="none" cap="none" strike="noStrike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73"/>
              <a:buFont typeface="Arial"/>
              <a:buNone/>
            </a:pPr>
            <a:r>
              <a:rPr b="0" i="0" lang="lt-LT" sz="1000" u="none" cap="none" strike="noStrike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– Analiza ilościowa dyskursu na forum lub pracy domowej</a:t>
            </a:r>
            <a:endParaRPr b="0" i="0" sz="1000" u="none" cap="none" strike="noStrike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lt-LT" sz="1000" u="none" cap="none" strike="noStrike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I tak dalej...</a:t>
            </a:r>
            <a:r>
              <a:rPr b="0" i="0" lang="lt-LT" sz="1000" u="none" cap="none" strike="noStrike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0" i="0" sz="1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0" name="Google Shape;360;g14899bdd95e_0_13"/>
          <p:cNvSpPr txBox="1"/>
          <p:nvPr/>
        </p:nvSpPr>
        <p:spPr>
          <a:xfrm>
            <a:off x="2315738" y="1618675"/>
            <a:ext cx="3307800" cy="31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lt-LT" sz="1100" u="none" cap="none" strike="noStrike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Sprawozdawczość</a:t>
            </a:r>
            <a:r>
              <a:rPr b="0" i="0" lang="lt-LT" sz="1100" u="none" cap="none" strike="noStrike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 b="0" i="0" sz="1100" u="none" cap="none" strike="noStrike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12121"/>
              </a:buClr>
              <a:buSzPts val="1100"/>
              <a:buFont typeface="Roboto"/>
              <a:buChar char="❏"/>
            </a:pPr>
            <a:r>
              <a:rPr b="0" i="0" lang="lt-LT" sz="11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Kogo? co? kiedy?</a:t>
            </a:r>
            <a:endParaRPr b="0" i="0" sz="1100" u="none" cap="none" strike="noStrike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t-LT" sz="1100" u="none" cap="none" strike="noStrike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Dane są wybierane i łączone do celów opisowych i monitorowania (np. wbudowane raporty Moodle lub wtyczki innych firm: LearnerScript of Moodle) </a:t>
            </a:r>
            <a:endParaRPr b="0" i="0" sz="1100" u="none" cap="none" strike="noStrike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lt-LT" sz="1100" u="none" cap="none" strike="noStrike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LA (analityki uczenia się)</a:t>
            </a:r>
            <a:endParaRPr b="1" i="0" sz="1100" u="none" cap="none" strike="noStrike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marR="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212121"/>
              </a:buClr>
              <a:buSzPts val="1100"/>
              <a:buFont typeface="Roboto"/>
              <a:buChar char="❏"/>
            </a:pPr>
            <a:r>
              <a:rPr b="0" i="0" lang="lt-LT" sz="11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dlaczego? jak dobrze?</a:t>
            </a:r>
            <a:endParaRPr b="1" i="0" sz="1100" u="none" cap="none" strike="noStrike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5000"/>
              </a:lnSpc>
              <a:spcBef>
                <a:spcPts val="1200"/>
              </a:spcBef>
              <a:spcAft>
                <a:spcPts val="10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t-LT" sz="1100" u="none" cap="none" strike="noStrike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Dane są selekcjonowane, łączone i przekształcane w „użyteczne” informacje za pomocą algorytmów zgodnie z hipotezą pedagogiczną (np. model analityczny Moodle Learning Analytics API).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g14899bdd95e_0_13"/>
          <p:cNvSpPr/>
          <p:nvPr/>
        </p:nvSpPr>
        <p:spPr>
          <a:xfrm>
            <a:off x="5310350" y="1526875"/>
            <a:ext cx="531000" cy="31956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g14899bdd95e_0_13"/>
          <p:cNvSpPr/>
          <p:nvPr/>
        </p:nvSpPr>
        <p:spPr>
          <a:xfrm>
            <a:off x="1660425" y="1618675"/>
            <a:ext cx="531000" cy="31956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3" name="Google Shape;363;g14899bdd95e_0_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0524" y="1526875"/>
            <a:ext cx="622350" cy="62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g14899bdd95e_0_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94600" y="4914350"/>
            <a:ext cx="685800" cy="12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15a5593ba52_1_17"/>
          <p:cNvSpPr txBox="1"/>
          <p:nvPr>
            <p:ph type="title"/>
          </p:nvPr>
        </p:nvSpPr>
        <p:spPr>
          <a:xfrm>
            <a:off x="177775" y="573425"/>
            <a:ext cx="81117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lt-LT" sz="2800"/>
              <a:t>Pulpity nawigacyjne</a:t>
            </a:r>
            <a:endParaRPr/>
          </a:p>
        </p:txBody>
      </p:sp>
      <p:sp>
        <p:nvSpPr>
          <p:cNvPr id="370" name="Google Shape;370;g15a5593ba52_1_17"/>
          <p:cNvSpPr txBox="1"/>
          <p:nvPr/>
        </p:nvSpPr>
        <p:spPr>
          <a:xfrm>
            <a:off x="301750" y="2066025"/>
            <a:ext cx="2253900" cy="2462700"/>
          </a:xfrm>
          <a:prstGeom prst="rect">
            <a:avLst/>
          </a:prstGeom>
          <a:solidFill>
            <a:srgbClr val="C9DAF8"/>
          </a:solidFill>
          <a:ln cap="flat" cmpd="sng" w="19050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Learning Analytics Dashboards są ważnym podzbiorem analityki uczenia się i odnoszą się do wizualnej reprezentacji danych automatycznie generowanych przez system. LAD to dane</a:t>
            </a:r>
            <a:endParaRPr b="0" i="0" sz="1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narzędzia do wizualizacji wyświetlające i przedstawiające informacje w sposób przyjazny dla użytkownika oraz dostarczające „znaczących i praktycznych spostrzeżeń na pierwszy rzut oka” (Pokhrel &amp; Awasthi, 2021:93).</a:t>
            </a:r>
            <a:endParaRPr b="0" i="0" sz="1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1" name="Google Shape;371;g15a5593ba52_1_17"/>
          <p:cNvSpPr txBox="1"/>
          <p:nvPr/>
        </p:nvSpPr>
        <p:spPr>
          <a:xfrm>
            <a:off x="260675" y="1718650"/>
            <a:ext cx="2744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lt-LT" sz="1200" u="none" cap="none" strike="noStrike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Pulpity analityczne do nauki </a:t>
            </a:r>
            <a:endParaRPr b="1" i="0" sz="1400" u="none" cap="none" strike="noStrike">
              <a:solidFill>
                <a:srgbClr val="1155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2" name="Google Shape;372;g15a5593ba52_1_17"/>
          <p:cNvSpPr txBox="1"/>
          <p:nvPr/>
        </p:nvSpPr>
        <p:spPr>
          <a:xfrm>
            <a:off x="6984475" y="3267800"/>
            <a:ext cx="1945500" cy="15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Pulpity nawigacyjne skierowane do uczących się </a:t>
            </a:r>
            <a:endParaRPr b="1" i="0" sz="1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53499" lvl="0" marL="269999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"/>
              <a:buChar char="➢"/>
            </a:pPr>
            <a:r>
              <a:rPr b="0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zapewnić uczących się  wgląd w ich postępy w nauce poprzez wizualizacje danych ucznia i uczenia się.</a:t>
            </a:r>
            <a:endParaRPr b="0" i="0" sz="1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53499" lvl="0" marL="26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"/>
              <a:buChar char="➢"/>
            </a:pPr>
            <a:r>
              <a:rPr b="0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ułatwianie samoregulującego się uczenia się.</a:t>
            </a:r>
            <a:endParaRPr b="0" i="0" sz="1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3" name="Google Shape;373;g15a5593ba52_1_17"/>
          <p:cNvSpPr txBox="1"/>
          <p:nvPr/>
        </p:nvSpPr>
        <p:spPr>
          <a:xfrm>
            <a:off x="2927525" y="3267050"/>
            <a:ext cx="1945500" cy="16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Pulpity nawigacyjne skierowane do nauczycieli</a:t>
            </a:r>
            <a:endParaRPr b="1" i="0" sz="1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53499" lvl="0" marL="269999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"/>
              <a:buChar char="➢"/>
            </a:pPr>
            <a:r>
              <a:rPr b="0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reprezentować postępy uczących się  w nauce poprzez jedną lub więcej wizualizacji.</a:t>
            </a:r>
            <a:endParaRPr b="0" i="0" sz="1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53499" lvl="0" marL="26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"/>
              <a:buChar char="➢"/>
            </a:pPr>
            <a:r>
              <a:rPr b="0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wpływania na podejmowanie decyzji przez nauczycieli w celu wspierania uczenia się i uczących się SRL</a:t>
            </a:r>
            <a:endParaRPr b="0" i="0" sz="1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74" name="Google Shape;374;g15a5593ba52_1_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27525" y="1718650"/>
            <a:ext cx="2323949" cy="1492300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g15a5593ba52_1_17"/>
          <p:cNvSpPr txBox="1"/>
          <p:nvPr/>
        </p:nvSpPr>
        <p:spPr>
          <a:xfrm>
            <a:off x="2956625" y="3094588"/>
            <a:ext cx="15984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1" lang="lt-LT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(Gutiérrez i in., 2020)</a:t>
            </a:r>
            <a:endParaRPr b="0" i="1" sz="7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76" name="Google Shape;376;g15a5593ba52_1_17"/>
          <p:cNvPicPr preferRelativeResize="0"/>
          <p:nvPr/>
        </p:nvPicPr>
        <p:blipFill rotWithShape="1">
          <a:blip r:embed="rId4">
            <a:alphaModFix/>
          </a:blip>
          <a:srcRect b="0" l="6712" r="14222" t="9926"/>
          <a:stretch/>
        </p:blipFill>
        <p:spPr>
          <a:xfrm>
            <a:off x="6672900" y="1672525"/>
            <a:ext cx="2451000" cy="1584551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g15a5593ba52_1_17"/>
          <p:cNvSpPr txBox="1"/>
          <p:nvPr/>
        </p:nvSpPr>
        <p:spPr>
          <a:xfrm>
            <a:off x="5132575" y="817200"/>
            <a:ext cx="3452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lt-LT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Aby uzyskać więcej informacji, kliknij </a:t>
            </a:r>
            <a:r>
              <a:rPr b="1" i="0" lang="lt-LT" sz="1400" u="sng" cap="none" strike="noStrik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tutaj .</a:t>
            </a:r>
            <a:endParaRPr b="1" i="0" sz="1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78" name="Google Shape;378;g15a5593ba52_1_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97350" y="730799"/>
            <a:ext cx="283725" cy="486600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g15a5593ba52_1_17"/>
          <p:cNvSpPr/>
          <p:nvPr/>
        </p:nvSpPr>
        <p:spPr>
          <a:xfrm>
            <a:off x="4955988" y="2131750"/>
            <a:ext cx="1945500" cy="1945500"/>
          </a:xfrm>
          <a:prstGeom prst="ellipse">
            <a:avLst/>
          </a:prstGeom>
          <a:noFill/>
          <a:ln cap="flat" cmpd="sng" w="19050">
            <a:solidFill>
              <a:srgbClr val="FF99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b="0" i="0" lang="lt-LT" sz="95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interakcji </a:t>
            </a:r>
            <a:endParaRPr b="0" i="0" sz="950" u="none" cap="none" strike="noStrike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b="0" i="0" lang="lt-LT" sz="95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korzystanie z bibliotek i materiałów dydaktycznych, </a:t>
            </a:r>
            <a:endParaRPr b="0" i="0" sz="950" u="none" cap="none" strike="noStrike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b="0" i="0" lang="lt-LT" sz="95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przeszłych ocen, </a:t>
            </a:r>
            <a:endParaRPr b="0" i="0" sz="950" u="none" cap="none" strike="noStrike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b="0" i="0" lang="lt-LT" sz="95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terminowość zgłoszeń zadań,</a:t>
            </a:r>
            <a:endParaRPr b="0" i="0" sz="950" u="none" cap="none" strike="noStrike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b="0" i="0" lang="lt-LT" sz="95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itp.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0" name="Google Shape;380;g15a5593ba52_1_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870025" y="1507560"/>
            <a:ext cx="486600" cy="48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g15a5593ba52_1_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613650" y="1460274"/>
            <a:ext cx="486600" cy="4866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g15a5593ba52_1_17"/>
          <p:cNvSpPr txBox="1"/>
          <p:nvPr/>
        </p:nvSpPr>
        <p:spPr>
          <a:xfrm>
            <a:off x="5329488" y="1808650"/>
            <a:ext cx="1265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lt-LT" sz="900" u="none" cap="none" strike="noStrike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ZBIERANIE DANYCH</a:t>
            </a:r>
            <a:endParaRPr b="1" i="0" sz="900" u="none" cap="none" strike="noStrike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83" name="Google Shape;383;g15a5593ba52_1_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244175" y="4965350"/>
            <a:ext cx="685800" cy="12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470595221a_0_0"/>
          <p:cNvSpPr txBox="1"/>
          <p:nvPr>
            <p:ph type="title"/>
          </p:nvPr>
        </p:nvSpPr>
        <p:spPr>
          <a:xfrm>
            <a:off x="303100" y="692900"/>
            <a:ext cx="64038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94611"/>
              <a:buNone/>
            </a:pPr>
            <a:r>
              <a:t/>
            </a:r>
            <a:endParaRPr sz="1827">
              <a:solidFill>
                <a:srgbClr val="403D3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23563"/>
              <a:buNone/>
            </a:pPr>
            <a:r>
              <a:rPr lang="lt-LT" sz="2800"/>
              <a:t>Wprowadzenie</a:t>
            </a:r>
            <a:endParaRPr sz="2050">
              <a:solidFill>
                <a:srgbClr val="403D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g1470595221a_0_0"/>
          <p:cNvSpPr txBox="1"/>
          <p:nvPr>
            <p:ph idx="1" type="body"/>
          </p:nvPr>
        </p:nvSpPr>
        <p:spPr>
          <a:xfrm>
            <a:off x="499300" y="1755250"/>
            <a:ext cx="5061000" cy="31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7647"/>
              <a:buNone/>
            </a:pPr>
            <a:r>
              <a:rPr lang="lt-LT"/>
              <a:t>Wprowadzenie do głównych pojęć kursu:</a:t>
            </a:r>
            <a:endParaRPr/>
          </a:p>
          <a:p>
            <a:pPr indent="-325755" lvl="0" marL="4572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lt-LT"/>
              <a:t>Dowody uczenia się</a:t>
            </a:r>
            <a:endParaRPr/>
          </a:p>
          <a:p>
            <a:pPr indent="-32575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lt-LT"/>
              <a:t>Cyfrowa analiza dowodów</a:t>
            </a:r>
            <a:endParaRPr/>
          </a:p>
          <a:p>
            <a:pPr indent="-32575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lt-LT"/>
              <a:t>Umiejętności korzystania z danych</a:t>
            </a:r>
            <a:endParaRPr/>
          </a:p>
          <a:p>
            <a:pPr indent="-325755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lt-LT"/>
              <a:t>Samoregulujące uczenie się</a:t>
            </a:r>
            <a:endParaRPr/>
          </a:p>
          <a:p>
            <a:pPr indent="-325755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lt-LT"/>
              <a:t>Analityki uczenia się (LA)</a:t>
            </a:r>
            <a:endParaRPr/>
          </a:p>
          <a:p>
            <a:pPr indent="-32575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lt-LT"/>
              <a:t>LA i podejmowanie decyzji metapoznawczych</a:t>
            </a:r>
            <a:endParaRPr/>
          </a:p>
          <a:p>
            <a:pPr indent="-325755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lt-LT"/>
              <a:t>LA i zaangażowanie</a:t>
            </a:r>
            <a:endParaRPr/>
          </a:p>
          <a:p>
            <a:pPr indent="-325755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lt-LT"/>
              <a:t>LA: Algorytmy i pulpity nawigacyjne</a:t>
            </a:r>
            <a:endParaRPr/>
          </a:p>
          <a:p>
            <a:pPr indent="-325755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lt-LT"/>
              <a:t>Narzędzia Moodle i zalecenia dotyczące praktyki</a:t>
            </a:r>
            <a:endParaRPr/>
          </a:p>
          <a:p>
            <a:pPr indent="-325755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lt-LT"/>
              <a:t>Odczyty opcjonalne</a:t>
            </a:r>
            <a:endParaRPr/>
          </a:p>
        </p:txBody>
      </p:sp>
      <p:pic>
        <p:nvPicPr>
          <p:cNvPr id="86" name="Google Shape;86;g1470595221a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93450" y="1848950"/>
            <a:ext cx="2786950" cy="27957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10740000" dist="104775">
              <a:srgbClr val="000000">
                <a:alpha val="25882"/>
              </a:srgbClr>
            </a:outerShdw>
          </a:effectLst>
        </p:spPr>
      </p:pic>
      <p:pic>
        <p:nvPicPr>
          <p:cNvPr id="87" name="Google Shape;87;g1470595221a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94600" y="4914350"/>
            <a:ext cx="685800" cy="12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149012b8ca8_1_23"/>
          <p:cNvSpPr txBox="1"/>
          <p:nvPr>
            <p:ph type="title"/>
          </p:nvPr>
        </p:nvSpPr>
        <p:spPr>
          <a:xfrm>
            <a:off x="177775" y="573425"/>
            <a:ext cx="81117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lt-LT" sz="2800"/>
              <a:t>Czym są raporty z kursów w Moodle?</a:t>
            </a:r>
            <a:endParaRPr/>
          </a:p>
        </p:txBody>
      </p:sp>
      <p:sp>
        <p:nvSpPr>
          <p:cNvPr id="389" name="Google Shape;389;g149012b8ca8_1_23"/>
          <p:cNvSpPr txBox="1"/>
          <p:nvPr>
            <p:ph idx="1" type="body"/>
          </p:nvPr>
        </p:nvSpPr>
        <p:spPr>
          <a:xfrm>
            <a:off x="1038975" y="2301800"/>
            <a:ext cx="7699800" cy="21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lt-LT"/>
              <a:t>Obejrzyj </a:t>
            </a:r>
            <a:r>
              <a:rPr lang="lt-LT" u="sng">
                <a:solidFill>
                  <a:schemeClr val="hlink"/>
                </a:solidFill>
                <a:hlinkClick r:id="rId3"/>
              </a:rPr>
              <a:t>film</a:t>
            </a:r>
            <a:r>
              <a:rPr lang="lt-LT"/>
              <a:t> na temat </a:t>
            </a:r>
            <a:r>
              <a:rPr b="1" lang="lt-LT"/>
              <a:t>raportów z kursów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lt-LT"/>
              <a:t>Przeczytaj artykuł: </a:t>
            </a:r>
            <a:r>
              <a:rPr lang="lt-LT" u="sng">
                <a:solidFill>
                  <a:schemeClr val="hlink"/>
                </a:solidFill>
                <a:hlinkClick r:id="rId4"/>
              </a:rPr>
              <a:t>Jakie są najlepsze wtyczki do raportowania Moodle dla Moodle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i="1" lang="lt-LT" sz="1500"/>
              <a:t>W Moodle dostępne są również konfigurowalne raporty dla bardziej zaawansowanych użytkowników i</a:t>
            </a:r>
            <a:r>
              <a:rPr lang="lt-LT">
                <a:extLst>
                  <a:ext uri="http://customooxmlschemas.google.com/">
                    <go:slidesCustomData xmlns:go="http://customooxmlschemas.google.com/" textRoundtripDataId="9"/>
                  </a:ext>
                </a:extLst>
              </a:rPr>
              <a:t> profili administracyjnych.</a:t>
            </a:r>
            <a:r>
              <a:rPr i="1" lang="lt-LT" sz="1500"/>
              <a:t> Ten </a:t>
            </a:r>
            <a:r>
              <a:rPr lang="lt-LT" u="sng">
                <a:solidFill>
                  <a:schemeClr val="hlink"/>
                </a:solidFill>
                <a:hlinkClick r:id="rId5"/>
              </a:rPr>
              <a:t>odczyt</a:t>
            </a:r>
            <a:r>
              <a:rPr i="1" lang="lt-LT" sz="1500"/>
              <a:t> jest opcjonalny.</a:t>
            </a:r>
            <a:endParaRPr sz="1500"/>
          </a:p>
        </p:txBody>
      </p:sp>
      <p:pic>
        <p:nvPicPr>
          <p:cNvPr id="390" name="Google Shape;390;g149012b8ca8_1_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1891" y="2034975"/>
            <a:ext cx="447634" cy="76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g149012b8ca8_1_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94600" y="4914350"/>
            <a:ext cx="685800" cy="12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149012b8ca8_1_11"/>
          <p:cNvSpPr txBox="1"/>
          <p:nvPr>
            <p:ph type="title"/>
          </p:nvPr>
        </p:nvSpPr>
        <p:spPr>
          <a:xfrm>
            <a:off x="177775" y="573425"/>
            <a:ext cx="81117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lt-LT" sz="2800"/>
              <a:t>Wtyczki raportowania Moodle -Intelliboard</a:t>
            </a:r>
            <a:endParaRPr/>
          </a:p>
        </p:txBody>
      </p:sp>
      <p:pic>
        <p:nvPicPr>
          <p:cNvPr id="397" name="Google Shape;397;g149012b8ca8_1_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26325" y="1618038"/>
            <a:ext cx="4805549" cy="3278825"/>
          </a:xfrm>
          <a:prstGeom prst="rect">
            <a:avLst/>
          </a:prstGeom>
          <a:noFill/>
          <a:ln cap="flat" cmpd="sng" w="19050">
            <a:solidFill>
              <a:srgbClr val="9E9E9E"/>
            </a:solidFill>
            <a:prstDash val="dash"/>
            <a:round/>
            <a:headEnd len="sm" w="sm" type="none"/>
            <a:tailEnd len="sm" w="sm" type="none"/>
          </a:ln>
          <a:effectLst>
            <a:outerShdw blurRad="57150" rotWithShape="0" algn="bl" dist="9525">
              <a:srgbClr val="FFFFFF">
                <a:alpha val="97647"/>
              </a:srgbClr>
            </a:outerShdw>
          </a:effectLst>
        </p:spPr>
      </p:pic>
      <p:sp>
        <p:nvSpPr>
          <p:cNvPr id="398" name="Google Shape;398;g149012b8ca8_1_11"/>
          <p:cNvSpPr txBox="1"/>
          <p:nvPr>
            <p:ph idx="1" type="body"/>
          </p:nvPr>
        </p:nvSpPr>
        <p:spPr>
          <a:xfrm>
            <a:off x="703900" y="1902350"/>
            <a:ext cx="3241500" cy="28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lt-LT"/>
              <a:t>Obejrzyj </a:t>
            </a:r>
            <a:r>
              <a:rPr lang="lt-LT" u="sng">
                <a:solidFill>
                  <a:schemeClr val="hlink"/>
                </a:solidFill>
                <a:hlinkClick r:id="rId4"/>
              </a:rPr>
              <a:t>film</a:t>
            </a:r>
            <a:r>
              <a:rPr lang="lt-LT"/>
              <a:t> na </a:t>
            </a:r>
            <a:r>
              <a:rPr b="1" lang="lt-LT"/>
              <a:t>Intelliboard </a:t>
            </a:r>
            <a:r>
              <a:rPr lang="lt-LT"/>
              <a:t>(opcjonalnie)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lt-LT"/>
              <a:t>Wypróbuj </a:t>
            </a:r>
            <a:r>
              <a:rPr lang="lt-LT" u="sng">
                <a:solidFill>
                  <a:schemeClr val="hlink"/>
                </a:solidFill>
                <a:hlinkClick r:id="rId5"/>
              </a:rPr>
              <a:t>system demo na żywo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indent="-32258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❖"/>
            </a:pPr>
            <a:r>
              <a:rPr lang="lt-LT" sz="1600"/>
              <a:t>Zalety: </a:t>
            </a:r>
            <a:endParaRPr sz="1600"/>
          </a:p>
          <a:p>
            <a:pPr indent="-32258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➢"/>
            </a:pPr>
            <a:r>
              <a:rPr lang="lt-LT" sz="1600"/>
              <a:t>Pulpity uczących się  i nauczycieli</a:t>
            </a:r>
            <a:endParaRPr sz="1600"/>
          </a:p>
          <a:p>
            <a:pPr indent="-32258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➢"/>
            </a:pPr>
            <a:r>
              <a:rPr lang="lt-LT" sz="1600"/>
              <a:t>Konfigurowalne</a:t>
            </a:r>
            <a:endParaRPr sz="1600"/>
          </a:p>
          <a:p>
            <a:pPr indent="-32258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➢"/>
            </a:pPr>
            <a:r>
              <a:rPr lang="lt-LT" sz="1600"/>
              <a:t>Monitory i raporty</a:t>
            </a:r>
            <a:endParaRPr sz="1600"/>
          </a:p>
          <a:p>
            <a:pPr indent="-32258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❖"/>
            </a:pPr>
            <a:r>
              <a:rPr lang="lt-LT" sz="1600"/>
              <a:t>Wady: Nie za darmo</a:t>
            </a:r>
            <a:endParaRPr/>
          </a:p>
        </p:txBody>
      </p:sp>
      <p:pic>
        <p:nvPicPr>
          <p:cNvPr id="399" name="Google Shape;399;g149012b8ca8_1_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5416" y="1765275"/>
            <a:ext cx="447634" cy="76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g149012b8ca8_1_1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94600" y="4914350"/>
            <a:ext cx="685800" cy="12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149770533bd_0_3"/>
          <p:cNvSpPr txBox="1"/>
          <p:nvPr>
            <p:ph type="title"/>
          </p:nvPr>
        </p:nvSpPr>
        <p:spPr>
          <a:xfrm>
            <a:off x="177775" y="573425"/>
            <a:ext cx="81117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lt-LT" sz="2800"/>
              <a:t>Wtyczki raportowania Moodle -LearnerScript</a:t>
            </a:r>
            <a:endParaRPr/>
          </a:p>
        </p:txBody>
      </p:sp>
      <p:sp>
        <p:nvSpPr>
          <p:cNvPr id="406" name="Google Shape;406;g149770533bd_0_3"/>
          <p:cNvSpPr txBox="1"/>
          <p:nvPr>
            <p:ph idx="1" type="body"/>
          </p:nvPr>
        </p:nvSpPr>
        <p:spPr>
          <a:xfrm>
            <a:off x="561475" y="1902350"/>
            <a:ext cx="3500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7500"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lt-LT"/>
              <a:t>Obejrzyj </a:t>
            </a:r>
            <a:r>
              <a:rPr lang="lt-LT" u="sng">
                <a:solidFill>
                  <a:schemeClr val="hlink"/>
                </a:solidFill>
                <a:hlinkClick r:id="rId3"/>
              </a:rPr>
              <a:t>film</a:t>
            </a:r>
            <a:r>
              <a:rPr lang="lt-LT"/>
              <a:t> na </a:t>
            </a:r>
            <a:r>
              <a:rPr b="1" lang="lt-LT"/>
              <a:t>LearnerScript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lt-LT"/>
              <a:t>Obejrzyj </a:t>
            </a:r>
            <a:r>
              <a:rPr lang="lt-LT" u="sng">
                <a:solidFill>
                  <a:schemeClr val="hlink"/>
                </a:solidFill>
                <a:hlinkClick r:id="rId4"/>
              </a:rPr>
              <a:t>webinarium</a:t>
            </a:r>
            <a:r>
              <a:rPr lang="lt-LT"/>
              <a:t> na temat LearnerScript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lt-LT"/>
              <a:t>Kliknij </a:t>
            </a:r>
            <a:r>
              <a:rPr lang="lt-LT" u="sng">
                <a:solidFill>
                  <a:schemeClr val="hlink"/>
                </a:solidFill>
                <a:hlinkClick r:id="rId5"/>
              </a:rPr>
              <a:t>tutaj</a:t>
            </a:r>
            <a:r>
              <a:rPr lang="lt-LT"/>
              <a:t>, aby wyświetlić demo i bezpłatną wersję próbną</a:t>
            </a:r>
            <a:endParaRPr/>
          </a:p>
          <a:p>
            <a:pPr indent="-30734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❖"/>
            </a:pPr>
            <a:r>
              <a:rPr lang="lt-LT" sz="1600"/>
              <a:t>Zalety: </a:t>
            </a:r>
            <a:endParaRPr sz="1600"/>
          </a:p>
          <a:p>
            <a:pPr indent="-30734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➢"/>
            </a:pPr>
            <a:r>
              <a:rPr lang="lt-LT" sz="1600"/>
              <a:t>Pulpity uczących się  i nauczycieli</a:t>
            </a:r>
            <a:endParaRPr sz="1600"/>
          </a:p>
          <a:p>
            <a:pPr indent="-30734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➢"/>
            </a:pPr>
            <a:r>
              <a:rPr lang="lt-LT" sz="1600"/>
              <a:t>Konfigurowalne</a:t>
            </a:r>
            <a:endParaRPr sz="1600"/>
          </a:p>
          <a:p>
            <a:pPr indent="-30734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➢"/>
            </a:pPr>
            <a:r>
              <a:rPr lang="lt-LT" sz="1600"/>
              <a:t>Stworzony dla Moodle</a:t>
            </a:r>
            <a:endParaRPr sz="1600"/>
          </a:p>
          <a:p>
            <a:pPr indent="-30734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❖"/>
            </a:pPr>
            <a:r>
              <a:rPr lang="lt-LT" sz="1600"/>
              <a:t>Minusy: Może być skomplikowany w użyciu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407" name="Google Shape;407;g149770533bd_0_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001750" y="1693375"/>
            <a:ext cx="4892375" cy="3128150"/>
          </a:xfrm>
          <a:prstGeom prst="rect">
            <a:avLst/>
          </a:prstGeom>
          <a:noFill/>
          <a:ln cap="flat" cmpd="sng" w="19050">
            <a:solidFill>
              <a:srgbClr val="9E9E9E"/>
            </a:solidFill>
            <a:prstDash val="dash"/>
            <a:round/>
            <a:headEnd len="sm" w="sm" type="none"/>
            <a:tailEnd len="sm" w="sm" type="none"/>
          </a:ln>
        </p:spPr>
      </p:pic>
      <p:pic>
        <p:nvPicPr>
          <p:cNvPr id="408" name="Google Shape;408;g149770533bd_0_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70324" y="1706175"/>
            <a:ext cx="391150" cy="6708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138ad667f4d_0_0"/>
          <p:cNvSpPr txBox="1"/>
          <p:nvPr>
            <p:ph type="title"/>
          </p:nvPr>
        </p:nvSpPr>
        <p:spPr>
          <a:xfrm>
            <a:off x="52200" y="750900"/>
            <a:ext cx="60201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lt-LT" sz="1800"/>
              <a:t>Moodle Learning Analytics (API) i modele predykcyjne</a:t>
            </a:r>
            <a:endParaRPr sz="1800"/>
          </a:p>
        </p:txBody>
      </p:sp>
      <p:sp>
        <p:nvSpPr>
          <p:cNvPr id="414" name="Google Shape;414;g138ad667f4d_0_0"/>
          <p:cNvSpPr txBox="1"/>
          <p:nvPr>
            <p:ph type="title"/>
          </p:nvPr>
        </p:nvSpPr>
        <p:spPr>
          <a:xfrm>
            <a:off x="6246450" y="909000"/>
            <a:ext cx="2867400" cy="46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lt-LT" sz="1600" u="sng">
                <a:solidFill>
                  <a:schemeClr val="hlink"/>
                </a:solidFill>
                <a:hlinkClick r:id="rId3"/>
              </a:rPr>
              <a:t>Kliknij tutaj, aby przejść do źródła</a:t>
            </a:r>
            <a:endParaRPr sz="1600">
              <a:solidFill>
                <a:srgbClr val="4A86E8"/>
              </a:solidFill>
            </a:endParaRPr>
          </a:p>
        </p:txBody>
      </p:sp>
      <p:pic>
        <p:nvPicPr>
          <p:cNvPr id="415" name="Google Shape;415;g138ad667f4d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62725" y="782249"/>
            <a:ext cx="283725" cy="486600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g138ad667f4d_0_0"/>
          <p:cNvSpPr txBox="1"/>
          <p:nvPr/>
        </p:nvSpPr>
        <p:spPr>
          <a:xfrm>
            <a:off x="324100" y="1545450"/>
            <a:ext cx="3309900" cy="337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lt-LT" sz="11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Interfejs API Moodle Learning Analytics </a:t>
            </a:r>
            <a:r>
              <a:rPr b="0" i="0" lang="lt-LT" sz="11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umożliwia menedżerom witryn Moodle definiowanie modeli predykcji, które łączą wskaźniki i cel.</a:t>
            </a:r>
            <a:endParaRPr b="0" i="0" sz="1100" u="none" cap="none" strike="noStrike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t-LT" sz="11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Jest to otwarty system, który może stać się podstawą dla bardzo szerokiej gamy modeli. </a:t>
            </a:r>
            <a:endParaRPr b="0" i="0" sz="1100" u="none" cap="none" strike="noStrike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t-LT" sz="11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Modele mogą zawierać:</a:t>
            </a:r>
            <a:endParaRPr b="0" i="0" sz="1100" u="none" cap="none" strike="noStrike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12121"/>
              </a:buClr>
              <a:buSzPts val="1100"/>
              <a:buFont typeface="Roboto"/>
              <a:buChar char="➢"/>
            </a:pPr>
            <a:r>
              <a:rPr b="0" i="0" lang="lt-LT" sz="11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wskaźniki (tzw. predyktory), </a:t>
            </a:r>
            <a:endParaRPr b="0" i="0" sz="1100" u="none" cap="none" strike="noStrike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100"/>
              <a:buFont typeface="Roboto"/>
              <a:buChar char="➢"/>
            </a:pPr>
            <a:r>
              <a:rPr b="0" i="0" lang="lt-LT" sz="11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cele (wynik, który staramy się przewidzieć), </a:t>
            </a:r>
            <a:endParaRPr b="0" i="0" sz="1100" u="none" cap="none" strike="noStrike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100"/>
              <a:buFont typeface="Roboto"/>
              <a:buChar char="➢"/>
            </a:pPr>
            <a:r>
              <a:rPr b="0" i="0" lang="lt-LT" sz="11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spostrzeżenia (same prognozy), </a:t>
            </a:r>
            <a:endParaRPr b="0" i="0" sz="1100" u="none" cap="none" strike="noStrike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100"/>
              <a:buFont typeface="Roboto"/>
              <a:buChar char="➢"/>
            </a:pPr>
            <a:r>
              <a:rPr b="0" i="0" lang="lt-LT" sz="11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powiadomienia (wiadomości wysyłane w wyniku analiz), oraz </a:t>
            </a:r>
            <a:endParaRPr b="0" i="0" sz="1100" u="none" cap="none" strike="noStrike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212121"/>
              </a:buClr>
              <a:buSzPts val="1100"/>
              <a:buFont typeface="Roboto"/>
              <a:buChar char="➢"/>
            </a:pPr>
            <a:r>
              <a:rPr b="0" i="0" lang="lt-LT" sz="11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działania (oferowane odbiorcom komunikatów, które z kolei mogą stać się wskaźnikami).</a:t>
            </a:r>
            <a:endParaRPr b="0" i="0" sz="1100" u="none" cap="none" strike="noStrike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7" name="Google Shape;417;g138ad667f4d_0_0"/>
          <p:cNvSpPr txBox="1"/>
          <p:nvPr/>
        </p:nvSpPr>
        <p:spPr>
          <a:xfrm>
            <a:off x="4222650" y="1981125"/>
            <a:ext cx="4653300" cy="2885400"/>
          </a:xfrm>
          <a:prstGeom prst="rect">
            <a:avLst/>
          </a:prstGeom>
          <a:noFill/>
          <a:ln cap="flat" cmpd="sng" w="19050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100"/>
              <a:buFont typeface="Roboto"/>
              <a:buChar char="➢"/>
            </a:pPr>
            <a:r>
              <a:rPr b="0" i="0" lang="lt-LT" sz="11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uwzględniają cele instytucjonalne, które modele mają wspierać</a:t>
            </a:r>
            <a:endParaRPr b="0" i="0" sz="1100" u="none" cap="none" strike="noStrike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100"/>
              <a:buFont typeface="Roboto"/>
              <a:buChar char="➢"/>
            </a:pPr>
            <a:r>
              <a:rPr b="0" i="0" lang="lt-LT" sz="11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Odpowiedz na pytania i dowiedz się, czy masz prawo do dodatku do zasiłku pielęgnacyjnego TOG.</a:t>
            </a:r>
            <a:endParaRPr b="0" i="0" sz="1100" u="none" cap="none" strike="noStrike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6858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100"/>
              <a:buFont typeface="Roboto"/>
              <a:buChar char="❏"/>
            </a:pPr>
            <a:r>
              <a:rPr b="0" i="0" lang="lt-LT" sz="11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Jaki wynik chcemy przewidzieć? Albo jaki proces chcemy wykryć? Pozytywny (+) czy negatywny (-)?</a:t>
            </a:r>
            <a:endParaRPr b="0" i="0" sz="1100" u="none" cap="none" strike="noStrike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6858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100"/>
              <a:buFont typeface="Roboto"/>
              <a:buChar char="❏"/>
            </a:pPr>
            <a:r>
              <a:rPr b="0" i="0" lang="lt-LT" sz="11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W jaki sposób wykryjemy ten wynik/proces?</a:t>
            </a:r>
            <a:endParaRPr b="0" i="0" sz="1100" u="none" cap="none" strike="noStrike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6858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100"/>
              <a:buFont typeface="Roboto"/>
              <a:buChar char="❏"/>
            </a:pPr>
            <a:r>
              <a:rPr b="0" i="0" lang="lt-LT" sz="11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Jakie wskazówki, naszym zdaniem, mogą pomóc nam przewidzieć ten wynik/proces?</a:t>
            </a:r>
            <a:endParaRPr b="0" i="0" sz="1100" u="none" cap="none" strike="noStrike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6858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100"/>
              <a:buFont typeface="Roboto"/>
              <a:buChar char="❏"/>
            </a:pPr>
            <a:r>
              <a:rPr b="0" i="0" lang="lt-LT" sz="11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Co zrobić, jeśli wynik/proces jest bardzo prawdopodobny? Bardzo mało prawdopodobne</a:t>
            </a:r>
            <a:endParaRPr b="0" i="0" sz="1100" u="none" cap="none" strike="noStrike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6858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100"/>
              <a:buFont typeface="Roboto"/>
              <a:buChar char="❏"/>
            </a:pPr>
            <a:r>
              <a:rPr b="0" i="0" lang="lt-LT" sz="11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Kogo należy powiadomić? Jaki rodzaj powiadomienia należy wysłać?</a:t>
            </a:r>
            <a:endParaRPr b="0" i="0" sz="1100" u="none" cap="none" strike="noStrike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6858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100"/>
              <a:buFont typeface="Roboto"/>
              <a:buChar char="❏"/>
            </a:pPr>
            <a:r>
              <a:rPr b="0" i="0" lang="lt-LT" sz="11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Jakie możliwości działania należy zapewnić w przypadku zgłoszenia?</a:t>
            </a:r>
            <a:endParaRPr b="0" i="0" sz="11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8" name="Google Shape;418;g138ad667f4d_0_0"/>
          <p:cNvSpPr txBox="1"/>
          <p:nvPr/>
        </p:nvSpPr>
        <p:spPr>
          <a:xfrm>
            <a:off x="4222650" y="1662963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lt-LT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Tworzenie modelu analitycznego</a:t>
            </a:r>
            <a:endParaRPr b="1" i="0" sz="11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19" name="Google Shape;419;g138ad667f4d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94600" y="4914350"/>
            <a:ext cx="685800" cy="12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138ad667f4d_0_7"/>
          <p:cNvSpPr txBox="1"/>
          <p:nvPr>
            <p:ph type="title"/>
          </p:nvPr>
        </p:nvSpPr>
        <p:spPr>
          <a:xfrm>
            <a:off x="177775" y="573425"/>
            <a:ext cx="81117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lt-LT" sz="2800"/>
              <a:t>Podsumowanie Moodle zapewnia</a:t>
            </a:r>
            <a:endParaRPr/>
          </a:p>
        </p:txBody>
      </p:sp>
      <p:sp>
        <p:nvSpPr>
          <p:cNvPr id="425" name="Google Shape;425;g138ad667f4d_0_7"/>
          <p:cNvSpPr txBox="1"/>
          <p:nvPr>
            <p:ph idx="1" type="body"/>
          </p:nvPr>
        </p:nvSpPr>
        <p:spPr>
          <a:xfrm>
            <a:off x="548100" y="1866450"/>
            <a:ext cx="7948500" cy="21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-33432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lt-LT"/>
              <a:t>Wbudowane raporty na podstawie danych dziennika</a:t>
            </a:r>
            <a:r>
              <a:rPr lang="lt-LT"/>
              <a:t> (o charakterze opisowym). Dostarczają informacji na temat działań i ukończenia kursu.</a:t>
            </a:r>
            <a:endParaRPr/>
          </a:p>
          <a:p>
            <a:pPr indent="-33432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lt-LT"/>
              <a:t>Analityka</a:t>
            </a:r>
            <a:r>
              <a:rPr lang="lt-LT"/>
              <a:t> generująca </a:t>
            </a:r>
            <a:r>
              <a:rPr b="1" lang="lt-LT"/>
              <a:t>modele </a:t>
            </a:r>
            <a:r>
              <a:rPr lang="lt-LT"/>
              <a:t>(modele predykcyjne). Powinny one być włączone po dokładnym rozważeniu celów, które chcesz osiągnąć. 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7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7"/>
              <a:buNone/>
            </a:pPr>
            <a:r>
              <a:rPr lang="lt-LT"/>
              <a:t>Przykład: Cennym modelem prognozowania zaangażowania uczniów byłoby: </a:t>
            </a:r>
            <a:r>
              <a:rPr b="1" lang="lt-LT"/>
              <a:t>Uczniowie zagrożeni porzuceniem nauki</a:t>
            </a:r>
            <a:endParaRPr/>
          </a:p>
        </p:txBody>
      </p:sp>
      <p:pic>
        <p:nvPicPr>
          <p:cNvPr id="426" name="Google Shape;426;g138ad667f4d_0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5616" y="4082600"/>
            <a:ext cx="447634" cy="767700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g138ad667f4d_0_7"/>
          <p:cNvSpPr txBox="1"/>
          <p:nvPr/>
        </p:nvSpPr>
        <p:spPr>
          <a:xfrm>
            <a:off x="1456300" y="430727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lt-LT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Opcjonalne </a:t>
            </a:r>
            <a:r>
              <a:rPr b="0" i="0" lang="lt-LT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czytanie</a:t>
            </a:r>
            <a:r>
              <a:rPr b="1" i="0" lang="lt-LT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i="0" lang="lt-LT" sz="1800" u="sng" cap="none" strike="noStrik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  <a:extLst>
                  <a:ext uri="http://customooxmlschemas.google.com/">
                    <go:slidesCustomData xmlns:go="http://customooxmlschemas.google.com/" textRoundtripDataId="10"/>
                  </a:ext>
                </a:extLst>
              </a:rPr>
              <a:t>tutaj</a:t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8" name="Google Shape;428;g138ad667f4d_0_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94600" y="4914350"/>
            <a:ext cx="685800" cy="12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138ad667f4d_0_12"/>
          <p:cNvSpPr txBox="1"/>
          <p:nvPr>
            <p:ph type="title"/>
          </p:nvPr>
        </p:nvSpPr>
        <p:spPr>
          <a:xfrm>
            <a:off x="1323800" y="769850"/>
            <a:ext cx="7672500" cy="58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lang="lt-LT" sz="2320"/>
              <a:t>Kliknij </a:t>
            </a:r>
            <a:r>
              <a:rPr lang="lt-LT" sz="2320" u="sng">
                <a:solidFill>
                  <a:schemeClr val="hlink"/>
                </a:solidFill>
                <a:hlinkClick r:id="rId3"/>
              </a:rPr>
              <a:t>tutaj</a:t>
            </a:r>
            <a:r>
              <a:rPr lang="lt-LT" sz="2320"/>
              <a:t>, aby przeczytać więcej na temat tego modelu</a:t>
            </a:r>
            <a:endParaRPr sz="2320"/>
          </a:p>
        </p:txBody>
      </p:sp>
      <p:pic>
        <p:nvPicPr>
          <p:cNvPr id="434" name="Google Shape;434;g138ad667f4d_0_12"/>
          <p:cNvPicPr preferRelativeResize="0"/>
          <p:nvPr/>
        </p:nvPicPr>
        <p:blipFill rotWithShape="1">
          <a:blip r:embed="rId4">
            <a:alphaModFix/>
          </a:blip>
          <a:srcRect b="3447" l="789" r="1589" t="1567"/>
          <a:stretch/>
        </p:blipFill>
        <p:spPr>
          <a:xfrm>
            <a:off x="972025" y="1485175"/>
            <a:ext cx="7246925" cy="355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g138ad667f4d_0_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5650" y="684550"/>
            <a:ext cx="340574" cy="58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g138ad667f4d_0_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94600" y="4914350"/>
            <a:ext cx="685800" cy="12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138ad667f4d_0_18"/>
          <p:cNvSpPr txBox="1"/>
          <p:nvPr>
            <p:ph type="title"/>
          </p:nvPr>
        </p:nvSpPr>
        <p:spPr>
          <a:xfrm>
            <a:off x="177775" y="573425"/>
            <a:ext cx="81117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lt-LT" sz="2800"/>
              <a:t>Nauczanie adaptacyjne</a:t>
            </a:r>
            <a:endParaRPr/>
          </a:p>
        </p:txBody>
      </p:sp>
      <p:sp>
        <p:nvSpPr>
          <p:cNvPr id="442" name="Google Shape;442;g138ad667f4d_0_18"/>
          <p:cNvSpPr txBox="1"/>
          <p:nvPr>
            <p:ph idx="1" type="body"/>
          </p:nvPr>
        </p:nvSpPr>
        <p:spPr>
          <a:xfrm>
            <a:off x="4131250" y="1757725"/>
            <a:ext cx="4641600" cy="15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 sz="1700"/>
              <a:t>Ten </a:t>
            </a:r>
            <a:r>
              <a:rPr lang="lt-LT" u="sng">
                <a:solidFill>
                  <a:schemeClr val="hlink"/>
                </a:solidFill>
                <a:hlinkClick r:id="rId3"/>
              </a:rPr>
              <a:t>film</a:t>
            </a:r>
            <a:r>
              <a:rPr lang="lt-LT">
                <a:solidFill>
                  <a:schemeClr val="hlink"/>
                </a:solidFill>
                <a:uFill>
                  <a:noFill/>
                </a:uFill>
                <a:hlinkClick r:id="rId4"/>
              </a:rPr>
              <a:t> </a:t>
            </a:r>
            <a:r>
              <a:rPr lang="lt-LT" sz="1700"/>
              <a:t>pokazuje, jak dodać sekwencję treści edukacyjnych, jak korzystać z quizów, połączeń, aby przejść do różnych sekcji i wszystkich możliwości Moodle podczas struktury lekcji.</a:t>
            </a:r>
            <a:endParaRPr b="1" sz="1700"/>
          </a:p>
        </p:txBody>
      </p:sp>
      <p:pic>
        <p:nvPicPr>
          <p:cNvPr id="443" name="Google Shape;443;g138ad667f4d_0_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87138" y="3636550"/>
            <a:ext cx="522125" cy="8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g138ad667f4d_0_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8200" y="1838325"/>
            <a:ext cx="3526349" cy="1975118"/>
          </a:xfrm>
          <a:prstGeom prst="rect">
            <a:avLst/>
          </a:prstGeom>
          <a:noFill/>
          <a:ln>
            <a:noFill/>
          </a:ln>
          <a:effectLst>
            <a:reflection blurRad="0" dir="5400000" dist="38100" endA="0" endPos="30000" fadeDir="5400012" kx="0" rotWithShape="0" algn="bl" stPos="0" sy="-100000" ky="0"/>
          </a:effectLst>
        </p:spPr>
      </p:pic>
      <p:sp>
        <p:nvSpPr>
          <p:cNvPr id="445" name="Google Shape;445;g138ad667f4d_0_18"/>
          <p:cNvSpPr txBox="1"/>
          <p:nvPr/>
        </p:nvSpPr>
        <p:spPr>
          <a:xfrm>
            <a:off x="5073100" y="3534825"/>
            <a:ext cx="3000000" cy="10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lt-LT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UWAGA: Bardzo ważne jest </a:t>
            </a:r>
            <a:r>
              <a:rPr b="1" i="0" lang="lt-LT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WCZEŚNIEJSZE ZAPLANOWANIE STRUKTURY LEKCJI!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6" name="Google Shape;446;g138ad667f4d_0_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94600" y="4914350"/>
            <a:ext cx="685800" cy="12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15174d6553b_1_8"/>
          <p:cNvSpPr txBox="1"/>
          <p:nvPr>
            <p:ph type="title"/>
          </p:nvPr>
        </p:nvSpPr>
        <p:spPr>
          <a:xfrm>
            <a:off x="177775" y="573425"/>
            <a:ext cx="81117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lt-LT" sz="2800"/>
              <a:t>Odczyty opcjonalne </a:t>
            </a:r>
            <a:endParaRPr/>
          </a:p>
        </p:txBody>
      </p:sp>
      <p:sp>
        <p:nvSpPr>
          <p:cNvPr id="452" name="Google Shape;452;g15174d6553b_1_8"/>
          <p:cNvSpPr txBox="1"/>
          <p:nvPr>
            <p:ph idx="1" type="body"/>
          </p:nvPr>
        </p:nvSpPr>
        <p:spPr>
          <a:xfrm>
            <a:off x="1056875" y="1683938"/>
            <a:ext cx="76632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7500"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lt-LT">
                <a:solidFill>
                  <a:srgbClr val="000000"/>
                </a:solidFill>
              </a:rPr>
              <a:t>Przeczytaj poniższe rozdziały zaczerpnięte </a:t>
            </a:r>
            <a:r>
              <a:rPr lang="lt-LT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z podręcznika Learning Analytics – wydanie drugie</a:t>
            </a:r>
            <a:endParaRPr/>
          </a:p>
        </p:txBody>
      </p:sp>
      <p:pic>
        <p:nvPicPr>
          <p:cNvPr id="453" name="Google Shape;453;g15174d6553b_1_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8213" y="1676300"/>
            <a:ext cx="522125" cy="8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g15174d6553b_1_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38125" y="2465050"/>
            <a:ext cx="1631738" cy="217352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7980000" dist="228600">
              <a:srgbClr val="000000">
                <a:alpha val="49019"/>
              </a:srgbClr>
            </a:outerShdw>
          </a:effectLst>
        </p:spPr>
      </p:pic>
      <p:sp>
        <p:nvSpPr>
          <p:cNvPr id="455" name="Google Shape;455;g15174d6553b_1_8"/>
          <p:cNvSpPr txBox="1"/>
          <p:nvPr/>
        </p:nvSpPr>
        <p:spPr>
          <a:xfrm>
            <a:off x="3136300" y="2608300"/>
            <a:ext cx="4668900" cy="18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237E"/>
              </a:buClr>
              <a:buSzPts val="1400"/>
              <a:buFont typeface="Roboto"/>
              <a:buChar char="➔"/>
            </a:pPr>
            <a:r>
              <a:rPr b="0" i="0" lang="lt-LT" sz="1400" u="sng" cap="none" strike="noStrike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Rozdział 8. Analityka uczenia się dla</a:t>
            </a:r>
            <a:r>
              <a:rPr b="0" i="0" lang="lt-LT" sz="1400" u="sng" cap="none" strike="noStrike">
                <a:solidFill>
                  <a:srgbClr val="1155CC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samoregulowanego uczenia się</a:t>
            </a:r>
            <a:r>
              <a:rPr b="0" i="0" lang="lt-LT" sz="1400" u="sng" cap="none" strike="noStrike">
                <a:solidFill>
                  <a:srgbClr val="1155CC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 b="0" i="0" sz="1400" u="sng" cap="none" strike="noStrike">
              <a:solidFill>
                <a:srgbClr val="1155CC"/>
              </a:solidFill>
              <a:highlight>
                <a:srgbClr val="FFFF00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237E"/>
              </a:buClr>
              <a:buSzPts val="1400"/>
              <a:buFont typeface="Roboto"/>
              <a:buChar char="➔"/>
            </a:pPr>
            <a:r>
              <a:rPr b="0" i="0" lang="lt-LT" sz="1400" u="sng" cap="none" strike="noStrike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Rozdział 13. Analityka uczenia</a:t>
            </a:r>
            <a:r>
              <a:rPr b="0" i="0" lang="lt-LT" sz="1400" u="sng" cap="none" strike="noStrike">
                <a:solidFill>
                  <a:srgbClr val="1155CC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 się nauczycieli i uczących</a:t>
            </a:r>
            <a:r>
              <a:rPr b="0" i="0" lang="lt-LT" sz="1400" u="sng" cap="none" strike="noStrike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 się</a:t>
            </a:r>
            <a:endParaRPr b="0" i="0" sz="1400" u="sng" cap="none" strike="noStrike">
              <a:solidFill>
                <a:srgbClr val="1155C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237E"/>
              </a:buClr>
              <a:buSzPts val="1400"/>
              <a:buFont typeface="Roboto"/>
              <a:buChar char="➔"/>
            </a:pPr>
            <a:r>
              <a:rPr b="0" i="0" lang="lt-LT" sz="1400" u="sng" cap="none" strike="noStrike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Rozdział 19 </a:t>
            </a:r>
            <a:r>
              <a:rPr b="0" i="0" lang="lt-LT" sz="1400" u="sng" cap="none" strike="noStrike">
                <a:solidFill>
                  <a:srgbClr val="1155CC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Umiejętność korzystania z danych</a:t>
            </a:r>
            <a:r>
              <a:rPr b="0" i="0" lang="lt-LT" sz="1400" u="sng" cap="none" strike="noStrike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i analityka uczenia się</a:t>
            </a:r>
            <a:r>
              <a:rPr b="0" i="0" lang="lt-LT" sz="1400" u="sng" cap="none" strike="noStrike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0" i="0" sz="1400" u="sng" cap="none" strike="noStrike">
              <a:solidFill>
                <a:srgbClr val="1155C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237E"/>
              </a:buClr>
              <a:buSzPts val="1400"/>
              <a:buFont typeface="Roboto"/>
              <a:buChar char="➔"/>
            </a:pPr>
            <a:r>
              <a:rPr b="0" i="0" lang="lt-LT" sz="1400" u="sng" cap="none" strike="noStrike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Rozdział 21. Podejścia zorientowane na człowieka do </a:t>
            </a:r>
            <a:r>
              <a:rPr b="0" i="0" lang="lt-LT" sz="1400" u="sng" cap="none" strike="noStrike">
                <a:solidFill>
                  <a:srgbClr val="1155CC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informacji zwrotnych</a:t>
            </a:r>
            <a:r>
              <a:rPr b="0" i="0" lang="lt-LT" sz="1400" u="sng" cap="none" strike="noStrike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opartych na danych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6" name="Google Shape;456;g15174d6553b_1_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994600" y="4914350"/>
            <a:ext cx="685800" cy="12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157d20df6a2_0_0"/>
          <p:cNvSpPr txBox="1"/>
          <p:nvPr>
            <p:ph type="title"/>
          </p:nvPr>
        </p:nvSpPr>
        <p:spPr>
          <a:xfrm>
            <a:off x="109200" y="573425"/>
            <a:ext cx="81117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lt-LT" sz="2800"/>
              <a:t>Infografika na zakończenie</a:t>
            </a:r>
            <a:endParaRPr/>
          </a:p>
        </p:txBody>
      </p:sp>
      <p:sp>
        <p:nvSpPr>
          <p:cNvPr id="462" name="Google Shape;462;g157d20df6a2_0_0"/>
          <p:cNvSpPr txBox="1"/>
          <p:nvPr>
            <p:ph idx="1" type="body"/>
          </p:nvPr>
        </p:nvSpPr>
        <p:spPr>
          <a:xfrm>
            <a:off x="2557925" y="2124725"/>
            <a:ext cx="4578600" cy="5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25"/>
              <a:buNone/>
            </a:pPr>
            <a:r>
              <a:rPr lang="lt-LT" sz="1425"/>
              <a:t>Na koniec sprawdź </a:t>
            </a:r>
            <a:r>
              <a:rPr lang="lt-LT" u="sng">
                <a:solidFill>
                  <a:schemeClr val="hlink"/>
                </a:solidFill>
                <a:hlinkClick r:id="rId3"/>
              </a:rPr>
              <a:t>syntezę</a:t>
            </a:r>
            <a:r>
              <a:rPr lang="lt-LT" sz="1425"/>
              <a:t> tego materiału edukacyjnego</a:t>
            </a:r>
            <a:endParaRPr sz="1425"/>
          </a:p>
        </p:txBody>
      </p:sp>
      <p:pic>
        <p:nvPicPr>
          <p:cNvPr id="463" name="Google Shape;463;g157d20df6a2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00250" y="2083424"/>
            <a:ext cx="283725" cy="486600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g157d20df6a2_0_0"/>
          <p:cNvSpPr txBox="1"/>
          <p:nvPr/>
        </p:nvSpPr>
        <p:spPr>
          <a:xfrm>
            <a:off x="2115026" y="3007525"/>
            <a:ext cx="57072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28600" lvl="0" marL="3175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237E"/>
              </a:buClr>
              <a:buSzPts val="2250"/>
              <a:buFont typeface="Roboto"/>
              <a:buNone/>
            </a:pPr>
            <a:r>
              <a:rPr b="0" i="0" lang="lt-LT" sz="1800" u="none" cap="none" strike="noStrike">
                <a:solidFill>
                  <a:srgbClr val="1A237E"/>
                </a:solidFill>
                <a:latin typeface="Roboto"/>
                <a:ea typeface="Roboto"/>
                <a:cs typeface="Roboto"/>
                <a:sym typeface="Roboto"/>
              </a:rPr>
              <a:t>Mamy nadzieję, że to wprowadzenie było dla Ciebie przydatne!</a:t>
            </a:r>
            <a:endParaRPr b="0" i="0" sz="1800" u="none" cap="none" strike="noStrike">
              <a:solidFill>
                <a:srgbClr val="1A237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65" name="Google Shape;465;g157d20df6a2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94600" y="4914350"/>
            <a:ext cx="685800" cy="12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1b93387152c_2_22"/>
          <p:cNvSpPr txBox="1"/>
          <p:nvPr>
            <p:ph type="title"/>
          </p:nvPr>
        </p:nvSpPr>
        <p:spPr>
          <a:xfrm>
            <a:off x="109200" y="573425"/>
            <a:ext cx="81117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lt-LT" sz="2800"/>
              <a:t>Dokumenty źródłowe</a:t>
            </a:r>
            <a:endParaRPr/>
          </a:p>
        </p:txBody>
      </p:sp>
      <p:sp>
        <p:nvSpPr>
          <p:cNvPr id="471" name="Google Shape;471;g1b93387152c_2_22"/>
          <p:cNvSpPr txBox="1"/>
          <p:nvPr>
            <p:ph idx="1" type="body"/>
          </p:nvPr>
        </p:nvSpPr>
        <p:spPr>
          <a:xfrm>
            <a:off x="305550" y="1235025"/>
            <a:ext cx="8532900" cy="33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lt-LT" sz="1200">
                <a:solidFill>
                  <a:schemeClr val="dk2"/>
                </a:solidFill>
              </a:rPr>
              <a:t>Dobbins, C., Denton, P. (2017). </a:t>
            </a:r>
            <a:r>
              <a:rPr i="1" lang="lt-LT" sz="1200">
                <a:solidFill>
                  <a:schemeClr val="dk2"/>
                </a:solidFill>
              </a:rPr>
              <a:t>MyWallMate</a:t>
            </a:r>
            <a:r>
              <a:rPr lang="lt-LT" sz="1200">
                <a:solidFill>
                  <a:schemeClr val="dk2"/>
                </a:solidFill>
              </a:rPr>
              <a:t>: Badanie wykorzystania technologii mobilnych w zwiększaniu zaangażowania uczniów. </a:t>
            </a:r>
            <a:r>
              <a:rPr i="1" lang="lt-LT" sz="1200">
                <a:solidFill>
                  <a:schemeClr val="dk2"/>
                </a:solidFill>
              </a:rPr>
              <a:t>TechTrends</a:t>
            </a:r>
            <a:r>
              <a:rPr lang="lt-LT" sz="1200">
                <a:solidFill>
                  <a:schemeClr val="dk2"/>
                </a:solidFill>
              </a:rPr>
              <a:t> 61, 541–549. </a:t>
            </a:r>
            <a:r>
              <a:rPr lang="lt-LT" sz="1200" u="sng">
                <a:solidFill>
                  <a:schemeClr val="dk2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https://doi.org/10.1007/s11528-017-0188-y</a:t>
            </a:r>
            <a:r>
              <a:rPr lang="lt-LT" sz="1200">
                <a:solidFill>
                  <a:schemeClr val="dk2"/>
                </a:solidFill>
              </a:rPr>
              <a:t> </a:t>
            </a:r>
            <a:endParaRPr sz="1200">
              <a:solidFill>
                <a:schemeClr val="dk2"/>
              </a:solidFill>
              <a:highlight>
                <a:srgbClr val="FCFCFC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2"/>
              </a:solidFill>
              <a:highlight>
                <a:srgbClr val="FCFCFC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lt-LT" sz="1200">
                <a:solidFill>
                  <a:schemeClr val="dk2"/>
                </a:solidFill>
              </a:rPr>
              <a:t>Redecker, C. (2017). </a:t>
            </a:r>
            <a:r>
              <a:rPr i="1" lang="lt-LT" sz="1200">
                <a:solidFill>
                  <a:schemeClr val="dk2"/>
                </a:solidFill>
              </a:rPr>
              <a:t>European Framework for the Digital Competence of Educators</a:t>
            </a:r>
            <a:r>
              <a:rPr lang="lt-LT" sz="1200">
                <a:solidFill>
                  <a:schemeClr val="dk2"/>
                </a:solidFill>
              </a:rPr>
              <a:t> Urząd Unii Europejskiej. </a:t>
            </a:r>
            <a:r>
              <a:rPr lang="lt-LT" sz="1200" u="sng">
                <a:solidFill>
                  <a:schemeClr val="dk2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https://doi.org/10.2760/178382</a:t>
            </a:r>
            <a:endParaRPr sz="1200">
              <a:solidFill>
                <a:schemeClr val="dk2"/>
              </a:solidFill>
              <a:highlight>
                <a:srgbClr val="FCFCFC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2"/>
              </a:solidFill>
              <a:highlight>
                <a:srgbClr val="F7F7F7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lt-LT" sz="1200">
                <a:solidFill>
                  <a:schemeClr val="dk2"/>
                </a:solidFill>
                <a:highlight>
                  <a:srgbClr val="FCFCFC"/>
                </a:highlight>
              </a:rPr>
              <a:t>Trowler, V. (2010). Student Engagement Literature Review (ang.). Akademia Szkolnictwa Wyższego. </a:t>
            </a:r>
            <a:r>
              <a:rPr lang="lt-LT" sz="1200">
                <a:solidFill>
                  <a:schemeClr val="dk2"/>
                </a:solidFill>
                <a:highlight>
                  <a:srgbClr val="FFFFFF"/>
                </a:highlight>
              </a:rPr>
              <a:t>https://www.heacademy.ac.uk/system/files/studentengagementliteraturereview_1.pdf</a:t>
            </a:r>
            <a:endParaRPr sz="1200">
              <a:solidFill>
                <a:schemeClr val="dk2"/>
              </a:solidFill>
              <a:highlight>
                <a:srgbClr val="F7F7F7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2"/>
              </a:solidFill>
              <a:highlight>
                <a:srgbClr val="F7F7F7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lt-LT" sz="1200">
                <a:solidFill>
                  <a:schemeClr val="dk2"/>
                </a:solidFill>
              </a:rPr>
              <a:t>Wiedbusch, M.D., Kite, V., Yang, X, Park, S., Chi, M., Taub, M. i Azevedo, R. (2021). Teoretyczny i elektroniczny projekt koncepcyjny MetaDash: inteligentny pulpit nawigacyjny nauczyciela wspierający podejmowanie decyzji przez nauczycieli i samoregulujące się uczenie. </a:t>
            </a:r>
            <a:r>
              <a:rPr i="1" lang="lt-LT" sz="1200">
                <a:solidFill>
                  <a:schemeClr val="dk2"/>
                </a:solidFill>
              </a:rPr>
              <a:t>Przód. Educ.</a:t>
            </a:r>
            <a:r>
              <a:rPr lang="lt-LT" sz="1200">
                <a:solidFill>
                  <a:schemeClr val="dk2"/>
                </a:solidFill>
              </a:rPr>
              <a:t> 6:570229. </a:t>
            </a:r>
            <a:r>
              <a:rPr lang="lt-LT" sz="1200" u="sng">
                <a:solidFill>
                  <a:schemeClr val="dk2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https://doi.org/10.3389/feduc.2021.570229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lt-LT" sz="1200">
                <a:solidFill>
                  <a:schemeClr val="dk2"/>
                </a:solidFill>
              </a:rPr>
              <a:t>Zimmerman, B. J. (2000). Osiągnięcie samoregulacji: społeczna perspektywa poznawcza. W M. Boekaerts, P. R., Pintrich i M. Zeidner (red.), </a:t>
            </a:r>
            <a:r>
              <a:rPr i="1" lang="lt-LT" sz="1200">
                <a:solidFill>
                  <a:schemeClr val="dk2"/>
                </a:solidFill>
              </a:rPr>
              <a:t>Handbook of self-regulation</a:t>
            </a:r>
            <a:r>
              <a:rPr lang="lt-LT" sz="1200">
                <a:solidFill>
                  <a:schemeClr val="dk2"/>
                </a:solidFill>
              </a:rPr>
              <a:t> (s. 13-39). " Academic Press.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 sz="1200">
                <a:solidFill>
                  <a:schemeClr val="dk2"/>
                </a:solidFill>
              </a:rPr>
              <a:t>Zimmerman, B. J. i Moylan, A. R. (2009). Samoregulacja: gdzie przecinają się metapoznanie i motywacja. W: D. J. Hacker, J. Dunlosky, &amp; A. C. Graesser (red.), </a:t>
            </a:r>
            <a:r>
              <a:rPr i="1" lang="lt-LT" sz="1200">
                <a:solidFill>
                  <a:schemeClr val="dk2"/>
                </a:solidFill>
              </a:rPr>
              <a:t>Handbook of Metacognition in Education</a:t>
            </a:r>
            <a:r>
              <a:rPr lang="lt-LT" sz="1200">
                <a:solidFill>
                  <a:schemeClr val="dk2"/>
                </a:solidFill>
              </a:rPr>
              <a:t> (s. 299–315). Routledge.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200">
              <a:solidFill>
                <a:schemeClr val="dk2"/>
              </a:solidFill>
            </a:endParaRPr>
          </a:p>
        </p:txBody>
      </p:sp>
      <p:pic>
        <p:nvPicPr>
          <p:cNvPr id="472" name="Google Shape;472;g1b93387152c_2_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94600" y="4914350"/>
            <a:ext cx="685800" cy="12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543d140d06_0_23"/>
          <p:cNvSpPr txBox="1"/>
          <p:nvPr>
            <p:ph type="title"/>
          </p:nvPr>
        </p:nvSpPr>
        <p:spPr>
          <a:xfrm>
            <a:off x="41300" y="626850"/>
            <a:ext cx="7534200" cy="6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4285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4285"/>
              <a:buNone/>
            </a:pPr>
            <a:r>
              <a:rPr lang="lt-LT" sz="2800"/>
              <a:t>Dowody uczenia się</a:t>
            </a:r>
            <a:endParaRPr/>
          </a:p>
        </p:txBody>
      </p:sp>
      <p:sp>
        <p:nvSpPr>
          <p:cNvPr id="93" name="Google Shape;93;g1543d140d06_0_23"/>
          <p:cNvSpPr txBox="1"/>
          <p:nvPr/>
        </p:nvSpPr>
        <p:spPr>
          <a:xfrm>
            <a:off x="498925" y="2282125"/>
            <a:ext cx="2856900" cy="1293000"/>
          </a:xfrm>
          <a:prstGeom prst="rect">
            <a:avLst/>
          </a:prstGeom>
          <a:solidFill>
            <a:srgbClr val="C9DAF8"/>
          </a:solidFill>
          <a:ln cap="flat" cmpd="sng" w="2857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23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lt-LT" sz="1200" u="none" cap="none" strike="noStrike">
                <a:solidFill>
                  <a:srgbClr val="2C2E35"/>
                </a:solidFill>
                <a:latin typeface="Roboto"/>
                <a:ea typeface="Roboto"/>
                <a:cs typeface="Roboto"/>
                <a:sym typeface="Roboto"/>
              </a:rPr>
              <a:t>zasada, że nauczyciele powinni wykorzystywać obiektywne dowody - najczęściej badania edukacyjne lub wskaźniki wyników - do podejmowania świadomych decyzji dotyczących uczenia się.</a:t>
            </a:r>
            <a:endParaRPr b="0" i="0" sz="1200" u="none" cap="none" strike="noStrike">
              <a:solidFill>
                <a:srgbClr val="2C2E3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" name="Google Shape;94;g1543d140d06_0_23"/>
          <p:cNvSpPr txBox="1"/>
          <p:nvPr/>
        </p:nvSpPr>
        <p:spPr>
          <a:xfrm>
            <a:off x="489175" y="1966150"/>
            <a:ext cx="287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lt-LT" sz="1400" u="none" cap="none" strike="noStrike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Nauczanie oparte na dowodach </a:t>
            </a:r>
            <a:endParaRPr b="1" i="0" sz="1400" u="none" cap="none" strike="noStrike">
              <a:solidFill>
                <a:srgbClr val="1155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" name="Google Shape;95;g1543d140d06_0_23"/>
          <p:cNvSpPr txBox="1"/>
          <p:nvPr/>
        </p:nvSpPr>
        <p:spPr>
          <a:xfrm>
            <a:off x="4019250" y="3321925"/>
            <a:ext cx="2666700" cy="1385400"/>
          </a:xfrm>
          <a:prstGeom prst="rect">
            <a:avLst/>
          </a:prstGeom>
          <a:noFill/>
          <a:ln cap="flat" cmpd="sng" w="19050">
            <a:solidFill>
              <a:srgbClr val="9E9E9E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lt-LT" sz="1300" u="none" cap="none" strike="noStrike">
                <a:solidFill>
                  <a:srgbClr val="2C2E35"/>
                </a:solidFill>
                <a:latin typeface="Roboto"/>
                <a:ea typeface="Roboto"/>
                <a:cs typeface="Roboto"/>
                <a:sym typeface="Roboto"/>
              </a:rPr>
              <a:t>Zbierać</a:t>
            </a:r>
            <a:endParaRPr b="0" i="0" sz="1300" u="none" cap="none" strike="noStrike">
              <a:solidFill>
                <a:srgbClr val="2C2E3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5"/>
              </a:buClr>
              <a:buSzPts val="1300"/>
              <a:buFont typeface="Roboto"/>
              <a:buChar char="➔"/>
            </a:pPr>
            <a:r>
              <a:rPr b="0" i="0" lang="lt-LT" sz="1300" u="none" cap="none" strike="noStrike">
                <a:solidFill>
                  <a:srgbClr val="2C2E35"/>
                </a:solidFill>
                <a:latin typeface="Roboto"/>
                <a:ea typeface="Roboto"/>
                <a:cs typeface="Roboto"/>
                <a:sym typeface="Roboto"/>
              </a:rPr>
              <a:t>Dane ilościowe </a:t>
            </a:r>
            <a:endParaRPr b="0" i="0" sz="1300" u="none" cap="none" strike="noStrike">
              <a:solidFill>
                <a:srgbClr val="2C2E3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E35"/>
              </a:buClr>
              <a:buSzPts val="1300"/>
              <a:buFont typeface="Roboto"/>
              <a:buChar char="➔"/>
            </a:pPr>
            <a:r>
              <a:rPr b="0" i="0" lang="lt-LT" sz="1300" u="none" cap="none" strike="noStrike">
                <a:solidFill>
                  <a:srgbClr val="2C2E35"/>
                </a:solidFill>
                <a:latin typeface="Roboto"/>
                <a:ea typeface="Roboto"/>
                <a:cs typeface="Roboto"/>
                <a:sym typeface="Roboto"/>
              </a:rPr>
              <a:t>informacje „jakościowe” (dyskusje, produkty pracy, wyniki badań, obserwacje itp.)</a:t>
            </a:r>
            <a:r>
              <a:rPr b="0" i="0" lang="lt-LT" sz="1300" u="none" cap="none" strike="noStrike">
                <a:solidFill>
                  <a:srgbClr val="2C2E35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 b="0" i="0" sz="15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" name="Google Shape;96;g1543d140d06_0_23"/>
          <p:cNvSpPr txBox="1"/>
          <p:nvPr/>
        </p:nvSpPr>
        <p:spPr>
          <a:xfrm>
            <a:off x="4363375" y="2406375"/>
            <a:ext cx="1966200" cy="400200"/>
          </a:xfrm>
          <a:prstGeom prst="rect">
            <a:avLst/>
          </a:prstGeom>
          <a:noFill/>
          <a:ln cap="flat" cmpd="sng" w="19050">
            <a:solidFill>
              <a:srgbClr val="9E9E9E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lt-LT" sz="1400" u="none" cap="none" strike="noStrike">
                <a:solidFill>
                  <a:srgbClr val="2C2E35"/>
                </a:solidFill>
                <a:latin typeface="Roboto"/>
                <a:ea typeface="Roboto"/>
                <a:cs typeface="Roboto"/>
                <a:sym typeface="Roboto"/>
              </a:rPr>
              <a:t>Wyniki uczenia się</a:t>
            </a:r>
            <a:endParaRPr b="0" i="0" sz="1400" u="none" cap="none" strike="noStrike">
              <a:solidFill>
                <a:srgbClr val="2C2E3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" name="Google Shape;97;g1543d140d06_0_23"/>
          <p:cNvSpPr txBox="1"/>
          <p:nvPr/>
        </p:nvSpPr>
        <p:spPr>
          <a:xfrm>
            <a:off x="7383550" y="2495550"/>
            <a:ext cx="1322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lt-LT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oceniać osiągnięcia ucznia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8" name="Google Shape;98;g1543d140d06_0_23"/>
          <p:cNvCxnSpPr/>
          <p:nvPr/>
        </p:nvCxnSpPr>
        <p:spPr>
          <a:xfrm>
            <a:off x="3355825" y="2526050"/>
            <a:ext cx="752700" cy="135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99" name="Google Shape;99;g1543d140d06_0_23"/>
          <p:cNvSpPr/>
          <p:nvPr/>
        </p:nvSpPr>
        <p:spPr>
          <a:xfrm flipH="1" rot="10289357">
            <a:off x="6799009" y="2441112"/>
            <a:ext cx="466234" cy="937897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0" name="Google Shape;100;g1543d140d06_0_23"/>
          <p:cNvCxnSpPr>
            <a:stCxn id="96" idx="2"/>
            <a:endCxn id="95" idx="0"/>
          </p:cNvCxnSpPr>
          <p:nvPr/>
        </p:nvCxnSpPr>
        <p:spPr>
          <a:xfrm>
            <a:off x="5346475" y="2806575"/>
            <a:ext cx="6000" cy="5154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01" name="Google Shape;101;g1543d140d06_0_23"/>
          <p:cNvSpPr txBox="1"/>
          <p:nvPr/>
        </p:nvSpPr>
        <p:spPr>
          <a:xfrm>
            <a:off x="4971975" y="1903450"/>
            <a:ext cx="90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lt-LT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Nauczyciel</a:t>
            </a:r>
            <a:endParaRPr b="1" i="0" sz="1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2" name="Google Shape;102;g1543d140d06_0_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67950" y="1773750"/>
            <a:ext cx="592600" cy="5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g1543d140d06_0_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94600" y="4914350"/>
            <a:ext cx="685800" cy="12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543e09c511_0_9"/>
          <p:cNvSpPr txBox="1"/>
          <p:nvPr>
            <p:ph type="title"/>
          </p:nvPr>
        </p:nvSpPr>
        <p:spPr>
          <a:xfrm>
            <a:off x="130625" y="626900"/>
            <a:ext cx="3748800" cy="6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4285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4285"/>
              <a:buNone/>
            </a:pPr>
            <a:r>
              <a:rPr lang="lt-LT" sz="2800"/>
              <a:t>Dowody uczenia się</a:t>
            </a:r>
            <a:endParaRPr/>
          </a:p>
        </p:txBody>
      </p:sp>
      <p:graphicFrame>
        <p:nvGraphicFramePr>
          <p:cNvPr id="109" name="Google Shape;109;g1543e09c511_0_9"/>
          <p:cNvGraphicFramePr/>
          <p:nvPr/>
        </p:nvGraphicFramePr>
        <p:xfrm>
          <a:off x="0" y="1447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{7093947E-ABD9-4BFC-A6B3-09976028361F}</a:tableStyleId>
              </a:tblPr>
              <a:tblGrid>
                <a:gridCol w="3048000"/>
                <a:gridCol w="3048000"/>
                <a:gridCol w="3048000"/>
              </a:tblGrid>
              <a:tr h="458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lt-LT" sz="1400" u="none" cap="none" strike="noStrike"/>
                        <a:t>bezpośrednie dowody.</a:t>
                      </a:r>
                      <a:endParaRPr b="1"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lt-LT" sz="1400" u="none" cap="none" strike="noStrike"/>
                        <a:t>Dowody pośrednie</a:t>
                      </a:r>
                      <a:endParaRPr b="1"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lt-LT" sz="1400" u="none" cap="none" strike="noStrike"/>
                        <a:t>Dowody potwierdzające</a:t>
                      </a:r>
                      <a:endParaRPr b="1"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</a:tr>
              <a:tr h="526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lt-LT" sz="1400" u="none" cap="none" strike="noStrike"/>
                        <a:t>Projekty Capstone 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lt-LT" sz="1400" u="none" cap="none" strike="noStrike"/>
                        <a:t>Rozmowy kwalifikacyjne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lt-LT" sz="1400" u="none" cap="none" strike="noStrike"/>
                        <a:t>Oceny kursów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  <a:tr h="526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lt-LT" sz="1400" u="none" cap="none" strike="noStrike"/>
                        <a:t>Rubryki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lt-LT" sz="1400" u="none" cap="none" strike="noStrike"/>
                        <a:t>Zogniskowany wywiad grupowy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lt-LT" sz="1400" u="none" cap="none" strike="noStrike"/>
                        <a:t>Stawki pośrednictwa pracy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  <a:tr h="526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lt-LT" sz="1400" u="none" cap="none" strike="noStrike"/>
                        <a:t>Portfolio studenckie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lt-LT" sz="1400" u="none" cap="none" strike="noStrike"/>
                        <a:t>Ankiety studenckie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lt-LT" sz="1400" u="none" cap="none" strike="noStrike"/>
                        <a:t>Wskaźniki ukończenia studiów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  <a:tr h="526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lt-LT" sz="1400" u="none" cap="none" strike="noStrike"/>
                        <a:t>Analizy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lt-LT" sz="1400" u="none" cap="none" strike="noStrike"/>
                        <a:t>Ankiety dla absolwentów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lt-LT" sz="1400" u="none" cap="none" strike="noStrike"/>
                        <a:t>Publikacje studenckie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  <a:tr h="526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lt-LT" sz="1400" u="none" cap="none" strike="noStrike"/>
                        <a:t>Oceny wydajności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lt-LT" sz="1400" u="none" cap="none" strike="noStrike"/>
                        <a:t>Samoocena studenta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lt-LT" sz="1400" u="none" cap="none" strike="noStrike"/>
                        <a:t>Prezentacje studentów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  <a:tr h="526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lt-LT" sz="1400" u="none" cap="none" strike="noStrike"/>
                        <a:t>Quizy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lt-LT" sz="1400" u="none" cap="none" strike="noStrike"/>
                        <a:t>Postawy studentów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lt-LT" sz="1400" u="none" cap="none" strike="noStrike"/>
                        <a:t>Zaliczenie kursu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</a:tbl>
          </a:graphicData>
        </a:graphic>
      </p:graphicFrame>
      <p:sp>
        <p:nvSpPr>
          <p:cNvPr id="110" name="Google Shape;110;g1543e09c511_0_9"/>
          <p:cNvSpPr txBox="1"/>
          <p:nvPr/>
        </p:nvSpPr>
        <p:spPr>
          <a:xfrm>
            <a:off x="5132575" y="817200"/>
            <a:ext cx="3452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lt-LT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Aby uzyskać więcej informacji, kliknij </a:t>
            </a:r>
            <a:r>
              <a:rPr b="1" i="0" lang="lt-LT" sz="1400" u="sng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tutaj .</a:t>
            </a:r>
            <a:endParaRPr b="1" i="0" sz="1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1" name="Google Shape;111;g1543e09c511_0_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97350" y="730799"/>
            <a:ext cx="283725" cy="48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g1543e09c511_0_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94600" y="4914350"/>
            <a:ext cx="685800" cy="12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5bb857aa5b_0_10"/>
          <p:cNvSpPr/>
          <p:nvPr/>
        </p:nvSpPr>
        <p:spPr>
          <a:xfrm>
            <a:off x="2192550" y="2239650"/>
            <a:ext cx="1651500" cy="1881000"/>
          </a:xfrm>
          <a:prstGeom prst="wave">
            <a:avLst>
              <a:gd fmla="val 4567" name="adj1"/>
              <a:gd fmla="val 748" name="adj2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>
              <a:srgbClr val="000000">
                <a:alpha val="4901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g15bb857aa5b_0_10"/>
          <p:cNvSpPr txBox="1"/>
          <p:nvPr>
            <p:ph type="title"/>
          </p:nvPr>
        </p:nvSpPr>
        <p:spPr>
          <a:xfrm>
            <a:off x="52575" y="555850"/>
            <a:ext cx="43185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lt-LT" sz="2700"/>
              <a:t>Cyfrowa analiza dowodów</a:t>
            </a:r>
            <a:endParaRPr sz="2700"/>
          </a:p>
        </p:txBody>
      </p:sp>
      <p:sp>
        <p:nvSpPr>
          <p:cNvPr id="119" name="Google Shape;119;g15bb857aa5b_0_10"/>
          <p:cNvSpPr txBox="1"/>
          <p:nvPr/>
        </p:nvSpPr>
        <p:spPr>
          <a:xfrm>
            <a:off x="2247525" y="2429325"/>
            <a:ext cx="1578900" cy="17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lt-LT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Dowody</a:t>
            </a:r>
            <a:endParaRPr b="0" i="0" sz="1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</a:pPr>
            <a:r>
              <a:rPr b="0" i="0" lang="lt-LT" sz="126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w sprawie aktywności, wyników i postępów uczących się </a:t>
            </a:r>
            <a:endParaRPr b="0" i="0" sz="1260" u="none" cap="none" strike="noStrike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</a:pPr>
            <a:r>
              <a:t/>
            </a:r>
            <a:endParaRPr b="0" i="0" sz="1260" u="none" cap="none" strike="noStrike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" name="Google Shape;120;g15bb857aa5b_0_10"/>
          <p:cNvSpPr txBox="1"/>
          <p:nvPr/>
        </p:nvSpPr>
        <p:spPr>
          <a:xfrm>
            <a:off x="88450" y="3039625"/>
            <a:ext cx="19350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0"/>
              <a:buFont typeface="Arial"/>
              <a:buNone/>
            </a:pPr>
            <a:r>
              <a:rPr b="0" i="0" lang="lt-LT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po pierwszej, samodzielnej interpretacji obrazu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g15bb857aa5b_0_10"/>
          <p:cNvSpPr txBox="1"/>
          <p:nvPr/>
        </p:nvSpPr>
        <p:spPr>
          <a:xfrm>
            <a:off x="2528375" y="1600100"/>
            <a:ext cx="14793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0"/>
              <a:buFont typeface="Arial"/>
              <a:buNone/>
            </a:pPr>
            <a:r>
              <a:rPr b="0" i="0" lang="lt-LT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generacja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g15bb857aa5b_0_10"/>
          <p:cNvSpPr txBox="1"/>
          <p:nvPr/>
        </p:nvSpPr>
        <p:spPr>
          <a:xfrm>
            <a:off x="4292288" y="2961325"/>
            <a:ext cx="13428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0"/>
              <a:buFont typeface="Arial"/>
              <a:buNone/>
            </a:pPr>
            <a:r>
              <a:rPr b="0" i="0" lang="lt-LT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wybór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g15bb857aa5b_0_10"/>
          <p:cNvSpPr txBox="1"/>
          <p:nvPr/>
        </p:nvSpPr>
        <p:spPr>
          <a:xfrm>
            <a:off x="2076174" y="4307100"/>
            <a:ext cx="20373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0"/>
              <a:buFont typeface="Arial"/>
              <a:buNone/>
            </a:pPr>
            <a:r>
              <a:rPr b="0" i="0" lang="lt-LT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Analiza krytyczna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4" name="Google Shape;124;g15bb857aa5b_0_10"/>
          <p:cNvCxnSpPr/>
          <p:nvPr/>
        </p:nvCxnSpPr>
        <p:spPr>
          <a:xfrm flipH="1" rot="10800000">
            <a:off x="1806450" y="3280850"/>
            <a:ext cx="386100" cy="8100"/>
          </a:xfrm>
          <a:prstGeom prst="straightConnector1">
            <a:avLst/>
          </a:prstGeom>
          <a:noFill/>
          <a:ln cap="flat" cmpd="sng" w="38100">
            <a:solidFill>
              <a:srgbClr val="1155CC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25" name="Google Shape;125;g15bb857aa5b_0_10"/>
          <p:cNvCxnSpPr/>
          <p:nvPr/>
        </p:nvCxnSpPr>
        <p:spPr>
          <a:xfrm rot="10800000">
            <a:off x="3881400" y="3232725"/>
            <a:ext cx="414600" cy="900"/>
          </a:xfrm>
          <a:prstGeom prst="straightConnector1">
            <a:avLst/>
          </a:prstGeom>
          <a:noFill/>
          <a:ln cap="flat" cmpd="sng" w="38100">
            <a:solidFill>
              <a:srgbClr val="1155CC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26" name="Google Shape;126;g15bb857aa5b_0_10"/>
          <p:cNvCxnSpPr/>
          <p:nvPr/>
        </p:nvCxnSpPr>
        <p:spPr>
          <a:xfrm>
            <a:off x="3384825" y="2009900"/>
            <a:ext cx="7500" cy="332100"/>
          </a:xfrm>
          <a:prstGeom prst="straightConnector1">
            <a:avLst/>
          </a:prstGeom>
          <a:noFill/>
          <a:ln cap="flat" cmpd="sng" w="38100">
            <a:solidFill>
              <a:srgbClr val="1155CC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27" name="Google Shape;127;g15bb857aa5b_0_10"/>
          <p:cNvCxnSpPr/>
          <p:nvPr/>
        </p:nvCxnSpPr>
        <p:spPr>
          <a:xfrm flipH="1" rot="10800000">
            <a:off x="2669125" y="4033750"/>
            <a:ext cx="5400" cy="354600"/>
          </a:xfrm>
          <a:prstGeom prst="straightConnector1">
            <a:avLst/>
          </a:prstGeom>
          <a:noFill/>
          <a:ln cap="flat" cmpd="sng" w="38100">
            <a:solidFill>
              <a:srgbClr val="1155CC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28" name="Google Shape;128;g15bb857aa5b_0_10"/>
          <p:cNvSpPr/>
          <p:nvPr/>
        </p:nvSpPr>
        <p:spPr>
          <a:xfrm>
            <a:off x="5211000" y="2086100"/>
            <a:ext cx="820500" cy="2423700"/>
          </a:xfrm>
          <a:prstGeom prst="rightBrace">
            <a:avLst>
              <a:gd fmla="val 50000" name="adj1"/>
              <a:gd fmla="val 50386" name="adj2"/>
            </a:avLst>
          </a:prstGeom>
          <a:noFill/>
          <a:ln cap="flat" cmpd="sng" w="19050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g15bb857aa5b_0_10"/>
          <p:cNvSpPr txBox="1"/>
          <p:nvPr/>
        </p:nvSpPr>
        <p:spPr>
          <a:xfrm>
            <a:off x="6317675" y="1853150"/>
            <a:ext cx="2517900" cy="28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0"/>
              <a:buFont typeface="Arial"/>
              <a:buNone/>
            </a:pPr>
            <a:r>
              <a:rPr b="0" i="0" lang="lt-LT" sz="146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wspieranie nauczycieli w:</a:t>
            </a:r>
            <a:endParaRPr b="0" i="0" sz="146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131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60"/>
              <a:buFont typeface="Roboto"/>
              <a:buChar char="➔"/>
            </a:pPr>
            <a:r>
              <a:rPr b="0" i="0" lang="lt-LT" sz="146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monitorowanie postępów uczniów i ocena skuteczności nauczania</a:t>
            </a:r>
            <a:endParaRPr b="0" i="0" sz="146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131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60"/>
              <a:buFont typeface="Roboto"/>
              <a:buChar char="➔"/>
            </a:pPr>
            <a:r>
              <a:rPr b="0" i="0" lang="lt-LT" sz="146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podejmowanie opartych na dowodach decyzji związanych z projektowaniem nauczania i uczenia się</a:t>
            </a:r>
            <a:endParaRPr b="0" i="0" sz="8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0" name="Google Shape;130;g15bb857aa5b_0_10"/>
          <p:cNvSpPr/>
          <p:nvPr/>
        </p:nvSpPr>
        <p:spPr>
          <a:xfrm>
            <a:off x="2192550" y="2256100"/>
            <a:ext cx="1688700" cy="1881000"/>
          </a:xfrm>
          <a:prstGeom prst="wave">
            <a:avLst>
              <a:gd fmla="val 4567" name="adj1"/>
              <a:gd fmla="val 748" name="adj2"/>
            </a:avLst>
          </a:prstGeom>
          <a:solidFill>
            <a:srgbClr val="A4C2F4"/>
          </a:solidFill>
          <a:ln cap="flat" cmpd="sng" w="9525">
            <a:solidFill>
              <a:srgbClr val="1A73E8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>
              <a:srgbClr val="000000">
                <a:alpha val="4901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g15bb857aa5b_0_10"/>
          <p:cNvSpPr txBox="1"/>
          <p:nvPr/>
        </p:nvSpPr>
        <p:spPr>
          <a:xfrm>
            <a:off x="2248775" y="2362650"/>
            <a:ext cx="16146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lt-LT" sz="12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Dowody</a:t>
            </a:r>
            <a:endParaRPr b="1" i="0" sz="1200" u="none" cap="none" strike="noStrike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</a:pPr>
            <a:r>
              <a:rPr b="0" i="0" lang="lt-LT" sz="12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w sprawie aktywności, wyników i postępów uczących się </a:t>
            </a:r>
            <a:endParaRPr b="0" i="0" sz="1200" u="none" cap="none" strike="noStrike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</a:pPr>
            <a:r>
              <a:rPr b="0" i="0" lang="lt-LT" sz="12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dostarczane przez technologie cyfrowe</a:t>
            </a:r>
            <a:endParaRPr b="0" i="0" sz="1200" u="none" cap="none" strike="noStrike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2" name="Google Shape;132;g15bb857aa5b_0_10"/>
          <p:cNvSpPr/>
          <p:nvPr/>
        </p:nvSpPr>
        <p:spPr>
          <a:xfrm rot="5398049">
            <a:off x="4139275" y="2129402"/>
            <a:ext cx="528600" cy="579900"/>
          </a:xfrm>
          <a:prstGeom prst="bentArrow">
            <a:avLst>
              <a:gd fmla="val 16822" name="adj1"/>
              <a:gd fmla="val 25000" name="adj2"/>
              <a:gd fmla="val 25000" name="adj3"/>
              <a:gd fmla="val 43750" name="adj4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g15bb857aa5b_0_10"/>
          <p:cNvSpPr/>
          <p:nvPr/>
        </p:nvSpPr>
        <p:spPr>
          <a:xfrm rot="10798049">
            <a:off x="4088868" y="3725155"/>
            <a:ext cx="528600" cy="579900"/>
          </a:xfrm>
          <a:prstGeom prst="bentArrow">
            <a:avLst>
              <a:gd fmla="val 16822" name="adj1"/>
              <a:gd fmla="val 25000" name="adj2"/>
              <a:gd fmla="val 25000" name="adj3"/>
              <a:gd fmla="val 43750" name="adj4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g15bb857aa5b_0_10"/>
          <p:cNvSpPr/>
          <p:nvPr/>
        </p:nvSpPr>
        <p:spPr>
          <a:xfrm rot="-5401951">
            <a:off x="1348258" y="3725150"/>
            <a:ext cx="528600" cy="579900"/>
          </a:xfrm>
          <a:prstGeom prst="bentArrow">
            <a:avLst>
              <a:gd fmla="val 16822" name="adj1"/>
              <a:gd fmla="val 25000" name="adj2"/>
              <a:gd fmla="val 25000" name="adj3"/>
              <a:gd fmla="val 43750" name="adj4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g15bb857aa5b_0_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25075" y="1749400"/>
            <a:ext cx="592600" cy="5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g15bb857aa5b_0_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94600" y="4914350"/>
            <a:ext cx="685800" cy="12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5174d6553b_0_0"/>
          <p:cNvSpPr/>
          <p:nvPr/>
        </p:nvSpPr>
        <p:spPr>
          <a:xfrm>
            <a:off x="134725" y="1921775"/>
            <a:ext cx="2029800" cy="2649000"/>
          </a:xfrm>
          <a:prstGeom prst="rightArrowCallout">
            <a:avLst>
              <a:gd fmla="val 16780" name="adj1"/>
              <a:gd fmla="val 25000" name="adj2"/>
              <a:gd fmla="val 17853" name="adj3"/>
              <a:gd fmla="val 80163" name="adj4"/>
            </a:avLst>
          </a:prstGeom>
          <a:solidFill>
            <a:srgbClr val="A4C2F4"/>
          </a:solidFill>
          <a:ln cap="flat" cmpd="sng" w="9525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g15174d6553b_0_0"/>
          <p:cNvSpPr/>
          <p:nvPr/>
        </p:nvSpPr>
        <p:spPr>
          <a:xfrm>
            <a:off x="4135825" y="2904050"/>
            <a:ext cx="1437600" cy="1920600"/>
          </a:xfrm>
          <a:prstGeom prst="rect">
            <a:avLst/>
          </a:prstGeom>
          <a:noFill/>
          <a:ln cap="flat" cmpd="sng" w="19050">
            <a:solidFill>
              <a:srgbClr val="4CBAB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3" name="Google Shape;143;g15174d6553b_0_0"/>
          <p:cNvSpPr/>
          <p:nvPr/>
        </p:nvSpPr>
        <p:spPr>
          <a:xfrm>
            <a:off x="2164500" y="1540775"/>
            <a:ext cx="6756600" cy="523200"/>
          </a:xfrm>
          <a:prstGeom prst="rect">
            <a:avLst/>
          </a:prstGeom>
          <a:solidFill>
            <a:srgbClr val="A4C2F4"/>
          </a:solidFill>
          <a:ln cap="flat" cmpd="sng" w="9525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4" name="Google Shape;144;g15174d6553b_0_0"/>
          <p:cNvSpPr txBox="1"/>
          <p:nvPr>
            <p:ph type="title"/>
          </p:nvPr>
        </p:nvSpPr>
        <p:spPr>
          <a:xfrm>
            <a:off x="91275" y="579150"/>
            <a:ext cx="81756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lang="lt-LT">
                <a:solidFill>
                  <a:schemeClr val="hlink"/>
                </a:solidFill>
                <a:uFill>
                  <a:noFill/>
                </a:uFill>
                <a:hlinkClick r:id="rId3"/>
              </a:rPr>
              <a:t>DigCompEdu Framework</a:t>
            </a:r>
            <a:r>
              <a:rPr lang="lt-LT" sz="2580"/>
              <a:t> i cyfrowa analiza dowodów</a:t>
            </a:r>
            <a:endParaRPr sz="2580"/>
          </a:p>
        </p:txBody>
      </p:sp>
      <p:sp>
        <p:nvSpPr>
          <p:cNvPr id="145" name="Google Shape;145;g15174d6553b_0_0"/>
          <p:cNvSpPr txBox="1"/>
          <p:nvPr/>
        </p:nvSpPr>
        <p:spPr>
          <a:xfrm>
            <a:off x="255450" y="2184750"/>
            <a:ext cx="1368600" cy="774000"/>
          </a:xfrm>
          <a:prstGeom prst="rect">
            <a:avLst/>
          </a:prstGeom>
          <a:noFill/>
          <a:ln cap="flat" cmpd="sng" w="2857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"/>
              <a:buFont typeface="Arial"/>
              <a:buNone/>
            </a:pPr>
            <a:r>
              <a:rPr b="1" i="0" lang="lt-LT" sz="1160" u="sng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DigCompEdu Framework</a:t>
            </a:r>
            <a:r>
              <a:rPr b="0" i="0" lang="lt-LT" sz="1160" u="sng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b="0" i="0" lang="lt-LT" sz="116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(Redecker, 2017)</a:t>
            </a:r>
            <a:endParaRPr b="0" i="0" sz="900" u="none" cap="none" strike="noStrike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" name="Google Shape;146;g15174d6553b_0_0"/>
          <p:cNvSpPr txBox="1"/>
          <p:nvPr/>
        </p:nvSpPr>
        <p:spPr>
          <a:xfrm>
            <a:off x="300250" y="3022175"/>
            <a:ext cx="13983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zestaw </a:t>
            </a:r>
            <a:r>
              <a:rPr b="1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kompetencji cyfrowych</a:t>
            </a:r>
            <a:r>
              <a:rPr b="0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dla nauczycieli w celu wykorzystania potencjału technologii cyfrowych do poprawy i innowacji w edukacji</a:t>
            </a:r>
            <a:endParaRPr b="0" i="0" sz="1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" name="Google Shape;147;g15174d6553b_0_0"/>
          <p:cNvSpPr txBox="1"/>
          <p:nvPr/>
        </p:nvSpPr>
        <p:spPr>
          <a:xfrm>
            <a:off x="2379450" y="1479125"/>
            <a:ext cx="1469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Kompetencje zawodowe</a:t>
            </a:r>
            <a:r>
              <a:rPr b="1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nauczycieli</a:t>
            </a:r>
            <a:endParaRPr b="0" i="0" sz="1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8" name="Google Shape;148;g15174d6553b_0_0"/>
          <p:cNvSpPr txBox="1"/>
          <p:nvPr/>
        </p:nvSpPr>
        <p:spPr>
          <a:xfrm>
            <a:off x="4727800" y="1556075"/>
            <a:ext cx="1469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Kompetencje pedagogiczne nauczycieli</a:t>
            </a:r>
            <a:endParaRPr b="0" i="0" sz="1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" name="Google Shape;149;g15174d6553b_0_0"/>
          <p:cNvSpPr txBox="1"/>
          <p:nvPr/>
        </p:nvSpPr>
        <p:spPr>
          <a:xfrm>
            <a:off x="7742750" y="1556075"/>
            <a:ext cx="1469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Kompetencje </a:t>
            </a:r>
            <a:r>
              <a:rPr b="1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uczących się </a:t>
            </a:r>
            <a:endParaRPr b="0" i="0" sz="1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" name="Google Shape;150;g15174d6553b_0_0"/>
          <p:cNvSpPr txBox="1"/>
          <p:nvPr/>
        </p:nvSpPr>
        <p:spPr>
          <a:xfrm>
            <a:off x="2477100" y="2260600"/>
            <a:ext cx="1578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lt-LT" sz="1100" u="none" cap="none" strike="noStrike">
                <a:solidFill>
                  <a:srgbClr val="B45F06"/>
                </a:solidFill>
                <a:latin typeface="Roboto"/>
                <a:ea typeface="Roboto"/>
                <a:cs typeface="Roboto"/>
                <a:sym typeface="Roboto"/>
              </a:rPr>
              <a:t>1. ZAANGAŻOWANIE ZAWODOWE</a:t>
            </a:r>
            <a:endParaRPr b="1" i="0" sz="1100" u="none" cap="none" strike="noStrike">
              <a:solidFill>
                <a:srgbClr val="B45F0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1" name="Google Shape;151;g15174d6553b_0_0"/>
          <p:cNvSpPr txBox="1"/>
          <p:nvPr/>
        </p:nvSpPr>
        <p:spPr>
          <a:xfrm>
            <a:off x="4189550" y="2201825"/>
            <a:ext cx="1182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lt-LT" sz="1100" u="none" cap="none" strike="noStrike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Obszar 2 – Zasoby cyfrowe</a:t>
            </a:r>
            <a:endParaRPr b="1" i="0" sz="1100" u="none" cap="none" strike="noStrike">
              <a:solidFill>
                <a:srgbClr val="38761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2" name="Google Shape;152;g15174d6553b_0_0"/>
          <p:cNvSpPr txBox="1"/>
          <p:nvPr/>
        </p:nvSpPr>
        <p:spPr>
          <a:xfrm>
            <a:off x="5634250" y="2194175"/>
            <a:ext cx="1578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lt-LT" sz="1100" u="none" cap="none" strike="noStrike">
                <a:solidFill>
                  <a:srgbClr val="3C78D8"/>
                </a:solidFill>
                <a:latin typeface="Roboto"/>
                <a:ea typeface="Roboto"/>
                <a:cs typeface="Roboto"/>
                <a:sym typeface="Roboto"/>
              </a:rPr>
              <a:t>3. NAUCZANIE I UCZENIE SIĘ</a:t>
            </a:r>
            <a:endParaRPr b="1" i="0" sz="1100" u="none" cap="none" strike="noStrike">
              <a:solidFill>
                <a:srgbClr val="3C78D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" name="Google Shape;153;g15174d6553b_0_0"/>
          <p:cNvSpPr txBox="1"/>
          <p:nvPr/>
        </p:nvSpPr>
        <p:spPr>
          <a:xfrm>
            <a:off x="7273875" y="2175850"/>
            <a:ext cx="15789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lt-LT" sz="1100" u="none" cap="none" strike="noStrike">
                <a:solidFill>
                  <a:srgbClr val="E06666"/>
                </a:solidFill>
                <a:latin typeface="Roboto"/>
                <a:ea typeface="Roboto"/>
                <a:cs typeface="Roboto"/>
                <a:sym typeface="Roboto"/>
              </a:rPr>
              <a:t>6. UŁATWIANIE OSOBOM UCZĄCYM SIĘ NABYWANIA KOMPETENCJI CYFROWYCH</a:t>
            </a:r>
            <a:endParaRPr b="1" i="0" sz="1100" u="none" cap="none" strike="noStrike">
              <a:solidFill>
                <a:srgbClr val="E0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" name="Google Shape;154;g15174d6553b_0_0"/>
          <p:cNvSpPr txBox="1"/>
          <p:nvPr/>
        </p:nvSpPr>
        <p:spPr>
          <a:xfrm>
            <a:off x="4173450" y="2910113"/>
            <a:ext cx="1254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lt-LT" sz="1100" u="none" cap="none" strike="noStrike">
                <a:solidFill>
                  <a:srgbClr val="4CBAB9"/>
                </a:solidFill>
                <a:latin typeface="Roboto"/>
                <a:ea typeface="Roboto"/>
                <a:cs typeface="Roboto"/>
                <a:sym typeface="Roboto"/>
              </a:rPr>
              <a:t>4. OCENA</a:t>
            </a:r>
            <a:endParaRPr b="1" i="0" sz="1100" u="none" cap="none" strike="noStrike">
              <a:solidFill>
                <a:srgbClr val="4CBAB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" name="Google Shape;155;g15174d6553b_0_0"/>
          <p:cNvSpPr txBox="1"/>
          <p:nvPr/>
        </p:nvSpPr>
        <p:spPr>
          <a:xfrm>
            <a:off x="5634250" y="2869763"/>
            <a:ext cx="1578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lt-LT" sz="1100" u="none" cap="none" strike="noStrike">
                <a:solidFill>
                  <a:srgbClr val="A64D79"/>
                </a:solidFill>
                <a:latin typeface="Roboto"/>
                <a:ea typeface="Roboto"/>
                <a:cs typeface="Roboto"/>
                <a:sym typeface="Roboto"/>
              </a:rPr>
              <a:t>5. WZMACNIANIE POZYCJI UCZĄCYCH SIĘ</a:t>
            </a:r>
            <a:endParaRPr b="1" i="0" sz="1100" u="none" cap="none" strike="noStrike">
              <a:solidFill>
                <a:srgbClr val="A64D7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6" name="Google Shape;156;g15174d6553b_0_0"/>
          <p:cNvSpPr txBox="1"/>
          <p:nvPr/>
        </p:nvSpPr>
        <p:spPr>
          <a:xfrm>
            <a:off x="4232250" y="3198225"/>
            <a:ext cx="1368600" cy="16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t-LT" sz="1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4.1 Strategie oceny</a:t>
            </a:r>
            <a:endParaRPr b="0" i="0" sz="11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boto"/>
              <a:buChar char="➔"/>
            </a:pPr>
            <a:r>
              <a:rPr b="1" i="0" lang="lt-LT" sz="1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4.2 Analiza dowodów</a:t>
            </a:r>
            <a:endParaRPr b="1" i="0" sz="11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t-LT" sz="1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4.3 Informacje zwrotne i planowanie</a:t>
            </a:r>
            <a:endParaRPr b="0" i="0" sz="11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7" name="Google Shape;157;g15174d6553b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178575" y="3437275"/>
            <a:ext cx="1910278" cy="1200601"/>
          </a:xfrm>
          <a:prstGeom prst="rect">
            <a:avLst/>
          </a:prstGeom>
          <a:noFill/>
          <a:ln cap="flat" cmpd="sng" w="19050">
            <a:solidFill>
              <a:srgbClr val="4CBAB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8" name="Google Shape;158;g15174d6553b_0_0"/>
          <p:cNvSpPr txBox="1"/>
          <p:nvPr/>
        </p:nvSpPr>
        <p:spPr>
          <a:xfrm>
            <a:off x="5936850" y="3495675"/>
            <a:ext cx="2455500" cy="1369800"/>
          </a:xfrm>
          <a:prstGeom prst="rect">
            <a:avLst/>
          </a:prstGeom>
          <a:noFill/>
          <a:ln cap="flat" cmpd="sng" w="19050">
            <a:solidFill>
              <a:srgbClr val="4CBAB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t-LT" sz="1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Aby wygenerować, wybrać, krytycznie analizować i interpretować dowody cyfrowe dotyczące aktywności, wydajności i postępu ucznia, w celu informowania o nauczaniu i uczeniu się. </a:t>
            </a:r>
            <a:endParaRPr b="0" i="0" sz="11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9" name="Google Shape;159;g15174d6553b_0_0"/>
          <p:cNvCxnSpPr/>
          <p:nvPr/>
        </p:nvCxnSpPr>
        <p:spPr>
          <a:xfrm>
            <a:off x="5591850" y="4037575"/>
            <a:ext cx="277800" cy="0"/>
          </a:xfrm>
          <a:prstGeom prst="straightConnector1">
            <a:avLst/>
          </a:prstGeom>
          <a:noFill/>
          <a:ln cap="flat" cmpd="sng" w="28575">
            <a:solidFill>
              <a:srgbClr val="4CBAB9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160" name="Google Shape;160;g15174d6553b_0_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94600" y="4914350"/>
            <a:ext cx="685800" cy="12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5174d6553b_0_9"/>
          <p:cNvSpPr txBox="1"/>
          <p:nvPr>
            <p:ph type="title"/>
          </p:nvPr>
        </p:nvSpPr>
        <p:spPr>
          <a:xfrm>
            <a:off x="5350950" y="794575"/>
            <a:ext cx="3181200" cy="539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lt-LT" sz="2400"/>
              <a:t>Analiza dowodów</a:t>
            </a:r>
            <a:endParaRPr sz="2400"/>
          </a:p>
        </p:txBody>
      </p:sp>
      <p:sp>
        <p:nvSpPr>
          <p:cNvPr id="166" name="Google Shape;166;g15174d6553b_0_9"/>
          <p:cNvSpPr txBox="1"/>
          <p:nvPr/>
        </p:nvSpPr>
        <p:spPr>
          <a:xfrm>
            <a:off x="182700" y="773275"/>
            <a:ext cx="1895100" cy="581700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lt-LT" sz="1200" u="sng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DigCompEdu Framework </a:t>
            </a:r>
            <a:r>
              <a:rPr b="0" i="0" lang="lt-LT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(Redecker, 2017)</a:t>
            </a:r>
            <a:endParaRPr b="0" i="0" sz="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g15174d6553b_0_9"/>
          <p:cNvSpPr txBox="1"/>
          <p:nvPr/>
        </p:nvSpPr>
        <p:spPr>
          <a:xfrm>
            <a:off x="2945400" y="848575"/>
            <a:ext cx="1702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lt-LT" sz="1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Kompetencje 4.2</a:t>
            </a:r>
            <a:endParaRPr b="0" i="0" sz="16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8" name="Google Shape;168;g15174d6553b_0_9"/>
          <p:cNvCxnSpPr/>
          <p:nvPr/>
        </p:nvCxnSpPr>
        <p:spPr>
          <a:xfrm flipH="1" rot="10800000">
            <a:off x="2222700" y="1064125"/>
            <a:ext cx="646500" cy="75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9" name="Google Shape;169;g15174d6553b_0_9"/>
          <p:cNvCxnSpPr/>
          <p:nvPr/>
        </p:nvCxnSpPr>
        <p:spPr>
          <a:xfrm flipH="1" rot="10800000">
            <a:off x="4648200" y="1060375"/>
            <a:ext cx="646500" cy="75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0" name="Google Shape;170;g15174d6553b_0_9"/>
          <p:cNvSpPr/>
          <p:nvPr/>
        </p:nvSpPr>
        <p:spPr>
          <a:xfrm>
            <a:off x="2404050" y="956575"/>
            <a:ext cx="215100" cy="215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g15174d6553b_0_9"/>
          <p:cNvSpPr/>
          <p:nvPr/>
        </p:nvSpPr>
        <p:spPr>
          <a:xfrm>
            <a:off x="4863900" y="956575"/>
            <a:ext cx="215100" cy="215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72" name="Google Shape;172;g15174d6553b_0_9"/>
          <p:cNvGraphicFramePr/>
          <p:nvPr/>
        </p:nvGraphicFramePr>
        <p:xfrm>
          <a:off x="610100" y="1709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{7093947E-ABD9-4BFC-A6B3-09976028361F}</a:tableStyleId>
              </a:tblPr>
              <a:tblGrid>
                <a:gridCol w="4023500"/>
                <a:gridCol w="4023500"/>
              </a:tblGrid>
              <a:tr h="377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lt-LT" sz="1600" u="none" cap="none" strike="noStrike"/>
                        <a:t>Działania</a:t>
                      </a:r>
                      <a:endParaRPr b="1" sz="16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</a:tr>
              <a:tr h="2433350">
                <a:tc>
                  <a:txBody>
                    <a:bodyPr/>
                    <a:lstStyle/>
                    <a:p>
                      <a:pPr indent="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  <a:p>
                      <a:pPr indent="-304800" lvl="0" marL="457200" marR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●"/>
                      </a:pPr>
                      <a:r>
                        <a:rPr b="1" lang="lt-LT" sz="1200" u="none" cap="none" strike="noStrike"/>
                        <a:t>Zaprojektowanie i wdrożenie działań edukacyjnych, które generują dane</a:t>
                      </a:r>
                      <a:r>
                        <a:rPr lang="lt-LT" sz="1200" u="none" cap="none" strike="noStrike"/>
                        <a:t> na temat </a:t>
                      </a:r>
                      <a:r>
                        <a:rPr i="1" lang="lt-LT" sz="1200" u="none" cap="none" strike="noStrike"/>
                        <a:t>aktywności i wydajności uczących się</a:t>
                      </a:r>
                      <a:r>
                        <a:rPr lang="lt-LT" sz="1200" u="none" cap="none" strike="noStrike"/>
                        <a:t>.</a:t>
                      </a:r>
                      <a:endParaRPr sz="1200" u="none" cap="none" strike="noStrike"/>
                    </a:p>
                    <a:p>
                      <a:pPr indent="-304800" lvl="0" marL="457200" marR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●"/>
                      </a:pPr>
                      <a:r>
                        <a:rPr b="1" lang="lt-LT" sz="1200" u="none" cap="none" strike="noStrike"/>
                        <a:t>Wykorzystanie technologii cyfrowych do rejestrowania, porównywania i syntezy</a:t>
                      </a:r>
                      <a:r>
                        <a:rPr lang="lt-LT" sz="1200" u="none" cap="none" strike="noStrike"/>
                        <a:t> danych </a:t>
                      </a:r>
                      <a:r>
                        <a:rPr i="1" lang="lt-LT" sz="1200" u="none" cap="none" strike="noStrike"/>
                        <a:t>dotyczących postępówuczących się </a:t>
                      </a:r>
                      <a:r>
                        <a:rPr lang="lt-LT" sz="1200" u="none" cap="none" strike="noStrike"/>
                        <a:t>.</a:t>
                      </a:r>
                      <a:endParaRPr sz="1200" u="none" cap="none" strike="noStrike"/>
                    </a:p>
                    <a:p>
                      <a:pPr indent="-304800" lvl="0" marL="457200" marR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●"/>
                      </a:pPr>
                      <a:r>
                        <a:rPr b="1" lang="lt-LT" sz="1200" u="none" cap="none" strike="noStrike"/>
                        <a:t>Świadomość, że aktywność uczniów</a:t>
                      </a:r>
                      <a:r>
                        <a:rPr lang="lt-LT" sz="1200" u="none" cap="none" strike="noStrike"/>
                        <a:t> </a:t>
                      </a:r>
                      <a:r>
                        <a:rPr b="1" lang="lt-LT" sz="1200" u="none" cap="none" strike="noStrike"/>
                        <a:t>w środowisku cyfrowym generuje dane</a:t>
                      </a:r>
                      <a:r>
                        <a:rPr lang="lt-LT" sz="1200" u="none" cap="none" strike="noStrike"/>
                        <a:t>, które </a:t>
                      </a:r>
                      <a:r>
                        <a:rPr i="1" lang="lt-LT" sz="1200" u="none" cap="none" strike="noStrike"/>
                        <a:t>można wykorzystać do informowania o nauczaniu i uczeniu się</a:t>
                      </a:r>
                      <a:r>
                        <a:rPr lang="lt-LT" sz="1200" u="none" cap="none" strike="noStrike"/>
                        <a:t>.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  <a:p>
                      <a:pPr indent="-304800" lvl="0" marL="457200" marR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●"/>
                      </a:pPr>
                      <a:r>
                        <a:rPr b="1" lang="lt-LT" sz="1200" u="none" cap="none" strike="noStrike"/>
                        <a:t>Analiza i interpretacja dostępnych dowodów</a:t>
                      </a:r>
                      <a:r>
                        <a:rPr lang="lt-LT" sz="1200" u="none" cap="none" strike="noStrike">
                          <a:extLst>
                            <a:ext uri="http://customooxmlschemas.google.com/">
                              <go:slidesCustomData xmlns:go="http://customooxmlschemas.google.com/" textRoundtripDataId="2"/>
                            </a:ext>
                          </a:extLst>
                        </a:rPr>
                        <a:t> </a:t>
                      </a:r>
                      <a:r>
                        <a:rPr i="1" lang="lt-LT" sz="1200" u="none" cap="none" strike="noStrike">
                          <a:extLst>
                            <a:ext uri="http://customooxmlschemas.google.com/">
                              <go:slidesCustomData xmlns:go="http://customooxmlschemas.google.com/" textRoundtripDataId="3"/>
                            </a:ext>
                          </a:extLst>
                        </a:rPr>
                        <a:t>dotyczących </a:t>
                      </a:r>
                      <a:r>
                        <a:rPr i="1" lang="lt-LT" sz="1200" u="none" cap="none" strike="noStrike"/>
                        <a:t>aktywności i postępów uczniów</a:t>
                      </a:r>
                      <a:r>
                        <a:rPr lang="lt-LT" sz="1200" u="none" cap="none" strike="noStrike"/>
                        <a:t>, w tym danych generowanych przez wykorzystywane technologie cyfrowe.</a:t>
                      </a:r>
                      <a:endParaRPr sz="1200" u="none" cap="none" strike="noStrike"/>
                    </a:p>
                    <a:p>
                      <a:pPr indent="-304800" lvl="0" marL="457200" marR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●"/>
                      </a:pPr>
                      <a:r>
                        <a:rPr b="1" lang="lt-LT" sz="1200" u="none" cap="none" strike="noStrike"/>
                        <a:t>Rozważanie, łączenie i ocena różnych źródeł dowodów na</a:t>
                      </a:r>
                      <a:r>
                        <a:rPr lang="lt-LT" sz="1200" u="none" cap="none" strike="noStrike"/>
                        <a:t> temat </a:t>
                      </a:r>
                      <a:r>
                        <a:rPr i="1" lang="lt-LT" sz="1200" u="none" cap="none" strike="noStrike"/>
                        <a:t>postępów i wyników uczących się</a:t>
                      </a:r>
                      <a:r>
                        <a:rPr lang="lt-LT" sz="1200" u="none" cap="none" strike="noStrike"/>
                        <a:t>.</a:t>
                      </a:r>
                      <a:endParaRPr sz="1200" u="none" cap="none" strike="noStrike"/>
                    </a:p>
                    <a:p>
                      <a:pPr indent="-304800" lvl="0" marL="457200" marR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●"/>
                      </a:pPr>
                      <a:r>
                        <a:rPr lang="lt-LT" sz="1200" u="none" cap="none" strike="noStrike"/>
                        <a:t>Krytyczna </a:t>
                      </a:r>
                      <a:r>
                        <a:rPr b="1" lang="lt-LT" sz="1200" u="none" cap="none" strike="noStrike"/>
                        <a:t>ocena dostępnych dowodów</a:t>
                      </a:r>
                      <a:r>
                        <a:rPr lang="lt-LT" sz="1200" u="none" cap="none" strike="noStrike"/>
                        <a:t> </a:t>
                      </a:r>
                      <a:r>
                        <a:rPr i="1" lang="lt-LT" sz="1200" u="none" cap="none" strike="noStrike"/>
                        <a:t>informujące o nauczaniu i uczeniu się</a:t>
                      </a:r>
                      <a:r>
                        <a:rPr lang="lt-LT" sz="1200" u="none" cap="none" strike="noStrike"/>
                        <a:t>.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</a:tbl>
          </a:graphicData>
        </a:graphic>
      </p:graphicFrame>
      <p:pic>
        <p:nvPicPr>
          <p:cNvPr id="173" name="Google Shape;173;g15174d6553b_0_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94600" y="4914350"/>
            <a:ext cx="685800" cy="12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5174d6553b_0_14"/>
          <p:cNvSpPr/>
          <p:nvPr/>
        </p:nvSpPr>
        <p:spPr>
          <a:xfrm>
            <a:off x="2927038" y="1813925"/>
            <a:ext cx="2832600" cy="2230200"/>
          </a:xfrm>
          <a:prstGeom prst="rect">
            <a:avLst/>
          </a:prstGeom>
          <a:noFill/>
          <a:ln cap="flat" cmpd="sng" w="28575">
            <a:solidFill>
              <a:schemeClr val="lt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g15174d6553b_0_14"/>
          <p:cNvSpPr/>
          <p:nvPr/>
        </p:nvSpPr>
        <p:spPr>
          <a:xfrm>
            <a:off x="6237150" y="1758425"/>
            <a:ext cx="2729400" cy="2729400"/>
          </a:xfrm>
          <a:prstGeom prst="ellipse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15174d6553b_0_14"/>
          <p:cNvSpPr txBox="1"/>
          <p:nvPr>
            <p:ph type="title"/>
          </p:nvPr>
        </p:nvSpPr>
        <p:spPr>
          <a:xfrm>
            <a:off x="177775" y="573425"/>
            <a:ext cx="81117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lt-LT" sz="2800"/>
              <a:t>Umiejętności korzystania z danych</a:t>
            </a:r>
            <a:endParaRPr/>
          </a:p>
        </p:txBody>
      </p:sp>
      <p:sp>
        <p:nvSpPr>
          <p:cNvPr id="181" name="Google Shape;181;g15174d6553b_0_14"/>
          <p:cNvSpPr txBox="1"/>
          <p:nvPr/>
        </p:nvSpPr>
        <p:spPr>
          <a:xfrm>
            <a:off x="160700" y="1800725"/>
            <a:ext cx="17565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lt-LT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Analiza dowodów </a:t>
            </a:r>
            <a:r>
              <a:rPr b="0" i="0" lang="lt-LT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wymaga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g15174d6553b_0_14"/>
          <p:cNvSpPr txBox="1"/>
          <p:nvPr/>
        </p:nvSpPr>
        <p:spPr>
          <a:xfrm>
            <a:off x="483950" y="2710050"/>
            <a:ext cx="1756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595807" rtl="0" algn="just">
              <a:lnSpc>
                <a:spcPct val="116953"/>
              </a:lnSpc>
              <a:spcBef>
                <a:spcPts val="1036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lt-LT" sz="1200" u="none" cap="none" strike="noStrike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Umiejętności korzystania z danych</a:t>
            </a:r>
            <a:endParaRPr b="1" i="0" sz="1400" u="none" cap="none" strike="noStrike">
              <a:solidFill>
                <a:srgbClr val="1155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3" name="Google Shape;183;g15174d6553b_0_14"/>
          <p:cNvSpPr txBox="1"/>
          <p:nvPr/>
        </p:nvSpPr>
        <p:spPr>
          <a:xfrm>
            <a:off x="331550" y="3033675"/>
            <a:ext cx="2411400" cy="1708500"/>
          </a:xfrm>
          <a:prstGeom prst="rect">
            <a:avLst/>
          </a:prstGeom>
          <a:solidFill>
            <a:srgbClr val="C9DAF8"/>
          </a:solidFill>
          <a:ln cap="flat" cmpd="sng" w="2857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lt-LT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Umiejętność krytycznego wyszukiwania, oceniania i odczytywania danych, często wykraczająca poza ich formę liczbową i ilościową. Podczas gdy analityka uczenia się koncentruje się na gromadzeniu i  generowaniu danych uczących się  w celu poprawy nauczania i uczenia się, zależy to od umiejętności cyfrowych nauczycieli i uczących się , niezależnie od tego, czy dane generowane w LA informują o nauczaniu i  uczeniu się, czy nie. </a:t>
            </a:r>
            <a:endParaRPr b="0" i="0" sz="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84" name="Google Shape;184;g15174d6553b_0_14"/>
          <p:cNvCxnSpPr/>
          <p:nvPr/>
        </p:nvCxnSpPr>
        <p:spPr>
          <a:xfrm flipH="1">
            <a:off x="1003325" y="2404050"/>
            <a:ext cx="5700" cy="3354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85" name="Google Shape;185;g15174d6553b_0_14"/>
          <p:cNvSpPr txBox="1"/>
          <p:nvPr/>
        </p:nvSpPr>
        <p:spPr>
          <a:xfrm>
            <a:off x="2990225" y="2403663"/>
            <a:ext cx="2656800" cy="15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Umiejętność korzystania z danych </a:t>
            </a:r>
            <a:endParaRPr b="0" i="0" sz="1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"/>
              <a:buChar char="➔"/>
            </a:pPr>
            <a:r>
              <a:rPr b="0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umiejętności techniczne (jak konkretnie uzyskać dostęp i zarządzać dużą ilością danych) </a:t>
            </a:r>
            <a:endParaRPr b="0" i="0" sz="1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"/>
              <a:buChar char="➔"/>
            </a:pPr>
            <a:r>
              <a:rPr b="0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refleksyjne praktyki (jak krytycznie interpretować te dane i z jakimi celami)</a:t>
            </a:r>
            <a:endParaRPr b="0" i="0" sz="1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6" name="Google Shape;186;g15174d6553b_0_14"/>
          <p:cNvSpPr txBox="1"/>
          <p:nvPr/>
        </p:nvSpPr>
        <p:spPr>
          <a:xfrm>
            <a:off x="3528125" y="1981775"/>
            <a:ext cx="90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lt-LT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Nauczyciel</a:t>
            </a:r>
            <a:endParaRPr b="1" i="0" sz="1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7" name="Google Shape;187;g15174d6553b_0_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66423" y="1951025"/>
            <a:ext cx="461700" cy="46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15174d6553b_0_14"/>
          <p:cNvSpPr txBox="1"/>
          <p:nvPr/>
        </p:nvSpPr>
        <p:spPr>
          <a:xfrm>
            <a:off x="4868400" y="1951025"/>
            <a:ext cx="90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lt-LT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Kursant</a:t>
            </a:r>
            <a:endParaRPr b="1" i="0" sz="1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9" name="Google Shape;189;g15174d6553b_0_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06700" y="1951025"/>
            <a:ext cx="461700" cy="46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g15174d6553b_0_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95197" y="768750"/>
            <a:ext cx="316623" cy="54302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g15174d6553b_0_14"/>
          <p:cNvSpPr txBox="1"/>
          <p:nvPr/>
        </p:nvSpPr>
        <p:spPr>
          <a:xfrm>
            <a:off x="4946900" y="85007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lt-LT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Opcjonalne </a:t>
            </a:r>
            <a:r>
              <a:rPr b="0" i="0" lang="lt-LT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czytanie</a:t>
            </a:r>
            <a:r>
              <a:rPr b="1" i="0" lang="lt-LT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i="0" lang="lt-LT" sz="1800" u="sng" cap="none" strike="noStrik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tutaj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g15174d6553b_0_14"/>
          <p:cNvSpPr txBox="1"/>
          <p:nvPr/>
        </p:nvSpPr>
        <p:spPr>
          <a:xfrm>
            <a:off x="6619025" y="3159025"/>
            <a:ext cx="10251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lt-LT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poprawa </a:t>
            </a:r>
            <a:r>
              <a:rPr b="1" i="0" lang="lt-LT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postępów i procesów nauczania i uczenia się</a:t>
            </a:r>
            <a:r>
              <a:rPr b="0" i="0" lang="lt-LT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0" i="0" sz="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3" name="Google Shape;193;g15174d6553b_0_14"/>
          <p:cNvSpPr txBox="1"/>
          <p:nvPr/>
        </p:nvSpPr>
        <p:spPr>
          <a:xfrm>
            <a:off x="6838926" y="2571750"/>
            <a:ext cx="1701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lt-LT" sz="1300" u="none" cap="none" strike="noStrik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Dane wygenerowane w LA</a:t>
            </a:r>
            <a:endParaRPr b="1" i="0" sz="1400" u="none" cap="none" strike="noStrike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4" name="Google Shape;194;g15174d6553b_0_14"/>
          <p:cNvSpPr txBox="1"/>
          <p:nvPr/>
        </p:nvSpPr>
        <p:spPr>
          <a:xfrm>
            <a:off x="6010124" y="4140425"/>
            <a:ext cx="1264200" cy="738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lt-LT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indywidualne i terminowe wsparcie podczas realizacji kursu</a:t>
            </a:r>
            <a:endParaRPr b="0" i="0" sz="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5" name="Google Shape;195;g15174d6553b_0_14"/>
          <p:cNvSpPr txBox="1"/>
          <p:nvPr/>
        </p:nvSpPr>
        <p:spPr>
          <a:xfrm>
            <a:off x="8135525" y="4100300"/>
            <a:ext cx="974100" cy="600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lt-LT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adaptacja programu nauczania</a:t>
            </a:r>
            <a:endParaRPr b="0" i="0" sz="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6" name="Google Shape;196;g15174d6553b_0_14"/>
          <p:cNvSpPr txBox="1"/>
          <p:nvPr/>
        </p:nvSpPr>
        <p:spPr>
          <a:xfrm>
            <a:off x="7198075" y="4487825"/>
            <a:ext cx="1091400" cy="738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lt-LT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Ulepszenie SRL poprzez projektowanie kursów</a:t>
            </a:r>
            <a:endParaRPr b="0" i="0" sz="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97" name="Google Shape;197;g15174d6553b_0_14"/>
          <p:cNvCxnSpPr/>
          <p:nvPr/>
        </p:nvCxnSpPr>
        <p:spPr>
          <a:xfrm>
            <a:off x="5948825" y="2334725"/>
            <a:ext cx="746400" cy="9000"/>
          </a:xfrm>
          <a:prstGeom prst="straightConnector1">
            <a:avLst/>
          </a:prstGeom>
          <a:noFill/>
          <a:ln cap="flat" cmpd="sng" w="28575">
            <a:solidFill>
              <a:srgbClr val="737373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98" name="Google Shape;198;g15174d6553b_0_14"/>
          <p:cNvSpPr txBox="1"/>
          <p:nvPr/>
        </p:nvSpPr>
        <p:spPr>
          <a:xfrm>
            <a:off x="5899400" y="2330425"/>
            <a:ext cx="10251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lt-LT" sz="1000" u="none" cap="none" strike="noStrike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Dostęp </a:t>
            </a:r>
            <a:endParaRPr b="1" i="0" sz="1000" u="none" cap="none" strike="noStrike">
              <a:solidFill>
                <a:srgbClr val="1155C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lt-LT" sz="1000" u="none" cap="none" strike="noStrike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Monitor </a:t>
            </a:r>
            <a:endParaRPr b="1" i="0" sz="1000" u="none" cap="none" strike="noStrike">
              <a:solidFill>
                <a:srgbClr val="1155C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lt-LT" sz="1000" u="none" cap="none" strike="noStrike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Analiza </a:t>
            </a:r>
            <a:endParaRPr b="1" i="0" sz="1000" u="none" cap="none" strike="noStrike">
              <a:solidFill>
                <a:srgbClr val="1155C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lt-LT" sz="1000" u="none" cap="none" strike="noStrike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Interpretacja </a:t>
            </a:r>
            <a:endParaRPr b="1" i="0" sz="1000" u="none" cap="none" strike="noStrike">
              <a:solidFill>
                <a:srgbClr val="1155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9" name="Google Shape;199;g15174d6553b_0_14"/>
          <p:cNvSpPr txBox="1"/>
          <p:nvPr/>
        </p:nvSpPr>
        <p:spPr>
          <a:xfrm>
            <a:off x="7667800" y="3159025"/>
            <a:ext cx="1025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lt-LT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ulepszenie </a:t>
            </a:r>
            <a:r>
              <a:rPr b="1" i="0" lang="lt-LT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samoregulującego uczenia się</a:t>
            </a:r>
            <a:r>
              <a:rPr b="0" i="0" lang="lt-LT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(SRL) 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0" name="Google Shape;200;g15174d6553b_0_14"/>
          <p:cNvSpPr/>
          <p:nvPr/>
        </p:nvSpPr>
        <p:spPr>
          <a:xfrm rot="-8365528">
            <a:off x="7408890" y="3050394"/>
            <a:ext cx="417873" cy="351265"/>
          </a:xfrm>
          <a:prstGeom prst="leftUpArrow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Google Shape;201;g15174d6553b_0_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259581" y="1906050"/>
            <a:ext cx="707276" cy="707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g15174d6553b_0_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377075" y="4973700"/>
            <a:ext cx="685800" cy="12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b93387152c_2_0"/>
          <p:cNvSpPr txBox="1"/>
          <p:nvPr>
            <p:ph type="title"/>
          </p:nvPr>
        </p:nvSpPr>
        <p:spPr>
          <a:xfrm>
            <a:off x="124425" y="732025"/>
            <a:ext cx="3896700" cy="609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36752"/>
              <a:buNone/>
            </a:pPr>
            <a:r>
              <a:rPr lang="lt-LT" sz="2600"/>
              <a:t>Samoregulujące uczenie się</a:t>
            </a:r>
            <a:endParaRPr sz="2600"/>
          </a:p>
        </p:txBody>
      </p:sp>
      <p:sp>
        <p:nvSpPr>
          <p:cNvPr id="208" name="Google Shape;208;g1b93387152c_2_0"/>
          <p:cNvSpPr txBox="1"/>
          <p:nvPr/>
        </p:nvSpPr>
        <p:spPr>
          <a:xfrm>
            <a:off x="6059250" y="1401900"/>
            <a:ext cx="1543200" cy="25704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lt-LT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FAZA </a:t>
            </a:r>
            <a:r>
              <a:rPr b="1" i="0" lang="lt-LT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go="http://customooxmlschemas.google.com/" textRoundtripDataId="4"/>
                  </a:ext>
                </a:extLst>
              </a:rPr>
              <a:t>WYKONANIA</a:t>
            </a:r>
            <a:endParaRPr b="1" i="0" sz="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1" lang="lt-LT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Samokontrola</a:t>
            </a:r>
            <a:endParaRPr b="1" i="1" sz="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lt-LT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Strategie zadań</a:t>
            </a:r>
            <a:endParaRPr b="0" i="0" sz="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lt-LT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Samodzielna instrukcja</a:t>
            </a:r>
            <a:endParaRPr b="0" i="0" sz="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lt-LT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Kierowanie wyobraźnią</a:t>
            </a:r>
            <a:endParaRPr b="0" i="0" sz="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lt-LT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Zarządzanie czasem</a:t>
            </a:r>
            <a:endParaRPr b="0" i="0" sz="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lt-LT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Strukturyzacja środowiska</a:t>
            </a:r>
            <a:endParaRPr b="0" i="0" sz="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lt-LT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Poszukiwanie pomocy</a:t>
            </a:r>
            <a:endParaRPr b="0" i="0" sz="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lt-LT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Zwiększenie zainteresowania</a:t>
            </a:r>
            <a:endParaRPr b="0" i="0" sz="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lt-LT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Konsekwencje uboczne</a:t>
            </a:r>
            <a:endParaRPr b="0" i="0" sz="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1" lang="lt-LT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Samozachowawczość</a:t>
            </a:r>
            <a:endParaRPr b="1" i="1" sz="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lt-LT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Monitorowanie metapoznawcze</a:t>
            </a:r>
            <a:endParaRPr b="0" i="0" sz="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lt-LT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Samodzielne nagrywanie</a:t>
            </a:r>
            <a:endParaRPr b="0" i="0" sz="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9" name="Google Shape;209;g1b93387152c_2_0"/>
          <p:cNvSpPr txBox="1"/>
          <p:nvPr/>
        </p:nvSpPr>
        <p:spPr>
          <a:xfrm>
            <a:off x="4503950" y="3177800"/>
            <a:ext cx="1502100" cy="19137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lt-LT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FAZA PRZEMYŚLENIA</a:t>
            </a:r>
            <a:endParaRPr b="1" i="0" sz="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1" lang="lt-LT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Wymiar zadania:</a:t>
            </a:r>
            <a:endParaRPr b="1" i="1" sz="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lt-LT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Ustalanie celów</a:t>
            </a:r>
            <a:endParaRPr b="0" i="0" sz="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lt-LT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Planowanie strategiczne</a:t>
            </a:r>
            <a:endParaRPr b="0" i="0" sz="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1" lang="lt-LT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Przekonania motywacyjne</a:t>
            </a:r>
            <a:endParaRPr b="1" i="1" sz="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lt-LT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Poczucie własnej skuteczności</a:t>
            </a:r>
            <a:endParaRPr b="0" i="0" sz="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lt-LT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Oczekiwane wyniki</a:t>
            </a:r>
            <a:endParaRPr b="0" i="0" sz="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lt-LT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wartość odsetek</a:t>
            </a:r>
            <a:endParaRPr b="0" i="0" sz="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lt-LT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Orientacja na cel</a:t>
            </a:r>
            <a:endParaRPr b="0" i="0" sz="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0" name="Google Shape;210;g1b93387152c_2_0"/>
          <p:cNvSpPr txBox="1"/>
          <p:nvPr/>
        </p:nvSpPr>
        <p:spPr>
          <a:xfrm>
            <a:off x="7629550" y="3177800"/>
            <a:ext cx="1479900" cy="12006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lt-LT" sz="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FAZA AUTOREFLEKSJI</a:t>
            </a:r>
            <a:endParaRPr b="1" i="0" sz="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1" lang="lt-LT" sz="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Samoocena</a:t>
            </a:r>
            <a:endParaRPr b="1" i="1" sz="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lt-LT" sz="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Samoocena</a:t>
            </a:r>
            <a:endParaRPr b="0" i="0" sz="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lt-LT" sz="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Przypisanie przyczynowe</a:t>
            </a:r>
            <a:endParaRPr b="0" i="0" sz="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1" lang="lt-LT" sz="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Samoreakcja</a:t>
            </a:r>
            <a:endParaRPr b="1" i="1" sz="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lt-LT" sz="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Samozadowolenie/wpływ</a:t>
            </a:r>
            <a:endParaRPr b="0" i="0" sz="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lt-LT" sz="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Adaptacyjna/defensywna</a:t>
            </a:r>
            <a:endParaRPr b="0" i="0" sz="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1" name="Google Shape;211;g1b93387152c_2_0"/>
          <p:cNvSpPr/>
          <p:nvPr/>
        </p:nvSpPr>
        <p:spPr>
          <a:xfrm>
            <a:off x="5088275" y="2176700"/>
            <a:ext cx="781500" cy="6978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21212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g1b93387152c_2_0"/>
          <p:cNvSpPr/>
          <p:nvPr/>
        </p:nvSpPr>
        <p:spPr>
          <a:xfrm rot="5400000">
            <a:off x="7901100" y="2319775"/>
            <a:ext cx="781500" cy="6978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21212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g1b93387152c_2_0"/>
          <p:cNvSpPr/>
          <p:nvPr/>
        </p:nvSpPr>
        <p:spPr>
          <a:xfrm rot="-5400000">
            <a:off x="6693575" y="4222525"/>
            <a:ext cx="427800" cy="9675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21212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g1b93387152c_2_0"/>
          <p:cNvSpPr txBox="1"/>
          <p:nvPr/>
        </p:nvSpPr>
        <p:spPr>
          <a:xfrm>
            <a:off x="228300" y="1752775"/>
            <a:ext cx="2439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lt-LT" sz="1300" u="none" cap="none" strike="noStrike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Samoregulujące uczenie się</a:t>
            </a:r>
            <a:endParaRPr b="1" i="0" sz="1300" u="none" cap="none" strike="noStrike">
              <a:solidFill>
                <a:srgbClr val="1155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5" name="Google Shape;215;g1b93387152c_2_0"/>
          <p:cNvSpPr txBox="1"/>
          <p:nvPr/>
        </p:nvSpPr>
        <p:spPr>
          <a:xfrm>
            <a:off x="311925" y="2122075"/>
            <a:ext cx="2184600" cy="2216400"/>
          </a:xfrm>
          <a:prstGeom prst="rect">
            <a:avLst/>
          </a:prstGeom>
          <a:solidFill>
            <a:srgbClr val="C9DAF8"/>
          </a:solidFill>
          <a:ln cap="flat" cmpd="sng" w="2857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lt-LT" sz="12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Przekonania uczących się  o ich zdolności do angażowania się w odpowiednie działania, myśli, uczucia i zachowania w celu realizacji cennych celów akademickich, podczas gdy samokontrola i autorefleksja nad ich postępem w kierunku osiągnięcia celu. (</a:t>
            </a:r>
            <a:r>
              <a:rPr b="0" i="0" lang="lt-LT" sz="1200" u="sng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Zimmerman, 2000</a:t>
            </a:r>
            <a:r>
              <a:rPr b="0" i="0" lang="lt-LT" sz="12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 b="0" i="0" sz="12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6" name="Google Shape;216;g1b93387152c_2_0"/>
          <p:cNvSpPr txBox="1"/>
          <p:nvPr/>
        </p:nvSpPr>
        <p:spPr>
          <a:xfrm>
            <a:off x="2848163" y="2122075"/>
            <a:ext cx="1479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lt-LT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Model faz cyklicznych Zimmermana SRL. </a:t>
            </a:r>
            <a:endParaRPr b="1" i="0" sz="10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lt-LT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Adaptacja z Zimmermana i Moylana (2009, s. 300)</a:t>
            </a:r>
            <a:endParaRPr b="0" i="0" sz="10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7" name="Google Shape;217;g1b93387152c_2_0"/>
          <p:cNvSpPr/>
          <p:nvPr/>
        </p:nvSpPr>
        <p:spPr>
          <a:xfrm>
            <a:off x="2957638" y="3230275"/>
            <a:ext cx="1377300" cy="443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A86E8"/>
          </a:solidFill>
          <a:ln cap="flat" cmpd="sng" w="952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" name="Google Shape;218;g1b93387152c_2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94600" y="4914350"/>
            <a:ext cx="685800" cy="12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</dc:creator>
</cp:coreProperties>
</file>