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68" r:id="rId5"/>
    <p:sldId id="269" r:id="rId6"/>
    <p:sldId id="270" r:id="rId7"/>
    <p:sldId id="272" r:id="rId8"/>
    <p:sldId id="27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670" autoAdjust="0"/>
  </p:normalViewPr>
  <p:slideViewPr>
    <p:cSldViewPr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AFA-F77B-4876-932A-B2BC549623F2}" type="datetimeFigureOut">
              <a:rPr lang="es-ES" smtClean="0"/>
              <a:pPr/>
              <a:t>28/05/2014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F8C9-D598-422B-8879-CEC52CEAF9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26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AFA-F77B-4876-932A-B2BC549623F2}" type="datetimeFigureOut">
              <a:rPr lang="es-ES" smtClean="0"/>
              <a:pPr/>
              <a:t>28/05/2014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F8C9-D598-422B-8879-CEC52CEAF9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52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AFA-F77B-4876-932A-B2BC549623F2}" type="datetimeFigureOut">
              <a:rPr lang="es-ES" smtClean="0"/>
              <a:pPr/>
              <a:t>28/05/2014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F8C9-D598-422B-8879-CEC52CEAF9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56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AFA-F77B-4876-932A-B2BC549623F2}" type="datetimeFigureOut">
              <a:rPr lang="es-ES" smtClean="0"/>
              <a:pPr/>
              <a:t>28/05/2014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F8C9-D598-422B-8879-CEC52CEAF9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4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AFA-F77B-4876-932A-B2BC549623F2}" type="datetimeFigureOut">
              <a:rPr lang="es-ES" smtClean="0"/>
              <a:pPr/>
              <a:t>28/05/2014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F8C9-D598-422B-8879-CEC52CEAF9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878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AFA-F77B-4876-932A-B2BC549623F2}" type="datetimeFigureOut">
              <a:rPr lang="es-ES" smtClean="0"/>
              <a:pPr/>
              <a:t>28/05/2014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F8C9-D598-422B-8879-CEC52CEAF9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95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AFA-F77B-4876-932A-B2BC549623F2}" type="datetimeFigureOut">
              <a:rPr lang="es-ES" smtClean="0"/>
              <a:pPr/>
              <a:t>28/05/2014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F8C9-D598-422B-8879-CEC52CEAF9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54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AFA-F77B-4876-932A-B2BC549623F2}" type="datetimeFigureOut">
              <a:rPr lang="es-ES" smtClean="0"/>
              <a:pPr/>
              <a:t>28/05/2014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F8C9-D598-422B-8879-CEC52CEAF9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287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AFA-F77B-4876-932A-B2BC549623F2}" type="datetimeFigureOut">
              <a:rPr lang="es-ES" smtClean="0"/>
              <a:pPr/>
              <a:t>28/05/2014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F8C9-D598-422B-8879-CEC52CEAF9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28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AFA-F77B-4876-932A-B2BC549623F2}" type="datetimeFigureOut">
              <a:rPr lang="es-ES" smtClean="0"/>
              <a:pPr/>
              <a:t>28/05/2014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F8C9-D598-422B-8879-CEC52CEAF9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43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AFA-F77B-4876-932A-B2BC549623F2}" type="datetimeFigureOut">
              <a:rPr lang="es-ES" smtClean="0"/>
              <a:pPr/>
              <a:t>28/05/2014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F8C9-D598-422B-8879-CEC52CEAF9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05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BAFA-F77B-4876-932A-B2BC549623F2}" type="datetimeFigureOut">
              <a:rPr lang="es-ES" smtClean="0"/>
              <a:pPr/>
              <a:t>28/05/2014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F8C9-D598-422B-8879-CEC52CEAF9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25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92000">
              <a:schemeClr val="accent1">
                <a:lumMod val="20000"/>
                <a:lumOff val="80000"/>
              </a:schemeClr>
            </a:gs>
            <a:gs pos="1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BEEBAFA-F77B-4876-932A-B2BC549623F2}" type="datetimeFigureOut">
              <a:rPr lang="es-ES" smtClean="0"/>
              <a:pPr/>
              <a:t>28/05/2014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5EBF8C9-D598-422B-8879-CEC52CEAF94B}" type="slidenum">
              <a:rPr lang="es-ES" smtClean="0"/>
              <a:pPr/>
              <a:t>‹Nº›</a:t>
            </a:fld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027" name="Picture 3" descr="C:\Users\quelo\Documents\Universidad\Cargos\Innovación\Proyectos Internos\Objetos de Aprendizaje\UbiCamp\Z-Plantillas\eu_flag_llp_en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2642"/>
            <a:ext cx="2232248" cy="93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04581" y="5929330"/>
            <a:ext cx="2710823" cy="78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435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ln>
            <a:solidFill>
              <a:schemeClr val="tx2">
                <a:lumMod val="50000"/>
              </a:schemeClr>
            </a:solidFill>
          </a:ln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60000"/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info.ubicamp@uam.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/>
          <a:lstStyle/>
          <a:p>
            <a:r>
              <a:rPr lang="en-GB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phemia" pitchFamily="34" charset="0"/>
              </a:rPr>
              <a:t>UbiCamp</a:t>
            </a:r>
            <a:r>
              <a:rPr lang="en-GB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phemia" pitchFamily="34" charset="0"/>
              </a:rPr>
              <a:t>: Integrated Solution to Virtual Mobility Barriers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910952"/>
          </a:xfrm>
        </p:spPr>
        <p:txBody>
          <a:bodyPr/>
          <a:lstStyle/>
          <a:p>
            <a:r>
              <a:rPr lang="en-GB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Project ID: 526843-LLP-1-2012-ES-ERASMUS-ESMO</a:t>
            </a:r>
          </a:p>
          <a:p>
            <a:endParaRPr lang="en-GB" dirty="0"/>
          </a:p>
        </p:txBody>
      </p:sp>
      <p:sp>
        <p:nvSpPr>
          <p:cNvPr id="4" name="3 Rectángulo"/>
          <p:cNvSpPr/>
          <p:nvPr/>
        </p:nvSpPr>
        <p:spPr>
          <a:xfrm>
            <a:off x="1691680" y="1412776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Lifelong Learning Programme</a:t>
            </a:r>
          </a:p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Erasmus Multilateral Projects</a:t>
            </a:r>
          </a:p>
        </p:txBody>
      </p:sp>
    </p:spTree>
    <p:extLst>
      <p:ext uri="{BB962C8B-B14F-4D97-AF65-F5344CB8AC3E}">
        <p14:creationId xmlns:p14="http://schemas.microsoft.com/office/powerpoint/2010/main" val="12986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" dirty="0" smtClean="0"/>
              <a:t>Movilidad Virtual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4785395"/>
          </a:xfrm>
        </p:spPr>
        <p:txBody>
          <a:bodyPr>
            <a:normAutofit fontScale="77500" lnSpcReduction="20000"/>
          </a:bodyPr>
          <a:lstStyle/>
          <a:p>
            <a:r>
              <a:rPr lang="es-ES" sz="2800" b="0" dirty="0" smtClean="0"/>
              <a:t>El objetivo principal del proyecto </a:t>
            </a:r>
            <a:r>
              <a:rPr lang="es-ES" sz="2800" b="0" dirty="0" err="1" smtClean="0"/>
              <a:t>UbiCamp</a:t>
            </a:r>
            <a:r>
              <a:rPr lang="es-ES" sz="2800" b="0" dirty="0" smtClean="0"/>
              <a:t> es hacer de la </a:t>
            </a:r>
            <a:r>
              <a:rPr lang="es-ES" sz="2800" b="0" dirty="0" smtClean="0">
                <a:solidFill>
                  <a:srgbClr val="0070C0"/>
                </a:solidFill>
              </a:rPr>
              <a:t>movilidad virtual </a:t>
            </a:r>
            <a:r>
              <a:rPr lang="es-ES" sz="2800" b="0" dirty="0" smtClean="0"/>
              <a:t>una oportunidad de integrar a todas las partes implicadas (profesores, estudiantes e instituciones).</a:t>
            </a:r>
          </a:p>
          <a:p>
            <a:endParaRPr lang="es-ES" sz="2800" b="0" dirty="0" smtClean="0"/>
          </a:p>
          <a:p>
            <a:r>
              <a:rPr lang="es-ES" sz="2800" b="0" dirty="0" smtClean="0"/>
              <a:t>Se trata de una experiencia </a:t>
            </a:r>
            <a:r>
              <a:rPr lang="es-ES" sz="2800" dirty="0" smtClean="0">
                <a:solidFill>
                  <a:srgbClr val="FF0000"/>
                </a:solidFill>
              </a:rPr>
              <a:t>piloto</a:t>
            </a:r>
            <a:r>
              <a:rPr lang="es-ES" sz="2800" b="0" dirty="0" smtClean="0"/>
              <a:t> en el marco del proyecto europeo UBI-CAMP en el que participa la UAM.</a:t>
            </a:r>
          </a:p>
          <a:p>
            <a:endParaRPr lang="es-ES" sz="2800" b="0" dirty="0" smtClean="0"/>
          </a:p>
          <a:p>
            <a:r>
              <a:rPr lang="es-ES" sz="2800" b="0" dirty="0" smtClean="0"/>
              <a:t>La iniciativa tiene como objeto brindar a los estudiantes la posibilidad de conocer otro sistema universitario de </a:t>
            </a:r>
            <a:r>
              <a:rPr lang="es-ES" sz="2800" b="0" dirty="0" smtClean="0">
                <a:solidFill>
                  <a:srgbClr val="FF0000"/>
                </a:solidFill>
              </a:rPr>
              <a:t>manera virtual,</a:t>
            </a:r>
            <a:r>
              <a:rPr lang="es-ES" sz="2800" b="0" dirty="0" smtClean="0"/>
              <a:t> sin necesidad de participar en un programa de movilidad convencional con desplazamiento a otro país.</a:t>
            </a:r>
          </a:p>
          <a:p>
            <a:endParaRPr lang="es-ES" sz="2800" b="0" dirty="0" smtClean="0"/>
          </a:p>
          <a:p>
            <a:r>
              <a:rPr lang="es-ES" sz="2800" b="0" dirty="0" smtClean="0"/>
              <a:t>Los beneficiarios tendrán el acceso y disfrute de los servicios de enseñanza virtual dispuestos por la Universidad Autónoma de Madrid y las Universidades que forman parte del Proyecto UBICAMP</a:t>
            </a:r>
          </a:p>
        </p:txBody>
      </p:sp>
    </p:spTree>
    <p:extLst>
      <p:ext uri="{BB962C8B-B14F-4D97-AF65-F5344CB8AC3E}">
        <p14:creationId xmlns:p14="http://schemas.microsoft.com/office/powerpoint/2010/main" val="38706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s-ES" dirty="0" smtClean="0"/>
              <a:t>Movilidad Virtual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9696" y="1052736"/>
            <a:ext cx="8686800" cy="4785395"/>
          </a:xfrm>
        </p:spPr>
        <p:txBody>
          <a:bodyPr>
            <a:normAutofit fontScale="70000" lnSpcReduction="20000"/>
          </a:bodyPr>
          <a:lstStyle/>
          <a:p>
            <a:r>
              <a:rPr lang="es-ES" sz="2800" dirty="0" smtClean="0"/>
              <a:t>¿Quién participa?</a:t>
            </a:r>
          </a:p>
          <a:p>
            <a:endParaRPr lang="es-ES" sz="2800" dirty="0" smtClean="0"/>
          </a:p>
          <a:p>
            <a:r>
              <a:rPr lang="es-ES" sz="2800" b="0" dirty="0" smtClean="0"/>
              <a:t>Podrán participar los </a:t>
            </a:r>
            <a:r>
              <a:rPr lang="es-ES" sz="2800" dirty="0" smtClean="0"/>
              <a:t>estudiantes de la UAM </a:t>
            </a:r>
            <a:r>
              <a:rPr lang="es-ES" sz="2800" b="0" dirty="0" smtClean="0"/>
              <a:t>de la EPS (Grado en Ing. Informática)</a:t>
            </a:r>
          </a:p>
          <a:p>
            <a:r>
              <a:rPr lang="es-ES" sz="2800" b="0" dirty="0" smtClean="0"/>
              <a:t>Deberán estar matriculados durante el </a:t>
            </a:r>
            <a:r>
              <a:rPr lang="es-ES" sz="2800" b="0" dirty="0" smtClean="0">
                <a:solidFill>
                  <a:srgbClr val="FF0000"/>
                </a:solidFill>
              </a:rPr>
              <a:t>curso en 13-14</a:t>
            </a:r>
            <a:r>
              <a:rPr lang="es-ES" sz="2800" b="0" dirty="0" smtClean="0"/>
              <a:t> en la UAM en la titulación mencionada</a:t>
            </a:r>
          </a:p>
          <a:p>
            <a:r>
              <a:rPr lang="es-ES" sz="2800" b="0" dirty="0" smtClean="0"/>
              <a:t>Haber superado, al menos, </a:t>
            </a:r>
            <a:r>
              <a:rPr lang="es-ES" sz="2800" b="0" dirty="0" smtClean="0">
                <a:solidFill>
                  <a:srgbClr val="FF0000"/>
                </a:solidFill>
              </a:rPr>
              <a:t>60 créditos ECTS</a:t>
            </a:r>
            <a:r>
              <a:rPr lang="es-ES" sz="2800" b="0" dirty="0" smtClean="0"/>
              <a:t>, o equivalentes, del plan de estudios por el que solicita la plaza de movilidad virtual. </a:t>
            </a:r>
          </a:p>
          <a:p>
            <a:r>
              <a:rPr lang="es-ES" sz="2800" b="0" dirty="0" smtClean="0"/>
              <a:t>Tener pendiente de matricular por primera vez un número de créditos mínimo de 30 créditos </a:t>
            </a:r>
            <a:r>
              <a:rPr lang="es-ES" sz="2800" b="0" dirty="0" err="1" smtClean="0"/>
              <a:t>ects</a:t>
            </a:r>
            <a:r>
              <a:rPr lang="es-ES" sz="2800" b="0" dirty="0" smtClean="0"/>
              <a:t>.</a:t>
            </a:r>
          </a:p>
          <a:p>
            <a:r>
              <a:rPr lang="es-ES" sz="2800" b="0" dirty="0" smtClean="0"/>
              <a:t>Es recomendable acreditar un nivel B2 de lengua inglesa, de conformidad con lo especificado en el Anexo “Tabla de equivalencia de nivel de idiomas”.</a:t>
            </a:r>
          </a:p>
          <a:p>
            <a:endParaRPr lang="es-ES" sz="2800" dirty="0" smtClean="0"/>
          </a:p>
          <a:p>
            <a:r>
              <a:rPr lang="es-ES" sz="2800" dirty="0" smtClean="0"/>
              <a:t> ¿Cómo se cursa?</a:t>
            </a:r>
          </a:p>
          <a:p>
            <a:r>
              <a:rPr lang="es-ES" sz="2800" b="0" dirty="0" smtClean="0"/>
              <a:t>Los estudiantes seleccionados cursarán sus asignaturas habituales en la Facultad de Profesorado de manera presencial y además 1 asignatura en inglés de manera virtual (a través de videoconferencia).</a:t>
            </a:r>
          </a:p>
        </p:txBody>
      </p:sp>
    </p:spTree>
    <p:extLst>
      <p:ext uri="{BB962C8B-B14F-4D97-AF65-F5344CB8AC3E}">
        <p14:creationId xmlns:p14="http://schemas.microsoft.com/office/powerpoint/2010/main" val="38706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s-ES" dirty="0" smtClean="0"/>
              <a:t>Portal </a:t>
            </a:r>
            <a:r>
              <a:rPr lang="es-ES" dirty="0" err="1" smtClean="0"/>
              <a:t>UbiCamp</a:t>
            </a:r>
            <a:r>
              <a:rPr lang="es-ES" dirty="0" smtClean="0"/>
              <a:t>: </a:t>
            </a:r>
            <a:r>
              <a:rPr lang="es-ES" dirty="0" smtClean="0">
                <a:solidFill>
                  <a:srgbClr val="FF0000"/>
                </a:solidFill>
              </a:rPr>
              <a:t>www.ubicamp.eu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6145" name="Picture 1" descr="C:\Users\David Camacho\Documents\My Dropbox\Screenshots\Screenshot 2014-05-28 13.27.22.png"/>
          <p:cNvPicPr>
            <a:picLocks noChangeAspect="1" noChangeArrowheads="1"/>
          </p:cNvPicPr>
          <p:nvPr/>
        </p:nvPicPr>
        <p:blipFill rotWithShape="1">
          <a:blip r:embed="rId2" cstate="print"/>
          <a:srcRect t="11200" b="2746"/>
          <a:stretch/>
        </p:blipFill>
        <p:spPr bwMode="auto">
          <a:xfrm>
            <a:off x="755576" y="1340768"/>
            <a:ext cx="7884368" cy="4070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40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Instituciones involucradas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781255"/>
              </p:ext>
            </p:extLst>
          </p:nvPr>
        </p:nvGraphicFramePr>
        <p:xfrm>
          <a:off x="1560014" y="1352374"/>
          <a:ext cx="6468370" cy="43562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72161"/>
                <a:gridCol w="5296209"/>
              </a:tblGrid>
              <a:tr h="80666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University of Oviedo. Innovation Centre of University of Oviedo (Spain)</a:t>
                      </a:r>
                      <a:endParaRPr lang="es-ES" b="0" dirty="0"/>
                    </a:p>
                  </a:txBody>
                  <a:tcPr/>
                </a:tc>
              </a:tr>
              <a:tr h="71541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Southampton. </a:t>
                      </a:r>
                      <a:r>
                        <a:rPr lang="en-US" baseline="0" dirty="0" smtClean="0"/>
                        <a:t>F</a:t>
                      </a:r>
                      <a:r>
                        <a:rPr lang="en-US" dirty="0" smtClean="0"/>
                        <a:t>aculty of Engineering and the Environment (United Kingdom)</a:t>
                      </a:r>
                      <a:endParaRPr lang="es-ES" dirty="0"/>
                    </a:p>
                  </a:txBody>
                  <a:tcPr/>
                </a:tc>
              </a:tr>
              <a:tr h="73136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Vytauto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Didžiojo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universitetas</a:t>
                      </a:r>
                      <a:r>
                        <a:rPr lang="es-ES" dirty="0" smtClean="0"/>
                        <a:t>.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err="1" smtClean="0"/>
                        <a:t>Innovative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Studies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Institute</a:t>
                      </a:r>
                      <a:r>
                        <a:rPr lang="es-ES" dirty="0" smtClean="0"/>
                        <a:t> (</a:t>
                      </a:r>
                      <a:r>
                        <a:rPr lang="es-ES" dirty="0" err="1" smtClean="0"/>
                        <a:t>Lithuania</a:t>
                      </a:r>
                      <a:r>
                        <a:rPr lang="es-ES" dirty="0" smtClean="0"/>
                        <a:t>)</a:t>
                      </a:r>
                      <a:endParaRPr lang="es-ES" dirty="0"/>
                    </a:p>
                  </a:txBody>
                  <a:tcPr/>
                </a:tc>
              </a:tr>
              <a:tr h="756101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Yaşar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Üniversitesi</a:t>
                      </a:r>
                      <a:r>
                        <a:rPr lang="es-ES" dirty="0" smtClean="0"/>
                        <a:t>. </a:t>
                      </a:r>
                      <a:r>
                        <a:rPr lang="es-ES" dirty="0" err="1" smtClean="0"/>
                        <a:t>Yaşar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University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European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Union</a:t>
                      </a:r>
                      <a:r>
                        <a:rPr lang="es-ES" dirty="0" smtClean="0"/>
                        <a:t> Center (</a:t>
                      </a:r>
                      <a:r>
                        <a:rPr lang="en-GB" dirty="0" smtClean="0"/>
                        <a:t>Turkey</a:t>
                      </a:r>
                      <a:r>
                        <a:rPr lang="es-ES" dirty="0" smtClean="0"/>
                        <a:t>)</a:t>
                      </a:r>
                      <a:endParaRPr lang="es-ES" dirty="0"/>
                    </a:p>
                  </a:txBody>
                  <a:tcPr/>
                </a:tc>
              </a:tr>
              <a:tr h="70663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Kaunas University of Technology (Lithuania)</a:t>
                      </a:r>
                      <a:endParaRPr lang="es-ES" dirty="0"/>
                    </a:p>
                  </a:txBody>
                  <a:tcPr/>
                </a:tc>
              </a:tr>
              <a:tr h="59072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Universidad Autónoma de Madrid. </a:t>
                      </a:r>
                      <a:r>
                        <a:rPr lang="es-ES" dirty="0" err="1" smtClean="0"/>
                        <a:t>School</a:t>
                      </a:r>
                      <a:r>
                        <a:rPr lang="es-ES" dirty="0" smtClean="0"/>
                        <a:t> of </a:t>
                      </a:r>
                      <a:r>
                        <a:rPr lang="es-ES" dirty="0" err="1" smtClean="0"/>
                        <a:t>Engineering</a:t>
                      </a:r>
                      <a:r>
                        <a:rPr lang="es-ES" dirty="0" smtClean="0"/>
                        <a:t> (</a:t>
                      </a:r>
                      <a:r>
                        <a:rPr lang="es-ES" dirty="0" err="1" smtClean="0"/>
                        <a:t>Spain</a:t>
                      </a:r>
                      <a:r>
                        <a:rPr lang="es-ES" dirty="0" smtClean="0"/>
                        <a:t>)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26" y="2173040"/>
            <a:ext cx="1019844" cy="67989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25" y="2887328"/>
            <a:ext cx="1028532" cy="6856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61" y="3645096"/>
            <a:ext cx="972000" cy="64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84" y="4401176"/>
            <a:ext cx="918000" cy="612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61" y="5085184"/>
            <a:ext cx="1008000" cy="54432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755576" y="15074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94677"/>
            <a:ext cx="957638" cy="72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Materias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55576" y="15074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515938" cy="41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34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s-ES" dirty="0" smtClean="0"/>
              <a:t>Vídeo informativo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55576" y="15074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3" name="UbiCam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3295" y="1692147"/>
            <a:ext cx="6092569" cy="342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7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ES" dirty="0" smtClean="0"/>
              <a:t>+ Información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55576" y="15074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899592" y="1307901"/>
            <a:ext cx="7992888" cy="4785395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Email</a:t>
            </a:r>
            <a:r>
              <a:rPr lang="es-ES" sz="2800" smtClean="0"/>
              <a:t>: </a:t>
            </a:r>
            <a:r>
              <a:rPr lang="es-ES" sz="2800" smtClean="0">
                <a:hlinkClick r:id="rId2"/>
              </a:rPr>
              <a:t>info.ubicamp@uam.es</a:t>
            </a:r>
            <a:r>
              <a:rPr lang="es-ES" sz="2800" smtClean="0"/>
              <a:t> </a:t>
            </a:r>
            <a:endParaRPr lang="es-ES" sz="2800" dirty="0" smtClean="0"/>
          </a:p>
          <a:p>
            <a:endParaRPr lang="es-ES" sz="800" dirty="0" smtClean="0"/>
          </a:p>
          <a:p>
            <a:r>
              <a:rPr lang="es-ES" sz="2800" dirty="0" smtClean="0"/>
              <a:t>ORI EPS</a:t>
            </a:r>
          </a:p>
          <a:p>
            <a:endParaRPr lang="es-ES" sz="800" dirty="0" smtClean="0"/>
          </a:p>
          <a:p>
            <a:r>
              <a:rPr lang="es-ES" sz="2800" dirty="0" smtClean="0"/>
              <a:t>La solicitud se hará on-line a través de </a:t>
            </a:r>
            <a:r>
              <a:rPr lang="es-ES" sz="2800" dirty="0" smtClean="0">
                <a:solidFill>
                  <a:srgbClr val="FF0000"/>
                </a:solidFill>
              </a:rPr>
              <a:t>Sigma</a:t>
            </a:r>
            <a:r>
              <a:rPr lang="es-ES" sz="2800" dirty="0" smtClean="0"/>
              <a:t> (accesos a solicitud de salida à programa </a:t>
            </a:r>
            <a:r>
              <a:rPr lang="es-ES" sz="2800" dirty="0" err="1" smtClean="0"/>
              <a:t>UbiCamp</a:t>
            </a:r>
            <a:r>
              <a:rPr lang="es-ES" sz="2800" dirty="0" smtClean="0"/>
              <a:t>)</a:t>
            </a:r>
          </a:p>
          <a:p>
            <a:endParaRPr lang="es-ES" sz="800" dirty="0" smtClean="0"/>
          </a:p>
          <a:p>
            <a:r>
              <a:rPr lang="es-ES" sz="2800" dirty="0" smtClean="0"/>
              <a:t>El plazo de solicitud se ha ampliado hasta el lunes </a:t>
            </a:r>
            <a:r>
              <a:rPr lang="es-ES" sz="2800" dirty="0" smtClean="0">
                <a:solidFill>
                  <a:srgbClr val="FF0000"/>
                </a:solidFill>
              </a:rPr>
              <a:t>2 de junio 2014</a:t>
            </a:r>
          </a:p>
        </p:txBody>
      </p:sp>
    </p:spTree>
    <p:extLst>
      <p:ext uri="{BB962C8B-B14F-4D97-AF65-F5344CB8AC3E}">
        <p14:creationId xmlns:p14="http://schemas.microsoft.com/office/powerpoint/2010/main" val="28534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393</Words>
  <Application>Microsoft Office PowerPoint</Application>
  <PresentationFormat>Presentación en pantalla (4:3)</PresentationFormat>
  <Paragraphs>41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Diseño personalizado</vt:lpstr>
      <vt:lpstr>UbiCamp: Integrated Solution to Virtual Mobility Barriers</vt:lpstr>
      <vt:lpstr>Movilidad Virtual</vt:lpstr>
      <vt:lpstr>Movilidad Virtual</vt:lpstr>
      <vt:lpstr>Portal UbiCamp: www.ubicamp.eu</vt:lpstr>
      <vt:lpstr>Instituciones involucradas</vt:lpstr>
      <vt:lpstr>Materias</vt:lpstr>
      <vt:lpstr>Vídeo informativo</vt:lpstr>
      <vt:lpstr>+ Información</vt:lpstr>
    </vt:vector>
  </TitlesOfParts>
  <Manager>Institution acronym</Manager>
  <Company>UbiCamp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>General description</dc:subject>
  <dc:creator>Author</dc:creator>
  <cp:lastModifiedBy>victor</cp:lastModifiedBy>
  <cp:revision>53</cp:revision>
  <dcterms:created xsi:type="dcterms:W3CDTF">2012-10-30T21:00:26Z</dcterms:created>
  <dcterms:modified xsi:type="dcterms:W3CDTF">2014-05-28T13:41:50Z</dcterms:modified>
  <cp:category>526843-LLP-1-2012-ES-ERASMUS-ESMO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</vt:lpwstr>
  </property>
  <property fmtid="{D5CDD505-2E9C-101B-9397-08002B2CF9AE}" pid="3" name="DocCode">
    <vt:lpwstr>UBICAMP-WP?-000</vt:lpwstr>
  </property>
</Properties>
</file>