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8" r:id="rId2"/>
    <p:sldId id="281" r:id="rId3"/>
    <p:sldId id="283" r:id="rId4"/>
    <p:sldId id="284" r:id="rId5"/>
    <p:sldId id="285" r:id="rId6"/>
    <p:sldId id="286" r:id="rId7"/>
    <p:sldId id="289" r:id="rId8"/>
    <p:sldId id="287" r:id="rId9"/>
    <p:sldId id="290" r:id="rId10"/>
    <p:sldId id="288" r:id="rId11"/>
    <p:sldId id="291" r:id="rId12"/>
    <p:sldId id="29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A1014A-F78C-4138-B6DA-DF87261D19F0}" v="1" dt="2022-10-04T13:57:52.441"/>
    <p1510:client id="{E5E4FCE8-4FCC-4289-B357-95DA6452A342}" v="3" dt="2022-10-04T13:29:13.261"/>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90" d="100"/>
          <a:sy n="90" d="100"/>
        </p:scale>
        <p:origin x="398" y="53"/>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90" d="100"/>
          <a:sy n="90" d="100"/>
        </p:scale>
        <p:origin x="302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dirty="0"/>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39DD8AEB-842F-44B7-8B2A-97329628E8C6}" type="datetime1">
              <a:rPr lang="cs-CZ" smtClean="0"/>
              <a:t>15.01.2025</a:t>
            </a:fld>
            <a:endParaRPr lang="cs-CZ" dirty="0"/>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dirty="0"/>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828588A-5C4E-401A-AECC-B6F63A9DE965}" type="slidenum">
              <a:rPr lang="cs-CZ" smtClean="0"/>
              <a:t>‹#›</a:t>
            </a:fld>
            <a:endParaRPr lang="cs-CZ" dirty="0"/>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69B9FA5-B692-4DCA-A72C-765049F48782}" type="datetime1">
              <a:rPr lang="cs-CZ" smtClean="0"/>
              <a:t>15.01.2025</a:t>
            </a:fld>
            <a:endParaRPr lang="cs-CZ" dirty="0"/>
          </a:p>
        </p:txBody>
      </p:sp>
      <p:sp>
        <p:nvSpPr>
          <p:cNvPr id="4" name="Zástupný symbol obrázku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cs-CZ" dirty="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cs-CZ" dirty="0"/>
              <a:t>Kliknutím můžete upravit styl předlohy textů.</a:t>
            </a:r>
          </a:p>
          <a:p>
            <a:pPr lvl="1" rtl="0"/>
            <a:r>
              <a:rPr lang="cs-CZ" dirty="0"/>
              <a:t>Druhá úroveň</a:t>
            </a:r>
          </a:p>
          <a:p>
            <a:pPr lvl="2" rtl="0"/>
            <a:r>
              <a:rPr lang="cs-CZ" dirty="0"/>
              <a:t>Třetí úroveň</a:t>
            </a:r>
          </a:p>
          <a:p>
            <a:pPr lvl="3" rtl="0"/>
            <a:r>
              <a:rPr lang="cs-CZ" dirty="0"/>
              <a:t>Čtvrtá úroveň</a:t>
            </a:r>
          </a:p>
          <a:p>
            <a:pPr lvl="4" rtl="0"/>
            <a:r>
              <a:rPr lang="cs-CZ" dirty="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542409-6A04-4DC6-AC3A-D3758287A8F2}" type="slidenum">
              <a:rPr lang="cs-CZ" smtClean="0"/>
              <a:t>‹#›</a:t>
            </a:fld>
            <a:endParaRPr lang="cs-CZ" dirty="0"/>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p:sp>
      <p:sp>
        <p:nvSpPr>
          <p:cNvPr id="3" name="Zástupný symbol pro poznámky 2"/>
          <p:cNvSpPr>
            <a:spLocks noGrp="1"/>
          </p:cNvSpPr>
          <p:nvPr>
            <p:ph type="body" idx="1"/>
          </p:nvPr>
        </p:nvSpPr>
        <p:spPr/>
        <p:txBody>
          <a:bodyPr rtlCol="0"/>
          <a:lstStyle/>
          <a:p>
            <a:pPr rtl="0"/>
            <a:endParaRPr lang="cs-CZ" dirty="0"/>
          </a:p>
        </p:txBody>
      </p:sp>
      <p:sp>
        <p:nvSpPr>
          <p:cNvPr id="4" name="Zástupný symbol pro číslo snímku 3"/>
          <p:cNvSpPr>
            <a:spLocks noGrp="1"/>
          </p:cNvSpPr>
          <p:nvPr>
            <p:ph type="sldNum" sz="quarter" idx="10"/>
          </p:nvPr>
        </p:nvSpPr>
        <p:spPr/>
        <p:txBody>
          <a:bodyPr rtlCol="0"/>
          <a:lstStyle/>
          <a:p>
            <a:pPr rtl="0"/>
            <a:fld id="{77542409-6A04-4DC6-AC3A-D3758287A8F2}" type="slidenum">
              <a:rPr lang="cs-CZ" smtClean="0"/>
              <a:t>1</a:t>
            </a:fld>
            <a:endParaRPr lang="cs-CZ" dirty="0"/>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27539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3880415814"/>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3280232"/>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1342512788"/>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7446243"/>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Po kliknutí můžete upravovat styly textu v předloze.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2589701353"/>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pPr rtl="0"/>
            <a:fld id="{6FD0FFEB-2298-4F5A-A250-9741B7EE4D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3277578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pPr rtl="0"/>
            <a:fld id="{DC4F75DE-3DEB-49AB-9AA3-A05D4C5AE8A8}"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4124776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Footer Placeholder 4"/>
          <p:cNvSpPr>
            <a:spLocks noGrp="1"/>
          </p:cNvSpPr>
          <p:nvPr>
            <p:ph type="ftr" sz="quarter" idx="11"/>
          </p:nvPr>
        </p:nvSpPr>
        <p:spPr/>
        <p:txBody>
          <a:bodyPr/>
          <a:lstStyle/>
          <a:p>
            <a:pPr rtl="0"/>
            <a:r>
              <a:rPr lang="cs-CZ" dirty="0"/>
              <a:t>Přidejte zápatí.</a:t>
            </a:r>
          </a:p>
        </p:txBody>
      </p:sp>
      <p:sp>
        <p:nvSpPr>
          <p:cNvPr id="6" name="Slide Number Placeholder 5"/>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2904687935"/>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p:txBody>
          <a:bodyPr/>
          <a:lstStyle/>
          <a:p>
            <a:fld id="{B61BEF0D-F0BB-DE4B-95CE-6DB70DBA9567}" type="datetimeFigureOut">
              <a:rPr lang="en-US" dirty="0"/>
              <a:pPr/>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86805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6" name="Footer Placeholder 5"/>
          <p:cNvSpPr>
            <a:spLocks noGrp="1"/>
          </p:cNvSpPr>
          <p:nvPr>
            <p:ph type="ftr" sz="quarter" idx="11"/>
          </p:nvPr>
        </p:nvSpPr>
        <p:spPr/>
        <p:txBody>
          <a:bodyPr/>
          <a:lstStyle/>
          <a:p>
            <a:pPr rtl="0"/>
            <a:r>
              <a:rPr lang="cs-CZ" dirty="0"/>
              <a:t>Přidejte zápatí.</a:t>
            </a:r>
          </a:p>
        </p:txBody>
      </p:sp>
      <p:sp>
        <p:nvSpPr>
          <p:cNvPr id="7" name="Slide Number Placeholder 6"/>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3968402987"/>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pPr rtl="0"/>
            <a:fld id="{758390B9-C5CD-46F0-B966-42FD1DDBAF1A}" type="datetime1">
              <a:rPr lang="cs-CZ" smtClean="0"/>
              <a:t>15.01.2025</a:t>
            </a:fld>
            <a:endParaRPr lang="cs-CZ" dirty="0"/>
          </a:p>
        </p:txBody>
      </p:sp>
      <p:sp>
        <p:nvSpPr>
          <p:cNvPr id="8" name="Footer Placeholder 7"/>
          <p:cNvSpPr>
            <a:spLocks noGrp="1"/>
          </p:cNvSpPr>
          <p:nvPr>
            <p:ph type="ftr" sz="quarter" idx="11"/>
          </p:nvPr>
        </p:nvSpPr>
        <p:spPr/>
        <p:txBody>
          <a:bodyPr/>
          <a:lstStyle/>
          <a:p>
            <a:pPr rtl="0"/>
            <a:r>
              <a:rPr lang="cs-CZ" dirty="0"/>
              <a:t>Přidejte zápatí.</a:t>
            </a:r>
          </a:p>
        </p:txBody>
      </p:sp>
      <p:sp>
        <p:nvSpPr>
          <p:cNvPr id="9" name="Slide Number Placeholder 8"/>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326938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pPr rtl="0"/>
            <a:fld id="{074F86FD-E090-494B-96E6-C531CBD48AD7}" type="datetime1">
              <a:rPr lang="cs-CZ" smtClean="0"/>
              <a:t>15.01.2025</a:t>
            </a:fld>
            <a:endParaRPr lang="cs-CZ" dirty="0"/>
          </a:p>
        </p:txBody>
      </p:sp>
      <p:sp>
        <p:nvSpPr>
          <p:cNvPr id="4" name="Footer Placeholder 3"/>
          <p:cNvSpPr>
            <a:spLocks noGrp="1"/>
          </p:cNvSpPr>
          <p:nvPr>
            <p:ph type="ftr" sz="quarter" idx="11"/>
          </p:nvPr>
        </p:nvSpPr>
        <p:spPr/>
        <p:txBody>
          <a:bodyPr/>
          <a:lstStyle/>
          <a:p>
            <a:pPr rtl="0"/>
            <a:r>
              <a:rPr lang="cs-CZ" dirty="0"/>
              <a:t>Přidejte zápatí.</a:t>
            </a:r>
          </a:p>
        </p:txBody>
      </p:sp>
      <p:sp>
        <p:nvSpPr>
          <p:cNvPr id="5" name="Slide Number Placeholder 4"/>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3186464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3" name="Footer Placeholder 2"/>
          <p:cNvSpPr>
            <a:spLocks noGrp="1"/>
          </p:cNvSpPr>
          <p:nvPr>
            <p:ph type="ftr" sz="quarter" idx="11"/>
          </p:nvPr>
        </p:nvSpPr>
        <p:spPr/>
        <p:txBody>
          <a:bodyPr/>
          <a:lstStyle/>
          <a:p>
            <a:pPr rtl="0"/>
            <a:r>
              <a:rPr lang="cs-CZ" dirty="0"/>
              <a:t>Přidejte zápatí.</a:t>
            </a:r>
          </a:p>
        </p:txBody>
      </p:sp>
      <p:sp>
        <p:nvSpPr>
          <p:cNvPr id="4" name="Slide Number Placeholder 3"/>
          <p:cNvSpPr>
            <a:spLocks noGrp="1"/>
          </p:cNvSpPr>
          <p:nvPr>
            <p:ph type="sldNum" sz="quarter" idx="12"/>
          </p:nvPr>
        </p:nvSpPr>
        <p:spPr/>
        <p:txBody>
          <a:bodyPr/>
          <a:lstStyle/>
          <a:p>
            <a:pPr rtl="0"/>
            <a:fld id="{9CD8D479-8942-46E8-A226-A4E01F7A105C}" type="slidenum">
              <a:rPr lang="cs-CZ" smtClean="0"/>
              <a:pPr rtl="0"/>
              <a:t>‹#›</a:t>
            </a:fld>
            <a:endParaRPr lang="cs-CZ" dirty="0"/>
          </a:p>
        </p:txBody>
      </p:sp>
    </p:spTree>
    <p:extLst>
      <p:ext uri="{BB962C8B-B14F-4D97-AF65-F5344CB8AC3E}">
        <p14:creationId xmlns:p14="http://schemas.microsoft.com/office/powerpoint/2010/main" val="2961271972"/>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pPr rtl="0"/>
            <a:fld id="{AEC5D839-9B5B-48E5-9F74-7819413ACFA5}" type="datetime1">
              <a:rPr lang="cs-CZ" smtClean="0"/>
              <a:t>15.01.2025</a:t>
            </a:fld>
            <a:endParaRPr lang="cs-CZ" dirty="0"/>
          </a:p>
        </p:txBody>
      </p:sp>
      <p:sp>
        <p:nvSpPr>
          <p:cNvPr id="6" name="Footer Placeholder 5"/>
          <p:cNvSpPr>
            <a:spLocks noGrp="1"/>
          </p:cNvSpPr>
          <p:nvPr>
            <p:ph type="ftr" sz="quarter" idx="11"/>
          </p:nvPr>
        </p:nvSpPr>
        <p:spPr/>
        <p:txBody>
          <a:bodyPr/>
          <a:lstStyle/>
          <a:p>
            <a:pPr rtl="0"/>
            <a:r>
              <a:rPr lang="cs-CZ" dirty="0"/>
              <a:t>Přidejte zápatí.</a:t>
            </a:r>
          </a:p>
        </p:txBody>
      </p:sp>
      <p:sp>
        <p:nvSpPr>
          <p:cNvPr id="7" name="Slide Number Placeholder 6"/>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170094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p>
            <a:pPr rtl="0"/>
            <a:fld id="{F2599C40-9CAC-442B-9E45-0AEF34B4997D}" type="datetime1">
              <a:rPr lang="cs-CZ" smtClean="0"/>
              <a:t>15.01.2025</a:t>
            </a:fld>
            <a:endParaRPr lang="cs-CZ" dirty="0"/>
          </a:p>
        </p:txBody>
      </p:sp>
      <p:sp>
        <p:nvSpPr>
          <p:cNvPr id="6" name="Footer Placeholder 5"/>
          <p:cNvSpPr>
            <a:spLocks noGrp="1"/>
          </p:cNvSpPr>
          <p:nvPr>
            <p:ph type="ftr" sz="quarter" idx="11"/>
          </p:nvPr>
        </p:nvSpPr>
        <p:spPr/>
        <p:txBody>
          <a:bodyPr/>
          <a:lstStyle/>
          <a:p>
            <a:pPr rtl="0"/>
            <a:r>
              <a:rPr lang="cs-CZ" dirty="0"/>
              <a:t>Přidejte zápatí.</a:t>
            </a:r>
          </a:p>
        </p:txBody>
      </p:sp>
      <p:sp>
        <p:nvSpPr>
          <p:cNvPr id="7" name="Slide Number Placeholder 6"/>
          <p:cNvSpPr>
            <a:spLocks noGrp="1"/>
          </p:cNvSpPr>
          <p:nvPr>
            <p:ph type="sldNum" sz="quarter" idx="12"/>
          </p:nvPr>
        </p:nvSpPr>
        <p:spPr/>
        <p:txBody>
          <a:bodyPr/>
          <a:lstStyle/>
          <a:p>
            <a:pPr rtl="0"/>
            <a:fld id="{9CD8D479-8942-46E8-A226-A4E01F7A105C}" type="slidenum">
              <a:rPr lang="cs-CZ" smtClean="0"/>
              <a:t>‹#›</a:t>
            </a:fld>
            <a:endParaRPr lang="cs-CZ" dirty="0"/>
          </a:p>
        </p:txBody>
      </p:sp>
    </p:spTree>
    <p:extLst>
      <p:ext uri="{BB962C8B-B14F-4D97-AF65-F5344CB8AC3E}">
        <p14:creationId xmlns:p14="http://schemas.microsoft.com/office/powerpoint/2010/main" val="2273054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78EC3F2B-7E2D-4B12-9FC0-797A331B58F1}" type="datetime1">
              <a:rPr lang="cs-CZ" smtClean="0"/>
              <a:t>15.01.2025</a:t>
            </a:fld>
            <a:endParaRPr lang="cs-CZ"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r>
              <a:rPr lang="cs-CZ" dirty="0"/>
              <a:t>Přidejte zápatí.</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9CD8D479-8942-46E8-A226-A4E01F7A105C}" type="slidenum">
              <a:rPr lang="cs-CZ" smtClean="0"/>
              <a:pPr rtl="0"/>
              <a:t>‹#›</a:t>
            </a:fld>
            <a:endParaRPr lang="cs-CZ" dirty="0"/>
          </a:p>
        </p:txBody>
      </p:sp>
      <p:sp>
        <p:nvSpPr>
          <p:cNvPr id="8" name="Obdélník 7">
            <a:extLst>
              <a:ext uri="{FF2B5EF4-FFF2-40B4-BE49-F238E27FC236}">
                <a16:creationId xmlns:a16="http://schemas.microsoft.com/office/drawing/2014/main" id="{CCA512AD-249A-0776-1B65-2C21612E753B}"/>
              </a:ext>
            </a:extLst>
          </p:cNvPr>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dirty="0"/>
          </a:p>
        </p:txBody>
      </p:sp>
    </p:spTree>
    <p:extLst>
      <p:ext uri="{BB962C8B-B14F-4D97-AF65-F5344CB8AC3E}">
        <p14:creationId xmlns:p14="http://schemas.microsoft.com/office/powerpoint/2010/main" val="21031372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427763" y="2057399"/>
            <a:ext cx="6949440" cy="1634708"/>
          </a:xfrm>
        </p:spPr>
        <p:txBody>
          <a:bodyPr rtlCol="0" anchor="b">
            <a:normAutofit/>
          </a:bodyPr>
          <a:lstStyle/>
          <a:p>
            <a:pPr>
              <a:spcAft>
                <a:spcPts val="800"/>
              </a:spcAft>
            </a:pPr>
            <a:r>
              <a:rPr lang="en-GB" sz="4400" b="1" dirty="0">
                <a:effectLst/>
              </a:rPr>
              <a:t>MODULE 2  </a:t>
            </a:r>
            <a:br>
              <a:rPr lang="cs-CZ" sz="4400" b="1" dirty="0">
                <a:effectLst/>
              </a:rPr>
            </a:br>
            <a:r>
              <a:rPr lang="en-GB" sz="5400" b="1" dirty="0">
                <a:effectLst/>
              </a:rPr>
              <a:t>CYCLICAL NATURE</a:t>
            </a:r>
            <a:endParaRPr lang="cs-CZ" dirty="0">
              <a:effectLst/>
            </a:endParaRPr>
          </a:p>
        </p:txBody>
      </p:sp>
      <p:pic>
        <p:nvPicPr>
          <p:cNvPr id="3" name="Image 2">
            <a:extLst>
              <a:ext uri="{FF2B5EF4-FFF2-40B4-BE49-F238E27FC236}">
                <a16:creationId xmlns:a16="http://schemas.microsoft.com/office/drawing/2014/main" id="{D26173A8-5650-6AD8-A420-6B1265E2293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
            <a:ext cx="1876253" cy="1410789"/>
          </a:xfrm>
          <a:prstGeom prst="rect">
            <a:avLst/>
          </a:prstGeom>
          <a:noFill/>
          <a:ln>
            <a:noFill/>
          </a:ln>
        </p:spPr>
      </p:pic>
      <p:sp>
        <p:nvSpPr>
          <p:cNvPr id="5" name="ZoneTexte 4">
            <a:extLst>
              <a:ext uri="{FF2B5EF4-FFF2-40B4-BE49-F238E27FC236}">
                <a16:creationId xmlns:a16="http://schemas.microsoft.com/office/drawing/2014/main" id="{66ED14A1-C3C2-0D9D-25D6-087648B56E3D}"/>
              </a:ext>
            </a:extLst>
          </p:cNvPr>
          <p:cNvSpPr txBox="1"/>
          <p:nvPr/>
        </p:nvSpPr>
        <p:spPr>
          <a:xfrm>
            <a:off x="1494730" y="4117611"/>
            <a:ext cx="7138852" cy="1631216"/>
          </a:xfrm>
          <a:prstGeom prst="rect">
            <a:avLst/>
          </a:prstGeom>
          <a:noFill/>
        </p:spPr>
        <p:txBody>
          <a:bodyPr wrap="square">
            <a:spAutoFit/>
          </a:bodyPr>
          <a:lstStyle/>
          <a:p>
            <a:pPr algn="ctr"/>
            <a:r>
              <a:rPr lang="fr-FR" sz="5000" b="1" dirty="0">
                <a:effectLst/>
                <a:latin typeface="Arial" panose="020B0604020202020204" pitchFamily="34" charset="0"/>
                <a:ea typeface="Calibri" panose="020F0502020204030204" pitchFamily="34" charset="0"/>
              </a:rPr>
              <a:t>Lesson: </a:t>
            </a:r>
          </a:p>
          <a:p>
            <a:pPr algn="ctr"/>
            <a:r>
              <a:rPr lang="fr-FR" sz="5000" b="1" dirty="0" err="1">
                <a:effectLst/>
                <a:latin typeface="Arial" panose="020B0604020202020204" pitchFamily="34" charset="0"/>
                <a:ea typeface="Calibri" panose="020F0502020204030204" pitchFamily="34" charset="0"/>
              </a:rPr>
              <a:t>Cycling</a:t>
            </a:r>
            <a:r>
              <a:rPr lang="fr-FR" sz="5000" b="1" dirty="0">
                <a:effectLst/>
                <a:latin typeface="Arial" panose="020B0604020202020204" pitchFamily="34" charset="0"/>
                <a:ea typeface="Calibri" panose="020F0502020204030204" pitchFamily="34" charset="0"/>
              </a:rPr>
              <a:t> or </a:t>
            </a:r>
            <a:r>
              <a:rPr lang="fr-FR" sz="5000" b="1" dirty="0" err="1">
                <a:effectLst/>
                <a:latin typeface="Arial" panose="020B0604020202020204" pitchFamily="34" charset="0"/>
                <a:ea typeface="Calibri" panose="020F0502020204030204" pitchFamily="34" charset="0"/>
              </a:rPr>
              <a:t>flowing</a:t>
            </a:r>
            <a:r>
              <a:rPr lang="fr-FR" sz="5000" b="1" dirty="0">
                <a:effectLst/>
                <a:latin typeface="Arial" panose="020B0604020202020204" pitchFamily="34" charset="0"/>
                <a:ea typeface="Calibri" panose="020F0502020204030204" pitchFamily="34" charset="0"/>
              </a:rPr>
              <a:t> ?</a:t>
            </a:r>
            <a:endParaRPr lang="fr-FR" sz="5000" dirty="0"/>
          </a:p>
        </p:txBody>
      </p:sp>
      <p:pic>
        <p:nvPicPr>
          <p:cNvPr id="6" name="Obrázek 5" descr="Obsah obrázku text, snímek obrazovky, Písmo">
            <a:extLst>
              <a:ext uri="{FF2B5EF4-FFF2-40B4-BE49-F238E27FC236}">
                <a16:creationId xmlns:a16="http://schemas.microsoft.com/office/drawing/2014/main" id="{FF5BD3DC-961A-7389-BCFB-3D525C6228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02933" y="373781"/>
            <a:ext cx="6566429" cy="1229903"/>
          </a:xfrm>
          <a:prstGeom prst="rect">
            <a:avLst/>
          </a:prstGeom>
        </p:spPr>
      </p:pic>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5103577"/>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5. Which of the following examples best represents a matter cycle in nature?</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The combustion of fossil fuels, releasing carbon dioxide into the atmosphere.</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The migration of birds, following their seasonal food sources.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The growth of plants, absorbing carbon dioxide from the air and releasing oxygen.</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The water cycle, where water evaporates, forms clouds, and falls as precipitation.</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11665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5103577"/>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5. Which of the following examples best represents a matter cycle in nature?</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The combustion of fossil fuels, releasing carbon dioxide into the atmosphere.</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The migration of birds, following their seasonal food sources.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The growth of plants, absorbing carbon dioxide from the air and releasing oxygen.</a:t>
            </a:r>
          </a:p>
          <a:p>
            <a:pPr marL="270510" algn="just">
              <a:lnSpc>
                <a:spcPct val="107000"/>
              </a:lnSpc>
              <a:spcAft>
                <a:spcPts val="800"/>
              </a:spcAft>
            </a:pPr>
            <a:r>
              <a:rPr lang="en-US" sz="2500" b="1" kern="100" dirty="0">
                <a:solidFill>
                  <a:srgbClr val="92D050"/>
                </a:solidFill>
                <a:effectLst/>
                <a:latin typeface="Arial" panose="020B0604020202020204" pitchFamily="34" charset="0"/>
                <a:ea typeface="Calibri" panose="020F0502020204030204" pitchFamily="34" charset="0"/>
                <a:cs typeface="Arial" panose="020B0604020202020204" pitchFamily="34" charset="0"/>
              </a:rPr>
              <a:t>□ The water cycle, where water evaporates, forms clouds, and falls as precipitation.</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236190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2027769B-97A5-3B18-7518-956C7CD8ABB8}"/>
              </a:ext>
            </a:extLst>
          </p:cNvPr>
          <p:cNvSpPr>
            <a:spLocks noGrp="1"/>
          </p:cNvSpPr>
          <p:nvPr>
            <p:ph type="dt" sz="half" idx="10"/>
          </p:nvPr>
        </p:nvSpPr>
        <p:spPr/>
        <p:txBody>
          <a:bodyPr/>
          <a:lstStyle/>
          <a:p>
            <a:pPr rtl="0"/>
            <a:fld id="{78EC3F2B-7E2D-4B12-9FC0-797A331B58F1}" type="datetime1">
              <a:rPr lang="cs-CZ" smtClean="0"/>
              <a:t>15.01.2025</a:t>
            </a:fld>
            <a:endParaRPr lang="cs-CZ" dirty="0"/>
          </a:p>
        </p:txBody>
      </p:sp>
      <p:sp>
        <p:nvSpPr>
          <p:cNvPr id="5" name="Zástupný symbol pro zápatí 4">
            <a:extLst>
              <a:ext uri="{FF2B5EF4-FFF2-40B4-BE49-F238E27FC236}">
                <a16:creationId xmlns:a16="http://schemas.microsoft.com/office/drawing/2014/main" id="{B3275D0E-2EB4-FCA6-4E49-6CAA990ACF7A}"/>
              </a:ext>
            </a:extLst>
          </p:cNvPr>
          <p:cNvSpPr>
            <a:spLocks noGrp="1"/>
          </p:cNvSpPr>
          <p:nvPr>
            <p:ph type="ftr" sz="quarter" idx="11"/>
          </p:nvPr>
        </p:nvSpPr>
        <p:spPr/>
        <p:txBody>
          <a:bodyPr/>
          <a:lstStyle/>
          <a:p>
            <a:pPr rtl="0"/>
            <a:r>
              <a:rPr lang="cs-CZ"/>
              <a:t>Přidejte zápatí.</a:t>
            </a:r>
            <a:endParaRPr lang="cs-CZ" dirty="0"/>
          </a:p>
        </p:txBody>
      </p:sp>
      <p:sp>
        <p:nvSpPr>
          <p:cNvPr id="6" name="Zástupný symbol pro číslo snímku 5">
            <a:extLst>
              <a:ext uri="{FF2B5EF4-FFF2-40B4-BE49-F238E27FC236}">
                <a16:creationId xmlns:a16="http://schemas.microsoft.com/office/drawing/2014/main" id="{EBE41348-44E6-EFF9-40B9-B2D06CF8E8CB}"/>
              </a:ext>
            </a:extLst>
          </p:cNvPr>
          <p:cNvSpPr>
            <a:spLocks noGrp="1"/>
          </p:cNvSpPr>
          <p:nvPr>
            <p:ph type="sldNum" sz="quarter" idx="12"/>
          </p:nvPr>
        </p:nvSpPr>
        <p:spPr/>
        <p:txBody>
          <a:bodyPr/>
          <a:lstStyle/>
          <a:p>
            <a:pPr rtl="0"/>
            <a:fld id="{9CD8D479-8942-46E8-A226-A4E01F7A105C}" type="slidenum">
              <a:rPr lang="cs-CZ" smtClean="0"/>
              <a:pPr rtl="0"/>
              <a:t>12</a:t>
            </a:fld>
            <a:endParaRPr lang="cs-CZ" dirty="0"/>
          </a:p>
        </p:txBody>
      </p:sp>
      <p:sp>
        <p:nvSpPr>
          <p:cNvPr id="10" name="TextovéPole 9">
            <a:extLst>
              <a:ext uri="{FF2B5EF4-FFF2-40B4-BE49-F238E27FC236}">
                <a16:creationId xmlns:a16="http://schemas.microsoft.com/office/drawing/2014/main" id="{DBB608C3-174B-55AD-C7E6-9418A6EBE61A}"/>
              </a:ext>
            </a:extLst>
          </p:cNvPr>
          <p:cNvSpPr txBox="1"/>
          <p:nvPr/>
        </p:nvSpPr>
        <p:spPr>
          <a:xfrm>
            <a:off x="753533" y="1743287"/>
            <a:ext cx="8642349" cy="1263166"/>
          </a:xfrm>
          <a:prstGeom prst="rect">
            <a:avLst/>
          </a:prstGeom>
          <a:noFill/>
        </p:spPr>
        <p:txBody>
          <a:bodyPr wrap="square">
            <a:spAutoFit/>
          </a:bodyPr>
          <a:lstStyle/>
          <a:p>
            <a:pPr>
              <a:lnSpc>
                <a:spcPct val="107000"/>
              </a:lnSpc>
              <a:spcAft>
                <a:spcPts val="1200"/>
              </a:spcAft>
            </a:pPr>
            <a:r>
              <a:rPr lang="en-GB" sz="1800" b="1" dirty="0">
                <a:solidFill>
                  <a:srgbClr val="000000"/>
                </a:solidFill>
                <a:effectLst/>
                <a:latin typeface="Times New Roman" panose="02020603050405020304" pitchFamily="18" charset="0"/>
                <a:ea typeface="Times New Roman" panose="02020603050405020304" pitchFamily="18"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cs-CZ"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3021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3775136"/>
          </a:xfrm>
          <a:prstGeom prst="rect">
            <a:avLst/>
          </a:prstGeom>
          <a:noFill/>
        </p:spPr>
        <p:txBody>
          <a:bodyPr wrap="square">
            <a:spAutoFit/>
          </a:bodyPr>
          <a:lstStyle/>
          <a:p>
            <a:pPr marL="270510" algn="just">
              <a:lnSpc>
                <a:spcPct val="107000"/>
              </a:lnSpc>
              <a:spcAft>
                <a:spcPts val="800"/>
              </a:spcAft>
            </a:pPr>
            <a:r>
              <a:rPr lang="fr-FR" sz="2500" b="1" kern="100" dirty="0">
                <a:effectLst/>
                <a:latin typeface="Arial" panose="020B0604020202020204" pitchFamily="34" charset="0"/>
                <a:ea typeface="Calibri" panose="020F0502020204030204" pitchFamily="34" charset="0"/>
                <a:cs typeface="Arial" panose="020B0604020202020204" pitchFamily="34" charset="0"/>
              </a:rPr>
              <a:t>1.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Which</a:t>
            </a:r>
            <a:r>
              <a:rPr lang="fr-FR" sz="2500" b="1" kern="100" dirty="0">
                <a:effectLst/>
                <a:latin typeface="Arial" panose="020B0604020202020204" pitchFamily="34" charset="0"/>
                <a:ea typeface="Calibri" panose="020F0502020204030204" pitchFamily="34" charset="0"/>
                <a:cs typeface="Arial" panose="020B0604020202020204" pitchFamily="34" charset="0"/>
              </a:rPr>
              <a:t> of the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following</a:t>
            </a:r>
            <a:r>
              <a:rPr lang="fr-FR" sz="2500" b="1" kern="100" dirty="0">
                <a:effectLst/>
                <a:latin typeface="Arial" panose="020B0604020202020204" pitchFamily="34" charset="0"/>
                <a:ea typeface="Calibri" panose="020F0502020204030204" pitchFamily="34" charset="0"/>
                <a:cs typeface="Arial" panose="020B0604020202020204" pitchFamily="34" charset="0"/>
              </a:rPr>
              <a:t> best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explains</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why</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energy</a:t>
            </a:r>
            <a:r>
              <a:rPr lang="fr-FR" sz="2500" b="1" kern="100" dirty="0">
                <a:effectLst/>
                <a:latin typeface="Arial" panose="020B0604020202020204" pitchFamily="34" charset="0"/>
                <a:ea typeface="Calibri" panose="020F0502020204030204" pitchFamily="34" charset="0"/>
                <a:cs typeface="Arial" panose="020B0604020202020204" pitchFamily="34" charset="0"/>
              </a:rPr>
              <a:t> flows and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b="1" kern="100" dirty="0">
                <a:effectLst/>
                <a:latin typeface="Arial" panose="020B0604020202020204" pitchFamily="34" charset="0"/>
                <a:ea typeface="Calibri" panose="020F0502020204030204" pitchFamily="34" charset="0"/>
                <a:cs typeface="Arial" panose="020B0604020202020204" pitchFamily="34" charset="0"/>
              </a:rPr>
              <a:t> cycles in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biological</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systems</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endParaRPr lang="fr-FR" sz="2500" kern="100" dirty="0">
              <a:effectLst/>
              <a:latin typeface="Arial" panose="020B0604020202020204" pitchFamily="34" charset="0"/>
              <a:ea typeface="Calibri" panose="020F0502020204030204" pitchFamily="34" charset="0"/>
              <a:cs typeface="Arial" panose="020B0604020202020204" pitchFamily="34" charset="0"/>
            </a:endParaRPr>
          </a:p>
          <a:p>
            <a:pPr marL="270510" algn="just">
              <a:lnSpc>
                <a:spcPct val="107000"/>
              </a:lnSpc>
              <a:spcAft>
                <a:spcPts val="800"/>
              </a:spcAft>
            </a:pPr>
            <a:r>
              <a:rPr lang="en-GB"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conserved</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while</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constantly</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transformed</a:t>
            </a:r>
            <a:r>
              <a:rPr lang="fr-FR" sz="2500" kern="100" dirty="0">
                <a:effectLst/>
                <a:latin typeface="Arial" panose="020B0604020202020204" pitchFamily="34" charset="0"/>
                <a:ea typeface="Calibri" panose="020F0502020204030204" pitchFamily="34" charset="0"/>
                <a:cs typeface="Arial" panose="020B0604020202020204" pitchFamily="34" charset="0"/>
              </a:rPr>
              <a:t>.</a:t>
            </a:r>
          </a:p>
          <a:p>
            <a:pPr marL="270510" algn="just">
              <a:lnSpc>
                <a:spcPct val="107000"/>
              </a:lnSpc>
              <a:spcAft>
                <a:spcPts val="800"/>
              </a:spcAft>
            </a:pPr>
            <a:r>
              <a:rPr lang="en-GB"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efficiently</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transferred</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while</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lost</a:t>
            </a:r>
            <a:r>
              <a:rPr lang="fr-FR" sz="2500" kern="100" dirty="0">
                <a:effectLst/>
                <a:latin typeface="Arial" panose="020B0604020202020204" pitchFamily="34" charset="0"/>
                <a:ea typeface="Calibri" panose="020F0502020204030204" pitchFamily="34" charset="0"/>
                <a:cs typeface="Arial" panose="020B0604020202020204" pitchFamily="34" charset="0"/>
              </a:rPr>
              <a:t> in </a:t>
            </a:r>
            <a:r>
              <a:rPr lang="fr-FR" sz="2500" kern="100" dirty="0" err="1">
                <a:effectLst/>
                <a:latin typeface="Arial" panose="020B0604020202020204" pitchFamily="34" charset="0"/>
                <a:ea typeface="Calibri" panose="020F0502020204030204" pitchFamily="34" charset="0"/>
                <a:cs typeface="Arial" panose="020B0604020202020204" pitchFamily="34" charset="0"/>
              </a:rPr>
              <a:t>biological</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processes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p>
          <a:p>
            <a:pPr marL="270510" algn="just">
              <a:lnSpc>
                <a:spcPct val="107000"/>
              </a:lnSpc>
              <a:spcAft>
                <a:spcPts val="800"/>
              </a:spcAft>
            </a:pPr>
            <a:r>
              <a:rPr lang="en-GB"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mainly</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lost</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while</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conserved</a:t>
            </a:r>
            <a:r>
              <a:rPr lang="fr-FR" sz="2500" kern="100" dirty="0">
                <a:effectLst/>
                <a:latin typeface="Arial" panose="020B0604020202020204" pitchFamily="34" charset="0"/>
                <a:ea typeface="Calibri" panose="020F0502020204030204" pitchFamily="34" charset="0"/>
                <a:cs typeface="Arial" panose="020B0604020202020204" pitchFamily="34" charset="0"/>
              </a:rPr>
              <a:t>.</a:t>
            </a:r>
          </a:p>
          <a:p>
            <a:pPr marL="270510" algn="just">
              <a:lnSpc>
                <a:spcPct val="107000"/>
              </a:lnSpc>
              <a:spcAft>
                <a:spcPts val="800"/>
              </a:spcAft>
            </a:pPr>
            <a:r>
              <a:rPr lang="en-GB"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stored</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while</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is</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constantly</a:t>
            </a:r>
            <a:r>
              <a:rPr lang="fr-FR" sz="2500" kern="100" dirty="0">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effectLst/>
                <a:latin typeface="Arial" panose="020B0604020202020204" pitchFamily="34" charset="0"/>
                <a:ea typeface="Calibri" panose="020F0502020204030204" pitchFamily="34" charset="0"/>
                <a:cs typeface="Arial" panose="020B0604020202020204" pitchFamily="34" charset="0"/>
              </a:rPr>
              <a:t>exchanged</a:t>
            </a:r>
            <a:r>
              <a:rPr lang="fr-FR" sz="2500" kern="100" dirty="0">
                <a:effectLst/>
                <a:latin typeface="Arial" panose="020B0604020202020204" pitchFamily="34" charset="0"/>
                <a:ea typeface="Calibri" panose="020F0502020204030204" pitchFamily="34" charset="0"/>
                <a:cs typeface="Arial" panose="020B0604020202020204" pitchFamily="34" charset="0"/>
              </a:rPr>
              <a:t>.</a:t>
            </a: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89789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3775136"/>
          </a:xfrm>
          <a:prstGeom prst="rect">
            <a:avLst/>
          </a:prstGeom>
          <a:noFill/>
        </p:spPr>
        <p:txBody>
          <a:bodyPr wrap="square">
            <a:spAutoFit/>
          </a:bodyPr>
          <a:lstStyle/>
          <a:p>
            <a:pPr marL="270510" algn="just">
              <a:lnSpc>
                <a:spcPct val="107000"/>
              </a:lnSpc>
              <a:spcAft>
                <a:spcPts val="800"/>
              </a:spcAft>
            </a:pPr>
            <a:r>
              <a:rPr lang="fr-FR" sz="2500" b="1" kern="100" dirty="0">
                <a:effectLst/>
                <a:latin typeface="Arial" panose="020B0604020202020204" pitchFamily="34" charset="0"/>
                <a:ea typeface="Calibri" panose="020F0502020204030204" pitchFamily="34" charset="0"/>
                <a:cs typeface="Arial" panose="020B0604020202020204" pitchFamily="34" charset="0"/>
              </a:rPr>
              <a:t>1.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Which</a:t>
            </a:r>
            <a:r>
              <a:rPr lang="fr-FR" sz="2500" b="1" kern="100" dirty="0">
                <a:effectLst/>
                <a:latin typeface="Arial" panose="020B0604020202020204" pitchFamily="34" charset="0"/>
                <a:ea typeface="Calibri" panose="020F0502020204030204" pitchFamily="34" charset="0"/>
                <a:cs typeface="Arial" panose="020B0604020202020204" pitchFamily="34" charset="0"/>
              </a:rPr>
              <a:t> of the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following</a:t>
            </a:r>
            <a:r>
              <a:rPr lang="fr-FR" sz="2500" b="1" kern="100" dirty="0">
                <a:effectLst/>
                <a:latin typeface="Arial" panose="020B0604020202020204" pitchFamily="34" charset="0"/>
                <a:ea typeface="Calibri" panose="020F0502020204030204" pitchFamily="34" charset="0"/>
                <a:cs typeface="Arial" panose="020B0604020202020204" pitchFamily="34" charset="0"/>
              </a:rPr>
              <a:t> best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explains</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why</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energy</a:t>
            </a:r>
            <a:r>
              <a:rPr lang="fr-FR" sz="2500" b="1" kern="100" dirty="0">
                <a:effectLst/>
                <a:latin typeface="Arial" panose="020B0604020202020204" pitchFamily="34" charset="0"/>
                <a:ea typeface="Calibri" panose="020F0502020204030204" pitchFamily="34" charset="0"/>
                <a:cs typeface="Arial" panose="020B0604020202020204" pitchFamily="34" charset="0"/>
              </a:rPr>
              <a:t> flows and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matter</a:t>
            </a:r>
            <a:r>
              <a:rPr lang="fr-FR" sz="2500" b="1" kern="100" dirty="0">
                <a:effectLst/>
                <a:latin typeface="Arial" panose="020B0604020202020204" pitchFamily="34" charset="0"/>
                <a:ea typeface="Calibri" panose="020F0502020204030204" pitchFamily="34" charset="0"/>
                <a:cs typeface="Arial" panose="020B0604020202020204" pitchFamily="34" charset="0"/>
              </a:rPr>
              <a:t> cycles in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biological</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effectLst/>
                <a:latin typeface="Arial" panose="020B0604020202020204" pitchFamily="34" charset="0"/>
                <a:ea typeface="Calibri" panose="020F0502020204030204" pitchFamily="34" charset="0"/>
                <a:cs typeface="Arial" panose="020B0604020202020204" pitchFamily="34" charset="0"/>
              </a:rPr>
              <a:t>systems</a:t>
            </a:r>
            <a:r>
              <a:rPr lang="fr-FR" sz="2500" b="1" kern="100" dirty="0">
                <a:effectLst/>
                <a:latin typeface="Arial" panose="020B0604020202020204" pitchFamily="34" charset="0"/>
                <a:ea typeface="Calibri" panose="020F0502020204030204" pitchFamily="34" charset="0"/>
                <a:cs typeface="Arial" panose="020B0604020202020204" pitchFamily="34" charset="0"/>
              </a:rPr>
              <a:t>? </a:t>
            </a:r>
            <a:endParaRPr lang="fr-FR" sz="2500" kern="100" dirty="0">
              <a:effectLst/>
              <a:latin typeface="Arial" panose="020B0604020202020204" pitchFamily="34" charset="0"/>
              <a:ea typeface="Calibri" panose="020F0502020204030204" pitchFamily="34" charset="0"/>
              <a:cs typeface="Arial" panose="020B0604020202020204" pitchFamily="34" charset="0"/>
            </a:endParaRPr>
          </a:p>
          <a:p>
            <a:pPr marL="270510" algn="just">
              <a:lnSpc>
                <a:spcPct val="107000"/>
              </a:lnSpc>
              <a:spcAft>
                <a:spcPts val="800"/>
              </a:spcAft>
            </a:pPr>
            <a:r>
              <a:rPr lang="en-GB"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conserved</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while</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constantly</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transformed</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a:t>
            </a:r>
          </a:p>
          <a:p>
            <a:pPr marL="270510" algn="just">
              <a:lnSpc>
                <a:spcPct val="107000"/>
              </a:lnSpc>
              <a:spcAft>
                <a:spcPts val="800"/>
              </a:spcAft>
            </a:pPr>
            <a:r>
              <a:rPr lang="en-GB"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efficiently</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transferred</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while</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lost</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in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biological</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processes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p>
          <a:p>
            <a:pPr marL="270510" algn="just">
              <a:lnSpc>
                <a:spcPct val="107000"/>
              </a:lnSpc>
              <a:spcAft>
                <a:spcPts val="800"/>
              </a:spcAft>
            </a:pPr>
            <a:r>
              <a:rPr lang="en-GB"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Energy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is</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mainly</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lost</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while</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matter</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is</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fr-FR" sz="2500" b="1" kern="100" dirty="0" err="1">
                <a:solidFill>
                  <a:schemeClr val="accent2"/>
                </a:solidFill>
                <a:effectLst/>
                <a:latin typeface="Arial" panose="020B0604020202020204" pitchFamily="34" charset="0"/>
                <a:ea typeface="Calibri" panose="020F0502020204030204" pitchFamily="34" charset="0"/>
                <a:cs typeface="Arial" panose="020B0604020202020204" pitchFamily="34" charset="0"/>
              </a:rPr>
              <a:t>conserved</a:t>
            </a:r>
            <a:r>
              <a:rPr lang="fr-FR" sz="2500" b="1" kern="100" dirty="0">
                <a:solidFill>
                  <a:schemeClr val="accent2"/>
                </a:solidFill>
                <a:effectLst/>
                <a:latin typeface="Arial" panose="020B0604020202020204" pitchFamily="34" charset="0"/>
                <a:ea typeface="Calibri" panose="020F0502020204030204" pitchFamily="34" charset="0"/>
                <a:cs typeface="Arial" panose="020B0604020202020204" pitchFamily="34" charset="0"/>
              </a:rPr>
              <a:t>.</a:t>
            </a:r>
          </a:p>
          <a:p>
            <a:pPr marL="270510" algn="just">
              <a:lnSpc>
                <a:spcPct val="107000"/>
              </a:lnSpc>
              <a:spcAft>
                <a:spcPts val="800"/>
              </a:spcAft>
            </a:pPr>
            <a:r>
              <a:rPr lang="en-GB"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Energy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stored</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while</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matter</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is</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constantly</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a:t>
            </a:r>
            <a:r>
              <a:rPr lang="fr-FR" sz="2500" kern="100" dirty="0" err="1">
                <a:solidFill>
                  <a:schemeClr val="bg2"/>
                </a:solidFill>
                <a:effectLst/>
                <a:latin typeface="Arial" panose="020B0604020202020204" pitchFamily="34" charset="0"/>
                <a:ea typeface="Calibri" panose="020F0502020204030204" pitchFamily="34" charset="0"/>
                <a:cs typeface="Arial" panose="020B0604020202020204" pitchFamily="34" charset="0"/>
              </a:rPr>
              <a:t>exchanged</a:t>
            </a:r>
            <a:r>
              <a:rPr lang="fr-FR"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a:t>
            </a: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34019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2951834"/>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2. How much energy escapes from consumer organisms and dissipates into the environment?</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50%</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75%</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90%</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100%</a:t>
            </a: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05133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2951834"/>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2. How much energy escapes from consumer organisms and dissipates into the environment?</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50%</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75%</a:t>
            </a:r>
          </a:p>
          <a:p>
            <a:pPr marL="270510" algn="just">
              <a:lnSpc>
                <a:spcPct val="107000"/>
              </a:lnSpc>
              <a:spcAft>
                <a:spcPts val="800"/>
              </a:spcAft>
            </a:pPr>
            <a:r>
              <a:rPr lang="en-US" sz="2500" b="1" kern="100" dirty="0">
                <a:solidFill>
                  <a:srgbClr val="92D050"/>
                </a:solidFill>
                <a:effectLst/>
                <a:latin typeface="Arial" panose="020B0604020202020204" pitchFamily="34" charset="0"/>
                <a:ea typeface="Calibri" panose="020F0502020204030204" pitchFamily="34" charset="0"/>
                <a:cs typeface="Arial" panose="020B0604020202020204" pitchFamily="34" charset="0"/>
              </a:rPr>
              <a:t>□ 90%</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100%</a:t>
            </a: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14906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3868623"/>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3. The transfer of energy in biological systems is not efficient. What is the primary reason for this inefficiency?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Loss of energy as heat in biological processes.</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Limited availability of energy sources.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Inability of organisms to capture and utilize energy.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Excessive energy consumption by top predators.</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33787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3868623"/>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3. The transfer of energy in biological systems is not efficient. What is the primary reason for this inefficiency? </a:t>
            </a:r>
          </a:p>
          <a:p>
            <a:pPr marL="270510" algn="just">
              <a:lnSpc>
                <a:spcPct val="107000"/>
              </a:lnSpc>
              <a:spcAft>
                <a:spcPts val="800"/>
              </a:spcAft>
            </a:pPr>
            <a:r>
              <a:rPr lang="en-US" sz="2500" b="1" kern="100" dirty="0">
                <a:solidFill>
                  <a:srgbClr val="92D050"/>
                </a:solidFill>
                <a:effectLst/>
                <a:latin typeface="Arial" panose="020B0604020202020204" pitchFamily="34" charset="0"/>
                <a:ea typeface="Calibri" panose="020F0502020204030204" pitchFamily="34" charset="0"/>
                <a:cs typeface="Arial" panose="020B0604020202020204" pitchFamily="34" charset="0"/>
              </a:rPr>
              <a:t>□ Loss of energy as heat in biological processes.</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Limited availability of energy sources.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Inability of organisms to capture and utilize energy.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Excessive energy consumption by top predators.</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0174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4691925"/>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4. Which of the following statements is true regarding the flow of energy and the length of food chains?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Longer food chains have more energy available to top predators.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Energy flows more efficiently in shorter food chains.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Longer food chains are more stable and resilient to disruptions. </a:t>
            </a:r>
          </a:p>
          <a:p>
            <a:pPr marL="270510" algn="just">
              <a:lnSpc>
                <a:spcPct val="107000"/>
              </a:lnSpc>
              <a:spcAft>
                <a:spcPts val="800"/>
              </a:spcAft>
            </a:pPr>
            <a:r>
              <a:rPr lang="en-US" sz="2500" kern="100" dirty="0">
                <a:effectLst/>
                <a:latin typeface="Arial" panose="020B0604020202020204" pitchFamily="34" charset="0"/>
                <a:ea typeface="Calibri" panose="020F0502020204030204" pitchFamily="34" charset="0"/>
                <a:cs typeface="Arial" panose="020B0604020202020204" pitchFamily="34" charset="0"/>
              </a:rPr>
              <a:t>□ Energy transfer is equally efficient across all food chain lengths.</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40939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68602A0-8F8C-A826-89D0-3197883B3B54}"/>
              </a:ext>
            </a:extLst>
          </p:cNvPr>
          <p:cNvSpPr txBox="1"/>
          <p:nvPr/>
        </p:nvSpPr>
        <p:spPr>
          <a:xfrm>
            <a:off x="93306" y="1268321"/>
            <a:ext cx="9078686" cy="4691925"/>
          </a:xfrm>
          <a:prstGeom prst="rect">
            <a:avLst/>
          </a:prstGeom>
          <a:noFill/>
        </p:spPr>
        <p:txBody>
          <a:bodyPr wrap="square">
            <a:spAutoFit/>
          </a:bodyPr>
          <a:lstStyle/>
          <a:p>
            <a:pPr marL="270510" algn="just">
              <a:lnSpc>
                <a:spcPct val="107000"/>
              </a:lnSpc>
              <a:spcAft>
                <a:spcPts val="800"/>
              </a:spcAft>
            </a:pPr>
            <a:r>
              <a:rPr lang="en-US" sz="2500" b="1" kern="100" dirty="0">
                <a:effectLst/>
                <a:latin typeface="Arial" panose="020B0604020202020204" pitchFamily="34" charset="0"/>
                <a:ea typeface="Calibri" panose="020F0502020204030204" pitchFamily="34" charset="0"/>
                <a:cs typeface="Arial" panose="020B0604020202020204" pitchFamily="34" charset="0"/>
              </a:rPr>
              <a:t>4. Which of the following statements is true regarding the flow of energy and the length of food chains?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Longer food chains have more energy available to top predators. </a:t>
            </a:r>
          </a:p>
          <a:p>
            <a:pPr marL="270510" algn="just">
              <a:lnSpc>
                <a:spcPct val="107000"/>
              </a:lnSpc>
              <a:spcAft>
                <a:spcPts val="800"/>
              </a:spcAft>
            </a:pPr>
            <a:r>
              <a:rPr lang="en-US" sz="2500" b="1" kern="100" dirty="0">
                <a:solidFill>
                  <a:srgbClr val="92D050"/>
                </a:solidFill>
                <a:effectLst/>
                <a:latin typeface="Arial" panose="020B0604020202020204" pitchFamily="34" charset="0"/>
                <a:ea typeface="Calibri" panose="020F0502020204030204" pitchFamily="34" charset="0"/>
                <a:cs typeface="Arial" panose="020B0604020202020204" pitchFamily="34" charset="0"/>
              </a:rPr>
              <a:t>□ Energy flows more efficiently in shorter food chains.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Longer food chains are more stable and resilient to disruptions. </a:t>
            </a:r>
          </a:p>
          <a:p>
            <a:pPr marL="270510" algn="just">
              <a:lnSpc>
                <a:spcPct val="107000"/>
              </a:lnSpc>
              <a:spcAft>
                <a:spcPts val="800"/>
              </a:spcAft>
            </a:pPr>
            <a:r>
              <a:rPr lang="en-US" sz="2500" kern="100" dirty="0">
                <a:solidFill>
                  <a:schemeClr val="bg2"/>
                </a:solidFill>
                <a:effectLst/>
                <a:latin typeface="Arial" panose="020B0604020202020204" pitchFamily="34" charset="0"/>
                <a:ea typeface="Calibri" panose="020F0502020204030204" pitchFamily="34" charset="0"/>
                <a:cs typeface="Arial" panose="020B0604020202020204" pitchFamily="34" charset="0"/>
              </a:rPr>
              <a:t>□ Energy transfer is equally efficient across all food chain lengths.</a:t>
            </a:r>
          </a:p>
          <a:p>
            <a:pPr marL="270510" algn="just">
              <a:lnSpc>
                <a:spcPct val="107000"/>
              </a:lnSpc>
              <a:spcAft>
                <a:spcPts val="800"/>
              </a:spcAft>
            </a:pPr>
            <a:endParaRPr lang="en-US" sz="25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67325E04-0DAE-FB43-7CD6-B6C62A0904F2}"/>
              </a:ext>
            </a:extLst>
          </p:cNvPr>
          <p:cNvSpPr txBox="1"/>
          <p:nvPr/>
        </p:nvSpPr>
        <p:spPr>
          <a:xfrm>
            <a:off x="0" y="288983"/>
            <a:ext cx="9171992" cy="717761"/>
          </a:xfrm>
          <a:prstGeom prst="rect">
            <a:avLst/>
          </a:prstGeom>
          <a:noFill/>
        </p:spPr>
        <p:txBody>
          <a:bodyPr wrap="square">
            <a:spAutoFit/>
          </a:bodyPr>
          <a:lstStyle/>
          <a:p>
            <a:pPr marL="270510" algn="ctr">
              <a:lnSpc>
                <a:spcPct val="107000"/>
              </a:lnSpc>
              <a:spcAft>
                <a:spcPts val="800"/>
              </a:spcAft>
            </a:pPr>
            <a:r>
              <a:rPr lang="en-GB" sz="4000" b="1" kern="100" dirty="0">
                <a:effectLst/>
                <a:latin typeface="Arial" panose="020B0604020202020204" pitchFamily="34" charset="0"/>
                <a:ea typeface="Calibri" panose="020F0502020204030204" pitchFamily="34" charset="0"/>
                <a:cs typeface="Times New Roman" panose="02020603050405020304" pitchFamily="18" charset="0"/>
              </a:rPr>
              <a:t>EVALUATION</a:t>
            </a:r>
            <a:endParaRPr lang="fr-FR"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14285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Fazeta">
  <a:themeElements>
    <a:clrScheme name="Faz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z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84</TotalTime>
  <Words>661</Words>
  <Application>Microsoft Office PowerPoint</Application>
  <PresentationFormat>Širokoúhlá obrazovka</PresentationFormat>
  <Paragraphs>68</Paragraphs>
  <Slides>12</Slides>
  <Notes>1</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12</vt:i4>
      </vt:variant>
    </vt:vector>
  </HeadingPairs>
  <TitlesOfParts>
    <vt:vector size="19" baseType="lpstr">
      <vt:lpstr>Arial</vt:lpstr>
      <vt:lpstr>Calibri</vt:lpstr>
      <vt:lpstr>Corbel</vt:lpstr>
      <vt:lpstr>Times New Roman</vt:lpstr>
      <vt:lpstr>Trebuchet MS</vt:lpstr>
      <vt:lpstr>Wingdings 3</vt:lpstr>
      <vt:lpstr>Fazeta</vt:lpstr>
      <vt:lpstr>MODULE 2   CYCLICAL NATURE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HUMAN AND NATURE</dc:title>
  <dc:creator>Hájek Lubomír</dc:creator>
  <cp:lastModifiedBy>Hájek Lubomír</cp:lastModifiedBy>
  <cp:revision>7</cp:revision>
  <dcterms:created xsi:type="dcterms:W3CDTF">2022-10-04T12:50:16Z</dcterms:created>
  <dcterms:modified xsi:type="dcterms:W3CDTF">2025-01-15T16:15:17Z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