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8" r:id="rId2"/>
    <p:sldId id="281" r:id="rId3"/>
    <p:sldId id="283" r:id="rId4"/>
    <p:sldId id="284" r:id="rId5"/>
    <p:sldId id="285" r:id="rId6"/>
    <p:sldId id="286" r:id="rId7"/>
    <p:sldId id="289" r:id="rId8"/>
    <p:sldId id="287" r:id="rId9"/>
    <p:sldId id="290" r:id="rId10"/>
    <p:sldId id="288" r:id="rId11"/>
    <p:sldId id="29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A1014A-F78C-4138-B6DA-DF87261D19F0}" v="1" dt="2022-10-04T13:57:52.441"/>
    <p1510:client id="{E5E4FCE8-4FCC-4289-B357-95DA6452A342}" v="3" dt="2022-10-04T13:29:13.261"/>
  </p1510:revLst>
</p1510:revInfo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979" autoAdjust="0"/>
  </p:normalViewPr>
  <p:slideViewPr>
    <p:cSldViewPr snapToGrid="0">
      <p:cViewPr varScale="1">
        <p:scale>
          <a:sx n="103" d="100"/>
          <a:sy n="103" d="100"/>
        </p:scale>
        <p:origin x="828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02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9DD8AEB-842F-44B7-8B2A-97329628E8C6}" type="datetime1">
              <a:rPr lang="cs-CZ" smtClean="0"/>
              <a:t>02.11.2023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828588A-5C4E-401A-AECC-B6F63A9DE965}" type="slidenum">
              <a:rPr lang="cs-CZ" smtClean="0"/>
              <a:t>‹N°›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69B9FA5-B692-4DCA-A72C-765049F48782}" type="datetime1">
              <a:rPr lang="cs-CZ" smtClean="0"/>
              <a:t>02.11.2023</a:t>
            </a:fld>
            <a:endParaRPr lang="cs-CZ" dirty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dirty="0"/>
              <a:t>Kliknutím můžete upravit styl předlohy textů.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7542409-6A04-4DC6-AC3A-D3758287A8F2}" type="slidenum">
              <a:rPr lang="cs-CZ" smtClean="0"/>
              <a:t>‹N°›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7542409-6A04-4DC6-AC3A-D3758287A8F2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082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539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8EC3F2B-7E2D-4B12-9FC0-797A331B58F1}" type="datetime1">
              <a:rPr lang="cs-CZ" smtClean="0"/>
              <a:t>02.11.2023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CD8D479-8942-46E8-A226-A4E01F7A105C}" type="slidenum">
              <a:rPr lang="cs-CZ" smtClean="0"/>
              <a:pPr rtl="0"/>
              <a:t>‹N°›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0415814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8EC3F2B-7E2D-4B12-9FC0-797A331B58F1}" type="datetime1">
              <a:rPr lang="cs-CZ" smtClean="0"/>
              <a:t>02.11.2023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CD8D479-8942-46E8-A226-A4E01F7A105C}" type="slidenum">
              <a:rPr lang="cs-CZ" smtClean="0"/>
              <a:pPr rtl="0"/>
              <a:t>‹N°›</a:t>
            </a:fld>
            <a:endParaRPr lang="cs-CZ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280232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8EC3F2B-7E2D-4B12-9FC0-797A331B58F1}" type="datetime1">
              <a:rPr lang="cs-CZ" smtClean="0"/>
              <a:t>02.11.2023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CD8D479-8942-46E8-A226-A4E01F7A105C}" type="slidenum">
              <a:rPr lang="cs-CZ" smtClean="0"/>
              <a:pPr rtl="0"/>
              <a:t>‹N°›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2512788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8EC3F2B-7E2D-4B12-9FC0-797A331B58F1}" type="datetime1">
              <a:rPr lang="cs-CZ" smtClean="0"/>
              <a:t>02.11.2023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CD8D479-8942-46E8-A226-A4E01F7A105C}" type="slidenum">
              <a:rPr lang="cs-CZ" smtClean="0"/>
              <a:pPr rtl="0"/>
              <a:t>‹N°›</a:t>
            </a:fld>
            <a:endParaRPr lang="cs-CZ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7446243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8EC3F2B-7E2D-4B12-9FC0-797A331B58F1}" type="datetime1">
              <a:rPr lang="cs-CZ" smtClean="0"/>
              <a:t>02.11.2023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CD8D479-8942-46E8-A226-A4E01F7A105C}" type="slidenum">
              <a:rPr lang="cs-CZ" smtClean="0"/>
              <a:pPr rtl="0"/>
              <a:t>‹N°›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9701353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FD0FFEB-2298-4F5A-A250-9741B7EE4DF1}" type="datetime1">
              <a:rPr lang="cs-CZ" smtClean="0"/>
              <a:t>02.11.2023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CD8D479-8942-46E8-A226-A4E01F7A105C}" type="slidenum">
              <a:rPr lang="cs-CZ" smtClean="0"/>
              <a:t>‹N°›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7578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C4F75DE-3DEB-49AB-9AA3-A05D4C5AE8A8}" type="datetime1">
              <a:rPr lang="cs-CZ" smtClean="0"/>
              <a:t>02.11.2023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CD8D479-8942-46E8-A226-A4E01F7A105C}" type="slidenum">
              <a:rPr lang="cs-CZ" smtClean="0"/>
              <a:t>‹N°›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4776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8EC3F2B-7E2D-4B12-9FC0-797A331B58F1}" type="datetime1">
              <a:rPr lang="cs-CZ" smtClean="0"/>
              <a:t>02.11.2023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CD8D479-8942-46E8-A226-A4E01F7A105C}" type="slidenum">
              <a:rPr lang="cs-CZ" smtClean="0"/>
              <a:pPr rtl="0"/>
              <a:t>‹N°›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4687935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805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8EC3F2B-7E2D-4B12-9FC0-797A331B58F1}" type="datetime1">
              <a:rPr lang="cs-CZ" smtClean="0"/>
              <a:t>02.11.2023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CD8D479-8942-46E8-A226-A4E01F7A105C}" type="slidenum">
              <a:rPr lang="cs-CZ" smtClean="0"/>
              <a:pPr rtl="0"/>
              <a:t>‹N°›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8402987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58390B9-C5CD-46F0-B966-42FD1DDBAF1A}" type="datetime1">
              <a:rPr lang="cs-CZ" smtClean="0"/>
              <a:t>02.11.2023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CD8D479-8942-46E8-A226-A4E01F7A105C}" type="slidenum">
              <a:rPr lang="cs-CZ" smtClean="0"/>
              <a:t>‹N°›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938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74F86FD-E090-494B-96E6-C531CBD48AD7}" type="datetime1">
              <a:rPr lang="cs-CZ" smtClean="0"/>
              <a:t>02.11.2023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CD8D479-8942-46E8-A226-A4E01F7A105C}" type="slidenum">
              <a:rPr lang="cs-CZ" smtClean="0"/>
              <a:t>‹N°›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646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8EC3F2B-7E2D-4B12-9FC0-797A331B58F1}" type="datetime1">
              <a:rPr lang="cs-CZ" smtClean="0"/>
              <a:t>02.11.2023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CD8D479-8942-46E8-A226-A4E01F7A105C}" type="slidenum">
              <a:rPr lang="cs-CZ" smtClean="0"/>
              <a:pPr rtl="0"/>
              <a:t>‹N°›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1271972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EC5D839-9B5B-48E5-9F74-7819413ACFA5}" type="datetime1">
              <a:rPr lang="cs-CZ" smtClean="0"/>
              <a:t>02.11.2023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CD8D479-8942-46E8-A226-A4E01F7A105C}" type="slidenum">
              <a:rPr lang="cs-CZ" smtClean="0"/>
              <a:t>‹N°›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0943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2599C40-9CAC-442B-9E45-0AEF34B4997D}" type="datetime1">
              <a:rPr lang="cs-CZ" smtClean="0"/>
              <a:t>02.11.2023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CD8D479-8942-46E8-A226-A4E01F7A105C}" type="slidenum">
              <a:rPr lang="cs-CZ" smtClean="0"/>
              <a:t>‹N°›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3054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8EC3F2B-7E2D-4B12-9FC0-797A331B58F1}" type="datetime1">
              <a:rPr lang="cs-CZ" smtClean="0"/>
              <a:t>02.11.2023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9CD8D479-8942-46E8-A226-A4E01F7A105C}" type="slidenum">
              <a:rPr lang="cs-CZ" smtClean="0"/>
              <a:pPr rtl="0"/>
              <a:t>‹N°›</a:t>
            </a:fld>
            <a:endParaRPr lang="cs-CZ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CCA512AD-249A-0776-1B65-2C21612E753B}"/>
              </a:ext>
            </a:extLst>
          </p:cNvPr>
          <p:cNvSpPr/>
          <p:nvPr userDrawn="1"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313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2696" y="-1"/>
            <a:ext cx="6949440" cy="1634708"/>
          </a:xfrm>
        </p:spPr>
        <p:txBody>
          <a:bodyPr rtlCol="0" anchor="b">
            <a:normAutofit/>
          </a:bodyPr>
          <a:lstStyle/>
          <a:p>
            <a:pPr>
              <a:spcAft>
                <a:spcPts val="800"/>
              </a:spcAft>
            </a:pPr>
            <a:r>
              <a:rPr lang="en-GB" sz="4400" b="1" dirty="0">
                <a:effectLst/>
              </a:rPr>
              <a:t>MODULE 2  </a:t>
            </a:r>
            <a:br>
              <a:rPr lang="cs-CZ" sz="4400" b="1" dirty="0">
                <a:effectLst/>
              </a:rPr>
            </a:br>
            <a:r>
              <a:rPr lang="en-GB" sz="5400" b="1" dirty="0">
                <a:effectLst/>
              </a:rPr>
              <a:t>CYCLICAL NATURE</a:t>
            </a:r>
            <a:endParaRPr lang="cs-CZ" dirty="0">
              <a:effectLst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26173A8-5650-6AD8-A420-6B1265E2293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876253" cy="141078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66ED14A1-C3C2-0D9D-25D6-087648B56E3D}"/>
              </a:ext>
            </a:extLst>
          </p:cNvPr>
          <p:cNvSpPr txBox="1"/>
          <p:nvPr/>
        </p:nvSpPr>
        <p:spPr>
          <a:xfrm>
            <a:off x="1613263" y="2297277"/>
            <a:ext cx="7138852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5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Lesson: </a:t>
            </a:r>
          </a:p>
          <a:p>
            <a:pPr algn="ctr"/>
            <a:r>
              <a:rPr lang="fr-FR" sz="5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Cycling</a:t>
            </a:r>
            <a:r>
              <a:rPr lang="fr-FR" sz="5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or </a:t>
            </a:r>
            <a:r>
              <a:rPr lang="fr-FR" sz="5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flowing</a:t>
            </a:r>
            <a:r>
              <a:rPr lang="fr-FR" sz="5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?</a:t>
            </a:r>
            <a:endParaRPr lang="fr-FR" sz="5000" dirty="0"/>
          </a:p>
        </p:txBody>
      </p:sp>
    </p:spTree>
    <p:extLst>
      <p:ext uri="{BB962C8B-B14F-4D97-AF65-F5344CB8AC3E}">
        <p14:creationId xmlns:p14="http://schemas.microsoft.com/office/powerpoint/2010/main" val="426154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768602A0-8F8C-A826-89D0-3197883B3B54}"/>
              </a:ext>
            </a:extLst>
          </p:cNvPr>
          <p:cNvSpPr txBox="1"/>
          <p:nvPr/>
        </p:nvSpPr>
        <p:spPr>
          <a:xfrm>
            <a:off x="93306" y="1268321"/>
            <a:ext cx="9078686" cy="51035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en-US" sz="25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Which of the following examples best represents a matter cycle in nature?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en-US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□ The combustion of fossil fuels, releasing carbon dioxide into the atmosphere.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en-US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□ The migration of birds, following their seasonal food sources. 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en-US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□ The growth of plants, absorbing carbon dioxide from the air and releasing oxygen.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en-US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□ The water cycle, where water evaporates, forms clouds, and falls as precipitation.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endParaRPr lang="en-US" sz="25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7325E04-0DAE-FB43-7CD6-B6C62A0904F2}"/>
              </a:ext>
            </a:extLst>
          </p:cNvPr>
          <p:cNvSpPr txBox="1"/>
          <p:nvPr/>
        </p:nvSpPr>
        <p:spPr>
          <a:xfrm>
            <a:off x="0" y="288983"/>
            <a:ext cx="9171992" cy="717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0510" algn="ctr">
              <a:lnSpc>
                <a:spcPct val="107000"/>
              </a:lnSpc>
              <a:spcAft>
                <a:spcPts val="800"/>
              </a:spcAft>
            </a:pPr>
            <a:r>
              <a:rPr lang="en-GB" sz="4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EVALUATION</a:t>
            </a:r>
            <a:endParaRPr lang="fr-FR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1665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768602A0-8F8C-A826-89D0-3197883B3B54}"/>
              </a:ext>
            </a:extLst>
          </p:cNvPr>
          <p:cNvSpPr txBox="1"/>
          <p:nvPr/>
        </p:nvSpPr>
        <p:spPr>
          <a:xfrm>
            <a:off x="93306" y="1268321"/>
            <a:ext cx="9078686" cy="51035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en-US" sz="25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Which of the following examples best represents a matter cycle in nature?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en-US" sz="2500" kern="1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□ The combustion of fossil fuels, releasing carbon dioxide into the atmosphere.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en-US" sz="2500" kern="1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□ The migration of birds, following their seasonal food sources. 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en-US" sz="2500" kern="1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□ The growth of plants, absorbing carbon dioxide from the air and releasing oxygen.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en-US" sz="2500" b="1" kern="100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□ The water cycle, where water evaporates, forms clouds, and falls as precipitation.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endParaRPr lang="en-US" sz="25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7325E04-0DAE-FB43-7CD6-B6C62A0904F2}"/>
              </a:ext>
            </a:extLst>
          </p:cNvPr>
          <p:cNvSpPr txBox="1"/>
          <p:nvPr/>
        </p:nvSpPr>
        <p:spPr>
          <a:xfrm>
            <a:off x="0" y="288983"/>
            <a:ext cx="9171992" cy="717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0510" algn="ctr">
              <a:lnSpc>
                <a:spcPct val="107000"/>
              </a:lnSpc>
              <a:spcAft>
                <a:spcPts val="800"/>
              </a:spcAft>
            </a:pPr>
            <a:r>
              <a:rPr lang="en-GB" sz="4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EVALUATION</a:t>
            </a:r>
            <a:endParaRPr lang="fr-FR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6190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768602A0-8F8C-A826-89D0-3197883B3B54}"/>
              </a:ext>
            </a:extLst>
          </p:cNvPr>
          <p:cNvSpPr txBox="1"/>
          <p:nvPr/>
        </p:nvSpPr>
        <p:spPr>
          <a:xfrm>
            <a:off x="93306" y="1268321"/>
            <a:ext cx="9078686" cy="37751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fr-FR" sz="25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fr-FR" sz="25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fr-FR" sz="25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the </a:t>
            </a:r>
            <a:r>
              <a:rPr lang="fr-FR" sz="25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following</a:t>
            </a:r>
            <a:r>
              <a:rPr lang="fr-FR" sz="25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best </a:t>
            </a:r>
            <a:r>
              <a:rPr lang="fr-FR" sz="25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explains</a:t>
            </a:r>
            <a:r>
              <a:rPr lang="fr-FR" sz="25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5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why</a:t>
            </a:r>
            <a:r>
              <a:rPr lang="fr-FR" sz="25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5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energy</a:t>
            </a:r>
            <a:r>
              <a:rPr lang="fr-FR" sz="25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flows and </a:t>
            </a:r>
            <a:r>
              <a:rPr lang="fr-FR" sz="25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matter</a:t>
            </a:r>
            <a:r>
              <a:rPr lang="fr-FR" sz="25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cycles in </a:t>
            </a:r>
            <a:r>
              <a:rPr lang="fr-FR" sz="25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biological</a:t>
            </a:r>
            <a:r>
              <a:rPr lang="fr-FR" sz="25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5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systems</a:t>
            </a:r>
            <a:r>
              <a:rPr lang="fr-FR" sz="25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endParaRPr lang="fr-FR" sz="25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en-GB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□ </a:t>
            </a:r>
            <a:r>
              <a:rPr lang="fr-FR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Energy </a:t>
            </a:r>
            <a:r>
              <a:rPr lang="fr-FR" sz="25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fr-FR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5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conserved</a:t>
            </a:r>
            <a:r>
              <a:rPr lang="fr-FR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fr-FR" sz="25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while</a:t>
            </a:r>
            <a:r>
              <a:rPr lang="fr-FR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5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matter</a:t>
            </a:r>
            <a:r>
              <a:rPr lang="fr-FR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5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fr-FR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5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constantly</a:t>
            </a:r>
            <a:r>
              <a:rPr lang="fr-FR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5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transformed</a:t>
            </a:r>
            <a:r>
              <a:rPr lang="fr-FR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en-GB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□ </a:t>
            </a:r>
            <a:r>
              <a:rPr lang="fr-FR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Energy </a:t>
            </a:r>
            <a:r>
              <a:rPr lang="fr-FR" sz="25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fr-FR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5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efficiently</a:t>
            </a:r>
            <a:r>
              <a:rPr lang="fr-FR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5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transferred</a:t>
            </a:r>
            <a:r>
              <a:rPr lang="fr-FR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fr-FR" sz="25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while</a:t>
            </a:r>
            <a:r>
              <a:rPr lang="fr-FR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5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matter</a:t>
            </a:r>
            <a:r>
              <a:rPr lang="fr-FR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5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fr-FR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5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lost</a:t>
            </a:r>
            <a:r>
              <a:rPr lang="fr-FR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fr-FR" sz="25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biological</a:t>
            </a:r>
            <a:r>
              <a:rPr lang="fr-FR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5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processes</a:t>
            </a:r>
            <a:r>
              <a:rPr lang="fr-FR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en-GB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□ </a:t>
            </a:r>
            <a:r>
              <a:rPr lang="fr-FR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Energy </a:t>
            </a:r>
            <a:r>
              <a:rPr lang="fr-FR" sz="25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fr-FR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5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mainly</a:t>
            </a:r>
            <a:r>
              <a:rPr lang="fr-FR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5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lost</a:t>
            </a:r>
            <a:r>
              <a:rPr lang="fr-FR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fr-FR" sz="25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while</a:t>
            </a:r>
            <a:r>
              <a:rPr lang="fr-FR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5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matter</a:t>
            </a:r>
            <a:r>
              <a:rPr lang="fr-FR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5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fr-FR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5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conserved</a:t>
            </a:r>
            <a:r>
              <a:rPr lang="fr-FR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en-GB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□ </a:t>
            </a:r>
            <a:r>
              <a:rPr lang="fr-FR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Energy </a:t>
            </a:r>
            <a:r>
              <a:rPr lang="fr-FR" sz="25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fr-FR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5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stored</a:t>
            </a:r>
            <a:r>
              <a:rPr lang="fr-FR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fr-FR" sz="25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while</a:t>
            </a:r>
            <a:r>
              <a:rPr lang="fr-FR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5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matter</a:t>
            </a:r>
            <a:r>
              <a:rPr lang="fr-FR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5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fr-FR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5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constantly</a:t>
            </a:r>
            <a:r>
              <a:rPr lang="fr-FR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5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exchanged</a:t>
            </a:r>
            <a:r>
              <a:rPr lang="fr-FR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7325E04-0DAE-FB43-7CD6-B6C62A0904F2}"/>
              </a:ext>
            </a:extLst>
          </p:cNvPr>
          <p:cNvSpPr txBox="1"/>
          <p:nvPr/>
        </p:nvSpPr>
        <p:spPr>
          <a:xfrm>
            <a:off x="0" y="288983"/>
            <a:ext cx="9171992" cy="717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0510" algn="ctr">
              <a:lnSpc>
                <a:spcPct val="107000"/>
              </a:lnSpc>
              <a:spcAft>
                <a:spcPts val="800"/>
              </a:spcAft>
            </a:pPr>
            <a:r>
              <a:rPr lang="en-GB" sz="4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EVALUATION</a:t>
            </a:r>
            <a:endParaRPr lang="fr-FR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9789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768602A0-8F8C-A826-89D0-3197883B3B54}"/>
              </a:ext>
            </a:extLst>
          </p:cNvPr>
          <p:cNvSpPr txBox="1"/>
          <p:nvPr/>
        </p:nvSpPr>
        <p:spPr>
          <a:xfrm>
            <a:off x="93306" y="1268321"/>
            <a:ext cx="9078686" cy="37751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fr-FR" sz="25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fr-FR" sz="25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fr-FR" sz="25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the </a:t>
            </a:r>
            <a:r>
              <a:rPr lang="fr-FR" sz="25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following</a:t>
            </a:r>
            <a:r>
              <a:rPr lang="fr-FR" sz="25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best </a:t>
            </a:r>
            <a:r>
              <a:rPr lang="fr-FR" sz="25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explains</a:t>
            </a:r>
            <a:r>
              <a:rPr lang="fr-FR" sz="25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5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why</a:t>
            </a:r>
            <a:r>
              <a:rPr lang="fr-FR" sz="25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5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energy</a:t>
            </a:r>
            <a:r>
              <a:rPr lang="fr-FR" sz="25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flows and </a:t>
            </a:r>
            <a:r>
              <a:rPr lang="fr-FR" sz="25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matter</a:t>
            </a:r>
            <a:r>
              <a:rPr lang="fr-FR" sz="25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cycles in </a:t>
            </a:r>
            <a:r>
              <a:rPr lang="fr-FR" sz="25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biological</a:t>
            </a:r>
            <a:r>
              <a:rPr lang="fr-FR" sz="25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5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systems</a:t>
            </a:r>
            <a:r>
              <a:rPr lang="fr-FR" sz="25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endParaRPr lang="fr-FR" sz="25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en-GB" sz="2500" kern="1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□ </a:t>
            </a:r>
            <a:r>
              <a:rPr lang="fr-FR" sz="2500" kern="1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Energy </a:t>
            </a:r>
            <a:r>
              <a:rPr lang="fr-FR" sz="2500" kern="1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fr-FR" sz="2500" kern="1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500" kern="1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conserved</a:t>
            </a:r>
            <a:r>
              <a:rPr lang="fr-FR" sz="2500" kern="1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fr-FR" sz="2500" kern="1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while</a:t>
            </a:r>
            <a:r>
              <a:rPr lang="fr-FR" sz="2500" kern="1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500" kern="1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matter</a:t>
            </a:r>
            <a:r>
              <a:rPr lang="fr-FR" sz="2500" kern="1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500" kern="1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fr-FR" sz="2500" kern="1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500" kern="1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constantly</a:t>
            </a:r>
            <a:r>
              <a:rPr lang="fr-FR" sz="2500" kern="1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500" kern="1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transformed</a:t>
            </a:r>
            <a:r>
              <a:rPr lang="fr-FR" sz="2500" kern="1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en-GB" sz="2500" kern="1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□ </a:t>
            </a:r>
            <a:r>
              <a:rPr lang="fr-FR" sz="2500" kern="1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Energy </a:t>
            </a:r>
            <a:r>
              <a:rPr lang="fr-FR" sz="2500" kern="1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fr-FR" sz="2500" kern="1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500" kern="1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efficiently</a:t>
            </a:r>
            <a:r>
              <a:rPr lang="fr-FR" sz="2500" kern="1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500" kern="1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transferred</a:t>
            </a:r>
            <a:r>
              <a:rPr lang="fr-FR" sz="2500" kern="1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fr-FR" sz="2500" kern="1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while</a:t>
            </a:r>
            <a:r>
              <a:rPr lang="fr-FR" sz="2500" kern="1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500" kern="1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matter</a:t>
            </a:r>
            <a:r>
              <a:rPr lang="fr-FR" sz="2500" kern="1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500" kern="1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fr-FR" sz="2500" kern="1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500" kern="1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lost</a:t>
            </a:r>
            <a:r>
              <a:rPr lang="fr-FR" sz="2500" kern="1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fr-FR" sz="2500" kern="1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biological</a:t>
            </a:r>
            <a:r>
              <a:rPr lang="fr-FR" sz="2500" kern="1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500" kern="1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processes</a:t>
            </a:r>
            <a:r>
              <a:rPr lang="fr-FR" sz="2500" kern="1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en-GB" sz="2500" b="1" kern="1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□ </a:t>
            </a:r>
            <a:r>
              <a:rPr lang="fr-FR" sz="2500" b="1" kern="1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Energy </a:t>
            </a:r>
            <a:r>
              <a:rPr lang="fr-FR" sz="2500" b="1" kern="100" dirty="0" err="1">
                <a:solidFill>
                  <a:schemeClr val="accent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fr-FR" sz="2500" b="1" kern="1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500" b="1" kern="100" dirty="0" err="1">
                <a:solidFill>
                  <a:schemeClr val="accent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mainly</a:t>
            </a:r>
            <a:r>
              <a:rPr lang="fr-FR" sz="2500" b="1" kern="1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500" b="1" kern="100" dirty="0" err="1">
                <a:solidFill>
                  <a:schemeClr val="accent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lost</a:t>
            </a:r>
            <a:r>
              <a:rPr lang="fr-FR" sz="2500" b="1" kern="1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fr-FR" sz="2500" b="1" kern="100" dirty="0" err="1">
                <a:solidFill>
                  <a:schemeClr val="accent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while</a:t>
            </a:r>
            <a:r>
              <a:rPr lang="fr-FR" sz="2500" b="1" kern="1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500" b="1" kern="100" dirty="0" err="1">
                <a:solidFill>
                  <a:schemeClr val="accent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matter</a:t>
            </a:r>
            <a:r>
              <a:rPr lang="fr-FR" sz="2500" b="1" kern="1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500" b="1" kern="100" dirty="0" err="1">
                <a:solidFill>
                  <a:schemeClr val="accent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fr-FR" sz="2500" b="1" kern="1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500" b="1" kern="100" dirty="0" err="1">
                <a:solidFill>
                  <a:schemeClr val="accent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conserved</a:t>
            </a:r>
            <a:r>
              <a:rPr lang="fr-FR" sz="2500" b="1" kern="1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en-GB" sz="2500" kern="1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□ </a:t>
            </a:r>
            <a:r>
              <a:rPr lang="fr-FR" sz="2500" kern="1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Energy </a:t>
            </a:r>
            <a:r>
              <a:rPr lang="fr-FR" sz="2500" kern="1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fr-FR" sz="2500" kern="1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500" kern="1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stored</a:t>
            </a:r>
            <a:r>
              <a:rPr lang="fr-FR" sz="2500" kern="1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fr-FR" sz="2500" kern="1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while</a:t>
            </a:r>
            <a:r>
              <a:rPr lang="fr-FR" sz="2500" kern="1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500" kern="1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matter</a:t>
            </a:r>
            <a:r>
              <a:rPr lang="fr-FR" sz="2500" kern="1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500" kern="1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fr-FR" sz="2500" kern="1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500" kern="1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constantly</a:t>
            </a:r>
            <a:r>
              <a:rPr lang="fr-FR" sz="2500" kern="1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500" kern="1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exchanged</a:t>
            </a:r>
            <a:r>
              <a:rPr lang="fr-FR" sz="2500" kern="1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7325E04-0DAE-FB43-7CD6-B6C62A0904F2}"/>
              </a:ext>
            </a:extLst>
          </p:cNvPr>
          <p:cNvSpPr txBox="1"/>
          <p:nvPr/>
        </p:nvSpPr>
        <p:spPr>
          <a:xfrm>
            <a:off x="0" y="288983"/>
            <a:ext cx="9171992" cy="717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0510" algn="ctr">
              <a:lnSpc>
                <a:spcPct val="107000"/>
              </a:lnSpc>
              <a:spcAft>
                <a:spcPts val="800"/>
              </a:spcAft>
            </a:pPr>
            <a:r>
              <a:rPr lang="en-GB" sz="4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EVALUATION</a:t>
            </a:r>
            <a:endParaRPr lang="fr-FR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4019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768602A0-8F8C-A826-89D0-3197883B3B54}"/>
              </a:ext>
            </a:extLst>
          </p:cNvPr>
          <p:cNvSpPr txBox="1"/>
          <p:nvPr/>
        </p:nvSpPr>
        <p:spPr>
          <a:xfrm>
            <a:off x="93306" y="1268321"/>
            <a:ext cx="9078686" cy="29518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en-US" sz="25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How much energy escapes from consumer organisms and dissipates into the environment?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en-US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□ 50%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en-US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□ 75%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en-US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□ 90%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en-US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□ 100%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7325E04-0DAE-FB43-7CD6-B6C62A0904F2}"/>
              </a:ext>
            </a:extLst>
          </p:cNvPr>
          <p:cNvSpPr txBox="1"/>
          <p:nvPr/>
        </p:nvSpPr>
        <p:spPr>
          <a:xfrm>
            <a:off x="0" y="288983"/>
            <a:ext cx="9171992" cy="717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0510" algn="ctr">
              <a:lnSpc>
                <a:spcPct val="107000"/>
              </a:lnSpc>
              <a:spcAft>
                <a:spcPts val="800"/>
              </a:spcAft>
            </a:pPr>
            <a:r>
              <a:rPr lang="en-GB" sz="4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EVALUATION</a:t>
            </a:r>
            <a:endParaRPr lang="fr-FR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5133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768602A0-8F8C-A826-89D0-3197883B3B54}"/>
              </a:ext>
            </a:extLst>
          </p:cNvPr>
          <p:cNvSpPr txBox="1"/>
          <p:nvPr/>
        </p:nvSpPr>
        <p:spPr>
          <a:xfrm>
            <a:off x="93306" y="1268321"/>
            <a:ext cx="9078686" cy="29518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en-US" sz="25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How much energy escapes from consumer organisms and dissipates into the environment?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en-US" sz="2500" kern="1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□ 50%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en-US" sz="2500" kern="1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□ 75%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en-US" sz="2500" b="1" kern="100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□ 90%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en-US" sz="2500" kern="1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□ 100%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7325E04-0DAE-FB43-7CD6-B6C62A0904F2}"/>
              </a:ext>
            </a:extLst>
          </p:cNvPr>
          <p:cNvSpPr txBox="1"/>
          <p:nvPr/>
        </p:nvSpPr>
        <p:spPr>
          <a:xfrm>
            <a:off x="0" y="288983"/>
            <a:ext cx="9171992" cy="717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0510" algn="ctr">
              <a:lnSpc>
                <a:spcPct val="107000"/>
              </a:lnSpc>
              <a:spcAft>
                <a:spcPts val="800"/>
              </a:spcAft>
            </a:pPr>
            <a:r>
              <a:rPr lang="en-GB" sz="4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EVALUATION</a:t>
            </a:r>
            <a:endParaRPr lang="fr-FR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4906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768602A0-8F8C-A826-89D0-3197883B3B54}"/>
              </a:ext>
            </a:extLst>
          </p:cNvPr>
          <p:cNvSpPr txBox="1"/>
          <p:nvPr/>
        </p:nvSpPr>
        <p:spPr>
          <a:xfrm>
            <a:off x="93306" y="1268321"/>
            <a:ext cx="9078686" cy="38686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en-US" sz="25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The transfer of energy in biological systems is not efficient. What is the primary reason for this inefficiency? 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en-US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□ Loss of energy as heat in biological processes.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en-US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□ Limited availability of energy sources. 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en-US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□ Inability of organisms to capture and utilize energy. 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en-US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□ Excessive energy consumption by top predators.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endParaRPr lang="en-US" sz="25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7325E04-0DAE-FB43-7CD6-B6C62A0904F2}"/>
              </a:ext>
            </a:extLst>
          </p:cNvPr>
          <p:cNvSpPr txBox="1"/>
          <p:nvPr/>
        </p:nvSpPr>
        <p:spPr>
          <a:xfrm>
            <a:off x="0" y="288983"/>
            <a:ext cx="9171992" cy="717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0510" algn="ctr">
              <a:lnSpc>
                <a:spcPct val="107000"/>
              </a:lnSpc>
              <a:spcAft>
                <a:spcPts val="800"/>
              </a:spcAft>
            </a:pPr>
            <a:r>
              <a:rPr lang="en-GB" sz="4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EVALUATION</a:t>
            </a:r>
            <a:endParaRPr lang="fr-FR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3787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768602A0-8F8C-A826-89D0-3197883B3B54}"/>
              </a:ext>
            </a:extLst>
          </p:cNvPr>
          <p:cNvSpPr txBox="1"/>
          <p:nvPr/>
        </p:nvSpPr>
        <p:spPr>
          <a:xfrm>
            <a:off x="93306" y="1268321"/>
            <a:ext cx="9078686" cy="38686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en-US" sz="25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The transfer of energy in biological systems is not efficient. What is the primary reason for this inefficiency? 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en-US" sz="2500" b="1" kern="100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□ Loss of energy as heat in biological processes.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en-US" sz="2500" kern="1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□ Limited availability of energy sources. 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en-US" sz="2500" kern="1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□ Inability of organisms to capture and utilize energy. 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en-US" sz="2500" kern="1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□ Excessive energy consumption by top predators.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endParaRPr lang="en-US" sz="25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7325E04-0DAE-FB43-7CD6-B6C62A0904F2}"/>
              </a:ext>
            </a:extLst>
          </p:cNvPr>
          <p:cNvSpPr txBox="1"/>
          <p:nvPr/>
        </p:nvSpPr>
        <p:spPr>
          <a:xfrm>
            <a:off x="0" y="288983"/>
            <a:ext cx="9171992" cy="717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0510" algn="ctr">
              <a:lnSpc>
                <a:spcPct val="107000"/>
              </a:lnSpc>
              <a:spcAft>
                <a:spcPts val="800"/>
              </a:spcAft>
            </a:pPr>
            <a:r>
              <a:rPr lang="en-GB" sz="4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EVALUATION</a:t>
            </a:r>
            <a:endParaRPr lang="fr-FR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1748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768602A0-8F8C-A826-89D0-3197883B3B54}"/>
              </a:ext>
            </a:extLst>
          </p:cNvPr>
          <p:cNvSpPr txBox="1"/>
          <p:nvPr/>
        </p:nvSpPr>
        <p:spPr>
          <a:xfrm>
            <a:off x="93306" y="1268321"/>
            <a:ext cx="9078686" cy="46919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en-US" sz="25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Which of the following statements is true regarding the flow of energy and the length of food chains? 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en-US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□ Longer food chains have more energy available to top predators. 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en-US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□ Energy flows more efficiently in shorter food chains. 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en-US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□ Longer food chains are more stable and resilient to disruptions. 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en-US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□ Energy transfer is equally efficient across all food chain lengths.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endParaRPr lang="en-US" sz="25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7325E04-0DAE-FB43-7CD6-B6C62A0904F2}"/>
              </a:ext>
            </a:extLst>
          </p:cNvPr>
          <p:cNvSpPr txBox="1"/>
          <p:nvPr/>
        </p:nvSpPr>
        <p:spPr>
          <a:xfrm>
            <a:off x="0" y="288983"/>
            <a:ext cx="9171992" cy="717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0510" algn="ctr">
              <a:lnSpc>
                <a:spcPct val="107000"/>
              </a:lnSpc>
              <a:spcAft>
                <a:spcPts val="800"/>
              </a:spcAft>
            </a:pPr>
            <a:r>
              <a:rPr lang="en-GB" sz="4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EVALUATION</a:t>
            </a:r>
            <a:endParaRPr lang="fr-FR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0939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768602A0-8F8C-A826-89D0-3197883B3B54}"/>
              </a:ext>
            </a:extLst>
          </p:cNvPr>
          <p:cNvSpPr txBox="1"/>
          <p:nvPr/>
        </p:nvSpPr>
        <p:spPr>
          <a:xfrm>
            <a:off x="93306" y="1268321"/>
            <a:ext cx="9078686" cy="46919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en-US" sz="25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Which of the following statements is true regarding the flow of energy and the length of food chains? 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en-US" sz="2500" kern="1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□ Longer food chains have more energy available to top predators. 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en-US" sz="2500" b="1" kern="100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□ Energy flows more efficiently in shorter food chains. 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en-US" sz="2500" kern="1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□ Longer food chains are more stable and resilient to disruptions. 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r>
              <a:rPr lang="en-US" sz="2500" kern="1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□ Energy transfer is equally efficient across all food chain lengths.</a:t>
            </a:r>
          </a:p>
          <a:p>
            <a:pPr marL="270510" algn="just">
              <a:lnSpc>
                <a:spcPct val="107000"/>
              </a:lnSpc>
              <a:spcAft>
                <a:spcPts val="800"/>
              </a:spcAft>
            </a:pPr>
            <a:endParaRPr lang="en-US" sz="25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7325E04-0DAE-FB43-7CD6-B6C62A0904F2}"/>
              </a:ext>
            </a:extLst>
          </p:cNvPr>
          <p:cNvSpPr txBox="1"/>
          <p:nvPr/>
        </p:nvSpPr>
        <p:spPr>
          <a:xfrm>
            <a:off x="0" y="288983"/>
            <a:ext cx="9171992" cy="717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0510" algn="ctr">
              <a:lnSpc>
                <a:spcPct val="107000"/>
              </a:lnSpc>
              <a:spcAft>
                <a:spcPts val="800"/>
              </a:spcAft>
            </a:pPr>
            <a:r>
              <a:rPr lang="en-GB" sz="4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EVALUATION</a:t>
            </a:r>
            <a:endParaRPr lang="fr-FR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4285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</TotalTime>
  <Words>602</Words>
  <Application>Microsoft Office PowerPoint</Application>
  <PresentationFormat>Grand écran</PresentationFormat>
  <Paragraphs>64</Paragraphs>
  <Slides>11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Corbel</vt:lpstr>
      <vt:lpstr>Trebuchet MS</vt:lpstr>
      <vt:lpstr>Wingdings 3</vt:lpstr>
      <vt:lpstr>Fazeta</vt:lpstr>
      <vt:lpstr>MODULE 2   CYCLICAL NATURE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   HUMAN AND NATURE</dc:title>
  <dc:creator>Hájek Lubomír</dc:creator>
  <cp:lastModifiedBy>Fred guilleray</cp:lastModifiedBy>
  <cp:revision>6</cp:revision>
  <dcterms:created xsi:type="dcterms:W3CDTF">2022-10-04T12:50:16Z</dcterms:created>
  <dcterms:modified xsi:type="dcterms:W3CDTF">2023-11-02T10:54:06Z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