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5143500" cx="9144000"/>
  <p:notesSz cx="6858000" cy="9144000"/>
  <p:embeddedFontLst>
    <p:embeddedFont>
      <p:font typeface="Robot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0" roundtripDataSignature="AMtx7mikKzdFR6koZ7NN/aaOcitz8sJg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AAE1EEB-F46F-4BF9-B9DA-FA551289EE24}">
  <a:tblStyle styleId="{7AAE1EEB-F46F-4BF9-B9DA-FA551289EE24}"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Roboto-bold.fntdata"/><Relationship Id="rId14" Type="http://schemas.openxmlformats.org/officeDocument/2006/relationships/slide" Target="slides/slide8.xml"/><Relationship Id="rId36" Type="http://schemas.openxmlformats.org/officeDocument/2006/relationships/font" Target="fonts/Roboto-regular.fntdata"/><Relationship Id="rId17" Type="http://schemas.openxmlformats.org/officeDocument/2006/relationships/slide" Target="slides/slide11.xml"/><Relationship Id="rId39" Type="http://schemas.openxmlformats.org/officeDocument/2006/relationships/font" Target="fonts/Roboto-boldItalic.fntdata"/><Relationship Id="rId16" Type="http://schemas.openxmlformats.org/officeDocument/2006/relationships/slide" Target="slides/slide10.xml"/><Relationship Id="rId38" Type="http://schemas.openxmlformats.org/officeDocument/2006/relationships/font" Target="fonts/Roboto-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lX2MNEj0OLhXRYAyofKSmYj1ANCaCxfP5jxOO4KGl58/edit"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QzLnyf6p-0qpluxSjrjqh0DAhUfwSYRg/view?usp=sharing" TargetMode="External"/><Relationship Id="rId3" Type="http://schemas.openxmlformats.org/officeDocument/2006/relationships/hyperlink" Target="https://drive.google.com/drive/folders/1FTbo8d-1EAwg6WsrHKTvaNE47w-ePd7x?usp=sharin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5174d6553b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g15174d6553b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5bb857aa5b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g15bb857aa5b_0_1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5174d6553b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g15174d6553b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49770533b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g149770533bd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4899bdd95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g14899bdd95e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2118"/>
              <a:buFont typeface="Arial"/>
              <a:buNone/>
            </a:pPr>
            <a:r>
              <a:t/>
            </a:r>
            <a:endParaRPr sz="1800">
              <a:solidFill>
                <a:srgbClr val="737373"/>
              </a:solidFill>
              <a:latin typeface="Roboto"/>
              <a:ea typeface="Roboto"/>
              <a:cs typeface="Roboto"/>
              <a:sym typeface="Roboto"/>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470595221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g1470595221a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5174d6553b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g15174d6553b_0_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1543d140d06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8" name="Google Shape;338;g1543d140d06_0_1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14899bdd95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g14899bdd95e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5a5593ba52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8" name="Google Shape;368;g15a5593ba52_1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470595221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g1470595221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49012b8ca8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7" name="Google Shape;387;g149012b8ca8_1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149012b8ca8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5" name="Google Shape;395;g149012b8ca8_1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149770533bd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4" name="Google Shape;404;g149770533bd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138ad667f4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3" name="Google Shape;413;g138ad667f4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138ad667f4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g138ad667f4d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138ad667f4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3" name="Google Shape;433;g138ad667f4d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138ad667f4d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1" name="Google Shape;441;g138ad667f4d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15174d6553b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1" name="Google Shape;451;g15174d6553b_1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157d20df6a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1" name="Google Shape;461;g157d20df6a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1b93387152c_2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0" name="Google Shape;470;g1b93387152c_2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543d140d06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g1543d140d06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543e09c51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g1543e09c511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lt-LT" sz="1050">
                <a:solidFill>
                  <a:schemeClr val="dk1"/>
                </a:solidFill>
                <a:highlight>
                  <a:srgbClr val="FFFFFF"/>
                </a:highlight>
                <a:latin typeface="Roboto"/>
                <a:ea typeface="Roboto"/>
                <a:cs typeface="Roboto"/>
                <a:sym typeface="Roboto"/>
              </a:rPr>
              <a:t> </a:t>
            </a:r>
            <a:r>
              <a:rPr lang="lt-LT" sz="1050">
                <a:solidFill>
                  <a:srgbClr val="1A73E8"/>
                </a:solidFill>
                <a:highlight>
                  <a:srgbClr val="FFFFFF"/>
                </a:highlight>
                <a:uFill>
                  <a:noFill/>
                </a:uFill>
                <a:latin typeface="Roboto"/>
                <a:ea typeface="Roboto"/>
                <a:cs typeface="Roboto"/>
                <a:sym typeface="Roboto"/>
                <a:hlinkClick r:id="rId2">
                  <a:extLst>
                    <a:ext uri="{A12FA001-AC4F-418D-AE19-62706E023703}">
                      <ahyp:hlinkClr val="tx"/>
                    </a:ext>
                  </a:extLst>
                </a:hlinkClick>
              </a:rPr>
              <a:t>https://docs.google.com/document/d/1lX2MNEj0OLhXRYAyofKSmYj1ANCaCxfP5jxOO4KGl58/edit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5bb857aa5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g15bb857aa5b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5174d6553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g15174d6553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5174d6553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g15174d6553b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5174d6553b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g15174d6553b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lt-LT" sz="1050">
                <a:solidFill>
                  <a:schemeClr val="dk1"/>
                </a:solidFill>
                <a:highlight>
                  <a:schemeClr val="lt1"/>
                </a:highlight>
                <a:latin typeface="Roboto"/>
                <a:ea typeface="Roboto"/>
                <a:cs typeface="Roboto"/>
                <a:sym typeface="Roboto"/>
              </a:rPr>
              <a:t>- ADD after this slide, one relating the concept of data literacy and DL in teaching and learning.</a:t>
            </a:r>
            <a:endParaRPr sz="1050">
              <a:solidFill>
                <a:schemeClr val="dk1"/>
              </a:solidFill>
              <a:highlight>
                <a:schemeClr val="lt1"/>
              </a:highlight>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lt-LT" sz="1050">
                <a:solidFill>
                  <a:schemeClr val="dk1"/>
                </a:solidFill>
                <a:highlight>
                  <a:schemeClr val="lt1"/>
                </a:highlight>
                <a:latin typeface="Roboto"/>
                <a:ea typeface="Roboto"/>
                <a:cs typeface="Roboto"/>
                <a:sym typeface="Roboto"/>
              </a:rPr>
              <a:t>ver </a:t>
            </a:r>
            <a:r>
              <a:rPr lang="lt-LT" sz="1050">
                <a:solidFill>
                  <a:srgbClr val="1A73E8"/>
                </a:solidFill>
                <a:highlight>
                  <a:schemeClr val="lt1"/>
                </a:highlight>
                <a:uFill>
                  <a:noFill/>
                </a:uFill>
                <a:latin typeface="Roboto"/>
                <a:ea typeface="Roboto"/>
                <a:cs typeface="Roboto"/>
                <a:sym typeface="Roboto"/>
                <a:hlinkClick r:id="rId2">
                  <a:extLst>
                    <a:ext uri="{A12FA001-AC4F-418D-AE19-62706E023703}">
                      <ahyp:hlinkClr val="tx"/>
                    </a:ext>
                  </a:extLst>
                </a:hlinkClick>
              </a:rPr>
              <a:t>https://drive.google.com/file/d/1QzLnyf6p-0qpluxSjrjqh0DAhUfwSYRg/view?usp=sharing</a:t>
            </a:r>
            <a:endParaRPr sz="1400">
              <a:solidFill>
                <a:schemeClr val="dk1"/>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sz="1400">
              <a:solidFill>
                <a:schemeClr val="dk1"/>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lt-LT" sz="1400" u="sng">
                <a:solidFill>
                  <a:srgbClr val="1A237E"/>
                </a:solidFill>
                <a:latin typeface="Roboto"/>
                <a:ea typeface="Roboto"/>
                <a:cs typeface="Roboto"/>
                <a:sym typeface="Roboto"/>
                <a:hlinkClick r:id="rId3">
                  <a:extLst>
                    <a:ext uri="{A12FA001-AC4F-418D-AE19-62706E023703}">
                      <ahyp:hlinkClr val="tx"/>
                    </a:ext>
                  </a:extLst>
                </a:hlinkClick>
              </a:rPr>
              <a:t>https://drive.google.com/drive/folders/1FTbo8d-1EAwg6WsrHKTvaNE47w-ePd7x?usp=sharing</a:t>
            </a:r>
            <a:r>
              <a:rPr lang="lt-LT" sz="1400">
                <a:solidFill>
                  <a:schemeClr val="dk1"/>
                </a:solidFill>
                <a:latin typeface="Roboto"/>
                <a:ea typeface="Roboto"/>
                <a:cs typeface="Roboto"/>
                <a:sym typeface="Roboto"/>
              </a:rPr>
              <a:t> </a:t>
            </a:r>
            <a:endParaRPr sz="1400">
              <a:solidFill>
                <a:schemeClr val="dk1"/>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sz="1400">
              <a:solidFill>
                <a:schemeClr val="dk1"/>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lt-LT" sz="1400">
                <a:solidFill>
                  <a:schemeClr val="dk1"/>
                </a:solidFill>
                <a:latin typeface="Roboto"/>
                <a:ea typeface="Roboto"/>
                <a:cs typeface="Roboto"/>
                <a:sym typeface="Roboto"/>
              </a:rPr>
              <a:t>Teachers</a:t>
            </a:r>
            <a:endParaRPr sz="1400">
              <a:solidFill>
                <a:schemeClr val="dk1"/>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sz="1400">
              <a:solidFill>
                <a:schemeClr val="dk1"/>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sz="1400">
              <a:solidFill>
                <a:schemeClr val="dk1"/>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lt-LT" sz="1400">
                <a:solidFill>
                  <a:schemeClr val="dk1"/>
                </a:solidFill>
                <a:latin typeface="Roboto"/>
                <a:ea typeface="Roboto"/>
                <a:cs typeface="Roboto"/>
                <a:sym typeface="Roboto"/>
              </a:rPr>
              <a:t>Students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b93387152c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g1b93387152c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lt-LT"/>
              <a:t>Zimmerman, B. J. (2000). Attaining self-regulation: A social cognitive perspective. In M. Boekaerts, P. R., Pintrich, &amp; M. Zeidner (Eds.), Handbook of selfregulation (pp. 13-39). San Diego, CA: Academic Press.</a:t>
            </a:r>
            <a:endParaRPr/>
          </a:p>
          <a:p>
            <a:pPr indent="0" lvl="0" marL="0" rtl="0" algn="l">
              <a:lnSpc>
                <a:spcPct val="100000"/>
              </a:lnSpc>
              <a:spcBef>
                <a:spcPts val="0"/>
              </a:spcBef>
              <a:spcAft>
                <a:spcPts val="0"/>
              </a:spcAft>
              <a:buClr>
                <a:schemeClr val="dk1"/>
              </a:buClr>
              <a:buSzPts val="1100"/>
              <a:buFont typeface="Arial"/>
              <a:buNone/>
            </a:pPr>
            <a:r>
              <a:rPr lang="lt-LT" sz="900">
                <a:solidFill>
                  <a:srgbClr val="424242"/>
                </a:solidFill>
                <a:latin typeface="Roboto"/>
                <a:ea typeface="Roboto"/>
                <a:cs typeface="Roboto"/>
                <a:sym typeface="Roboto"/>
              </a:rPr>
              <a:t>Zimmerman, B. J., and Moylan, A. R. (2009). Self-regulation: where metacognition and motivation intersect. In D. J. Hacker, J. Dunlosky, and A. C. Graesser (eds) </a:t>
            </a:r>
            <a:r>
              <a:rPr i="1" lang="lt-LT" sz="900">
                <a:solidFill>
                  <a:srgbClr val="424242"/>
                </a:solidFill>
                <a:latin typeface="Roboto"/>
                <a:ea typeface="Roboto"/>
                <a:cs typeface="Roboto"/>
                <a:sym typeface="Roboto"/>
              </a:rPr>
              <a:t>Handbook of Metacognition in Education</a:t>
            </a:r>
            <a:r>
              <a:rPr lang="lt-LT" sz="900">
                <a:solidFill>
                  <a:srgbClr val="424242"/>
                </a:solidFill>
                <a:latin typeface="Roboto"/>
                <a:ea typeface="Roboto"/>
                <a:cs typeface="Roboto"/>
                <a:sym typeface="Roboto"/>
              </a:rPr>
              <a:t> (pp. 299–315). Routledge.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0"/>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0"/>
          <p:cNvSpPr/>
          <p:nvPr/>
        </p:nvSpPr>
        <p:spPr>
          <a:xfrm flipH="1">
            <a:off x="8246400" y="4245875"/>
            <a:ext cx="897600" cy="897600"/>
          </a:xfrm>
          <a:prstGeom prst="round1Rect">
            <a:avLst>
              <a:gd fmla="val 16667" name="adj"/>
            </a:avLst>
          </a:prstGeom>
          <a:solidFill>
            <a:schemeClr val="lt1">
              <a:alpha val="66666"/>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0"/>
          <p:cNvSpPr txBox="1"/>
          <p:nvPr>
            <p:ph type="ctrTitle"/>
          </p:nvPr>
        </p:nvSpPr>
        <p:spPr>
          <a:xfrm>
            <a:off x="390525" y="1819275"/>
            <a:ext cx="8222100" cy="933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3" name="Google Shape;13;p20"/>
          <p:cNvSpPr txBox="1"/>
          <p:nvPr>
            <p:ph idx="1" type="subTitle"/>
          </p:nvPr>
        </p:nvSpPr>
        <p:spPr>
          <a:xfrm>
            <a:off x="390525" y="2789130"/>
            <a:ext cx="8222100" cy="4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0"/>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lt-LT"/>
              <a:t>‹#›</a:t>
            </a:fld>
            <a:endParaRPr/>
          </a:p>
        </p:txBody>
      </p:sp>
      <p:sp>
        <p:nvSpPr>
          <p:cNvPr id="15" name="Google Shape;15;p20"/>
          <p:cNvSpPr txBox="1"/>
          <p:nvPr/>
        </p:nvSpPr>
        <p:spPr>
          <a:xfrm>
            <a:off x="225425" y="4400500"/>
            <a:ext cx="7527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pic>
        <p:nvPicPr>
          <p:cNvPr id="16" name="Google Shape;16;p20"/>
          <p:cNvPicPr preferRelativeResize="0"/>
          <p:nvPr/>
        </p:nvPicPr>
        <p:blipFill rotWithShape="1">
          <a:blip r:embed="rId2">
            <a:alphaModFix/>
          </a:blip>
          <a:srcRect b="0" l="0" r="0" t="0"/>
          <a:stretch/>
        </p:blipFill>
        <p:spPr>
          <a:xfrm>
            <a:off x="71100" y="4400500"/>
            <a:ext cx="2400300" cy="800100"/>
          </a:xfrm>
          <a:prstGeom prst="rect">
            <a:avLst/>
          </a:prstGeom>
          <a:noFill/>
          <a:ln>
            <a:noFill/>
          </a:ln>
        </p:spPr>
      </p:pic>
      <p:sp>
        <p:nvSpPr>
          <p:cNvPr id="17" name="Google Shape;17;p20"/>
          <p:cNvSpPr txBox="1"/>
          <p:nvPr/>
        </p:nvSpPr>
        <p:spPr>
          <a:xfrm>
            <a:off x="5282550" y="4204475"/>
            <a:ext cx="24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18" name="Google Shape;18;p20"/>
          <p:cNvSpPr txBox="1"/>
          <p:nvPr/>
        </p:nvSpPr>
        <p:spPr>
          <a:xfrm>
            <a:off x="3322425" y="4645500"/>
            <a:ext cx="5645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pic>
        <p:nvPicPr>
          <p:cNvPr id="19" name="Google Shape;19;p20"/>
          <p:cNvPicPr preferRelativeResize="0"/>
          <p:nvPr/>
        </p:nvPicPr>
        <p:blipFill rotWithShape="1">
          <a:blip r:embed="rId3">
            <a:alphaModFix/>
          </a:blip>
          <a:srcRect b="0" l="0" r="0" t="0"/>
          <a:stretch/>
        </p:blipFill>
        <p:spPr>
          <a:xfrm>
            <a:off x="5577678" y="33175"/>
            <a:ext cx="3494574" cy="7337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65" name="Shape 65"/>
        <p:cNvGrpSpPr/>
        <p:nvPr/>
      </p:nvGrpSpPr>
      <p:grpSpPr>
        <a:xfrm>
          <a:off x="0" y="0"/>
          <a:ext cx="0" cy="0"/>
          <a:chOff x="0" y="0"/>
          <a:chExt cx="0" cy="0"/>
        </a:xfrm>
      </p:grpSpPr>
      <p:sp>
        <p:nvSpPr>
          <p:cNvPr id="66" name="Google Shape;66;p29"/>
          <p:cNvSpPr txBox="1"/>
          <p:nvPr>
            <p:ph hasCustomPrompt="1" type="title"/>
          </p:nvPr>
        </p:nvSpPr>
        <p:spPr>
          <a:xfrm>
            <a:off x="475500" y="1258525"/>
            <a:ext cx="82221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dk2"/>
              </a:buClr>
              <a:buSzPts val="12000"/>
              <a:buNone/>
              <a:defRPr sz="12000">
                <a:solidFill>
                  <a:schemeClr val="dk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a:r>
              <a:t>xx%</a:t>
            </a:r>
          </a:p>
        </p:txBody>
      </p:sp>
      <p:sp>
        <p:nvSpPr>
          <p:cNvPr id="67" name="Google Shape;67;p29"/>
          <p:cNvSpPr txBox="1"/>
          <p:nvPr>
            <p:ph idx="1" type="body"/>
          </p:nvPr>
        </p:nvSpPr>
        <p:spPr>
          <a:xfrm>
            <a:off x="475500" y="3304625"/>
            <a:ext cx="82221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68" name="Google Shape;68;p29"/>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9" name="Shape 69"/>
        <p:cNvGrpSpPr/>
        <p:nvPr/>
      </p:nvGrpSpPr>
      <p:grpSpPr>
        <a:xfrm>
          <a:off x="0" y="0"/>
          <a:ext cx="0" cy="0"/>
          <a:chOff x="0" y="0"/>
          <a:chExt cx="0" cy="0"/>
        </a:xfrm>
      </p:grpSpPr>
      <p:sp>
        <p:nvSpPr>
          <p:cNvPr id="70" name="Google Shape;70;p30"/>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21"/>
          <p:cNvSpPr/>
          <p:nvPr/>
        </p:nvSpPr>
        <p:spPr>
          <a:xfrm flipH="1" rot="10800000">
            <a:off x="0" y="1358400"/>
            <a:ext cx="9144000" cy="37851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1"/>
          <p:cNvSpPr/>
          <p:nvPr/>
        </p:nvSpPr>
        <p:spPr>
          <a:xfrm>
            <a:off x="0" y="1341125"/>
            <a:ext cx="9144000" cy="511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1"/>
          <p:cNvSpPr txBox="1"/>
          <p:nvPr>
            <p:ph type="title"/>
          </p:nvPr>
        </p:nvSpPr>
        <p:spPr>
          <a:xfrm>
            <a:off x="177775" y="573425"/>
            <a:ext cx="8111700" cy="767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3200"/>
              <a:buNone/>
              <a:defRPr sz="2800"/>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24" name="Google Shape;24;p2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5" name="Google Shape;25;p2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lt-LT"/>
              <a:t>‹#›</a:t>
            </a:fld>
            <a:endParaRPr/>
          </a:p>
        </p:txBody>
      </p:sp>
      <p:sp>
        <p:nvSpPr>
          <p:cNvPr id="26" name="Google Shape;26;p21"/>
          <p:cNvSpPr txBox="1"/>
          <p:nvPr/>
        </p:nvSpPr>
        <p:spPr>
          <a:xfrm>
            <a:off x="803650" y="4155475"/>
            <a:ext cx="7017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pic>
        <p:nvPicPr>
          <p:cNvPr id="27" name="Google Shape;27;p21"/>
          <p:cNvPicPr preferRelativeResize="0"/>
          <p:nvPr/>
        </p:nvPicPr>
        <p:blipFill rotWithShape="1">
          <a:blip r:embed="rId2">
            <a:alphaModFix/>
          </a:blip>
          <a:srcRect b="0" l="0" r="0" t="0"/>
          <a:stretch/>
        </p:blipFill>
        <p:spPr>
          <a:xfrm>
            <a:off x="0" y="0"/>
            <a:ext cx="2400300" cy="800100"/>
          </a:xfrm>
          <a:prstGeom prst="rect">
            <a:avLst/>
          </a:prstGeom>
          <a:noFill/>
          <a:ln>
            <a:noFill/>
          </a:ln>
        </p:spPr>
      </p:pic>
      <p:pic>
        <p:nvPicPr>
          <p:cNvPr id="28" name="Google Shape;28;p21"/>
          <p:cNvPicPr preferRelativeResize="0"/>
          <p:nvPr/>
        </p:nvPicPr>
        <p:blipFill rotWithShape="1">
          <a:blip r:embed="rId3">
            <a:alphaModFix/>
          </a:blip>
          <a:srcRect b="0" l="0" r="0" t="0"/>
          <a:stretch/>
        </p:blipFill>
        <p:spPr>
          <a:xfrm>
            <a:off x="5577678" y="33175"/>
            <a:ext cx="3494574" cy="7337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22"/>
          <p:cNvSpPr txBox="1"/>
          <p:nvPr>
            <p:ph type="title"/>
          </p:nvPr>
        </p:nvSpPr>
        <p:spPr>
          <a:xfrm>
            <a:off x="460950" y="2065350"/>
            <a:ext cx="8222100" cy="1012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31" name="Google Shape;31;p22"/>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2" name="Shape 32"/>
        <p:cNvGrpSpPr/>
        <p:nvPr/>
      </p:nvGrpSpPr>
      <p:grpSpPr>
        <a:xfrm>
          <a:off x="0" y="0"/>
          <a:ext cx="0" cy="0"/>
          <a:chOff x="0" y="0"/>
          <a:chExt cx="0" cy="0"/>
        </a:xfrm>
      </p:grpSpPr>
      <p:sp>
        <p:nvSpPr>
          <p:cNvPr id="33" name="Google Shape;33;p23"/>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23"/>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3"/>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36" name="Google Shape;36;p23"/>
          <p:cNvSpPr txBox="1"/>
          <p:nvPr>
            <p:ph idx="1" type="body"/>
          </p:nvPr>
        </p:nvSpPr>
        <p:spPr>
          <a:xfrm>
            <a:off x="471900" y="1919075"/>
            <a:ext cx="3999900" cy="2710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7" name="Google Shape;37;p23"/>
          <p:cNvSpPr txBox="1"/>
          <p:nvPr>
            <p:ph idx="2" type="body"/>
          </p:nvPr>
        </p:nvSpPr>
        <p:spPr>
          <a:xfrm>
            <a:off x="4694250" y="1919075"/>
            <a:ext cx="3999900" cy="2710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8" name="Google Shape;38;p23"/>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sp>
        <p:nvSpPr>
          <p:cNvPr id="40" name="Google Shape;40;p24"/>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24"/>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4"/>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43" name="Google Shape;43;p24"/>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4" name="Shape 44"/>
        <p:cNvGrpSpPr/>
        <p:nvPr/>
      </p:nvGrpSpPr>
      <p:grpSpPr>
        <a:xfrm>
          <a:off x="0" y="0"/>
          <a:ext cx="0" cy="0"/>
          <a:chOff x="0" y="0"/>
          <a:chExt cx="0" cy="0"/>
        </a:xfrm>
      </p:grpSpPr>
      <p:sp>
        <p:nvSpPr>
          <p:cNvPr id="45" name="Google Shape;45;p25"/>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25"/>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5"/>
          <p:cNvSpPr txBox="1"/>
          <p:nvPr>
            <p:ph type="title"/>
          </p:nvPr>
        </p:nvSpPr>
        <p:spPr>
          <a:xfrm>
            <a:off x="226078" y="357800"/>
            <a:ext cx="2808000" cy="9534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8" name="Google Shape;48;p25"/>
          <p:cNvSpPr txBox="1"/>
          <p:nvPr>
            <p:ph idx="1" type="body"/>
          </p:nvPr>
        </p:nvSpPr>
        <p:spPr>
          <a:xfrm>
            <a:off x="226075" y="1465800"/>
            <a:ext cx="2808000" cy="31635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chemeClr val="lt1"/>
              </a:buClr>
              <a:buSzPts val="1200"/>
              <a:buChar char="●"/>
              <a:defRPr sz="1200">
                <a:solidFill>
                  <a:schemeClr val="lt1"/>
                </a:solidFill>
              </a:defRPr>
            </a:lvl1pPr>
            <a:lvl2pPr indent="-304800" lvl="1" marL="914400" algn="l">
              <a:lnSpc>
                <a:spcPct val="115000"/>
              </a:lnSpc>
              <a:spcBef>
                <a:spcPts val="0"/>
              </a:spcBef>
              <a:spcAft>
                <a:spcPts val="0"/>
              </a:spcAft>
              <a:buClr>
                <a:schemeClr val="lt1"/>
              </a:buClr>
              <a:buSzPts val="1200"/>
              <a:buChar char="○"/>
              <a:defRPr sz="1200">
                <a:solidFill>
                  <a:schemeClr val="lt1"/>
                </a:solidFill>
              </a:defRPr>
            </a:lvl2pPr>
            <a:lvl3pPr indent="-304800" lvl="2" marL="1371600" algn="l">
              <a:lnSpc>
                <a:spcPct val="115000"/>
              </a:lnSpc>
              <a:spcBef>
                <a:spcPts val="0"/>
              </a:spcBef>
              <a:spcAft>
                <a:spcPts val="0"/>
              </a:spcAft>
              <a:buClr>
                <a:schemeClr val="lt1"/>
              </a:buClr>
              <a:buSzPts val="1200"/>
              <a:buChar char="■"/>
              <a:defRPr sz="1200">
                <a:solidFill>
                  <a:schemeClr val="lt1"/>
                </a:solidFill>
              </a:defRPr>
            </a:lvl3pPr>
            <a:lvl4pPr indent="-304800" lvl="3" marL="1828800" algn="l">
              <a:lnSpc>
                <a:spcPct val="115000"/>
              </a:lnSpc>
              <a:spcBef>
                <a:spcPts val="0"/>
              </a:spcBef>
              <a:spcAft>
                <a:spcPts val="0"/>
              </a:spcAft>
              <a:buClr>
                <a:schemeClr val="lt1"/>
              </a:buClr>
              <a:buSzPts val="1200"/>
              <a:buChar char="●"/>
              <a:defRPr sz="1200">
                <a:solidFill>
                  <a:schemeClr val="lt1"/>
                </a:solidFill>
              </a:defRPr>
            </a:lvl4pPr>
            <a:lvl5pPr indent="-304800" lvl="4" marL="2286000" algn="l">
              <a:lnSpc>
                <a:spcPct val="115000"/>
              </a:lnSpc>
              <a:spcBef>
                <a:spcPts val="0"/>
              </a:spcBef>
              <a:spcAft>
                <a:spcPts val="0"/>
              </a:spcAft>
              <a:buClr>
                <a:schemeClr val="lt1"/>
              </a:buClr>
              <a:buSzPts val="1200"/>
              <a:buChar char="○"/>
              <a:defRPr sz="1200">
                <a:solidFill>
                  <a:schemeClr val="lt1"/>
                </a:solidFill>
              </a:defRPr>
            </a:lvl5pPr>
            <a:lvl6pPr indent="-304800" lvl="5" marL="2743200" algn="l">
              <a:lnSpc>
                <a:spcPct val="115000"/>
              </a:lnSpc>
              <a:spcBef>
                <a:spcPts val="0"/>
              </a:spcBef>
              <a:spcAft>
                <a:spcPts val="0"/>
              </a:spcAft>
              <a:buClr>
                <a:schemeClr val="lt1"/>
              </a:buClr>
              <a:buSzPts val="1200"/>
              <a:buChar char="■"/>
              <a:defRPr sz="1200">
                <a:solidFill>
                  <a:schemeClr val="lt1"/>
                </a:solidFill>
              </a:defRPr>
            </a:lvl6pPr>
            <a:lvl7pPr indent="-304800" lvl="6" marL="3200400" algn="l">
              <a:lnSpc>
                <a:spcPct val="115000"/>
              </a:lnSpc>
              <a:spcBef>
                <a:spcPts val="0"/>
              </a:spcBef>
              <a:spcAft>
                <a:spcPts val="0"/>
              </a:spcAft>
              <a:buClr>
                <a:schemeClr val="lt1"/>
              </a:buClr>
              <a:buSzPts val="1200"/>
              <a:buChar char="●"/>
              <a:defRPr sz="1200">
                <a:solidFill>
                  <a:schemeClr val="lt1"/>
                </a:solidFill>
              </a:defRPr>
            </a:lvl7pPr>
            <a:lvl8pPr indent="-304800" lvl="7" marL="3657600" algn="l">
              <a:lnSpc>
                <a:spcPct val="115000"/>
              </a:lnSpc>
              <a:spcBef>
                <a:spcPts val="0"/>
              </a:spcBef>
              <a:spcAft>
                <a:spcPts val="0"/>
              </a:spcAft>
              <a:buClr>
                <a:schemeClr val="lt1"/>
              </a:buClr>
              <a:buSzPts val="1200"/>
              <a:buChar char="○"/>
              <a:defRPr sz="1200">
                <a:solidFill>
                  <a:schemeClr val="lt1"/>
                </a:solidFill>
              </a:defRPr>
            </a:lvl8pPr>
            <a:lvl9pPr indent="-304800" lvl="8" marL="4114800" algn="l">
              <a:lnSpc>
                <a:spcPct val="115000"/>
              </a:lnSpc>
              <a:spcBef>
                <a:spcPts val="0"/>
              </a:spcBef>
              <a:spcAft>
                <a:spcPts val="0"/>
              </a:spcAft>
              <a:buClr>
                <a:schemeClr val="lt1"/>
              </a:buClr>
              <a:buSzPts val="1200"/>
              <a:buChar char="■"/>
              <a:defRPr sz="1200">
                <a:solidFill>
                  <a:schemeClr val="lt1"/>
                </a:solidFill>
              </a:defRPr>
            </a:lvl9pPr>
          </a:lstStyle>
          <a:p/>
        </p:txBody>
      </p:sp>
      <p:sp>
        <p:nvSpPr>
          <p:cNvPr id="49" name="Google Shape;49;p25"/>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0" name="Shape 50"/>
        <p:cNvGrpSpPr/>
        <p:nvPr/>
      </p:nvGrpSpPr>
      <p:grpSpPr>
        <a:xfrm>
          <a:off x="0" y="0"/>
          <a:ext cx="0" cy="0"/>
          <a:chOff x="0" y="0"/>
          <a:chExt cx="0" cy="0"/>
        </a:xfrm>
      </p:grpSpPr>
      <p:sp>
        <p:nvSpPr>
          <p:cNvPr id="51" name="Google Shape;51;p26"/>
          <p:cNvSpPr txBox="1"/>
          <p:nvPr>
            <p:ph type="title"/>
          </p:nvPr>
        </p:nvSpPr>
        <p:spPr>
          <a:xfrm>
            <a:off x="490250" y="488250"/>
            <a:ext cx="62271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p:txBody>
      </p:sp>
      <p:sp>
        <p:nvSpPr>
          <p:cNvPr id="52" name="Google Shape;52;p26"/>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3" name="Shape 53"/>
        <p:cNvGrpSpPr/>
        <p:nvPr/>
      </p:nvGrpSpPr>
      <p:grpSpPr>
        <a:xfrm>
          <a:off x="0" y="0"/>
          <a:ext cx="0" cy="0"/>
          <a:chOff x="0" y="0"/>
          <a:chExt cx="0" cy="0"/>
        </a:xfrm>
      </p:grpSpPr>
      <p:sp>
        <p:nvSpPr>
          <p:cNvPr id="54" name="Google Shape;54;p27"/>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2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2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dk2"/>
              </a:buClr>
              <a:buSzPts val="4200"/>
              <a:buNone/>
              <a:defRPr sz="4200">
                <a:solidFill>
                  <a:schemeClr val="dk2"/>
                </a:solidFill>
              </a:defRPr>
            </a:lvl1pPr>
            <a:lvl2pPr lvl="1" algn="ctr">
              <a:lnSpc>
                <a:spcPct val="100000"/>
              </a:lnSpc>
              <a:spcBef>
                <a:spcPts val="0"/>
              </a:spcBef>
              <a:spcAft>
                <a:spcPts val="0"/>
              </a:spcAft>
              <a:buClr>
                <a:schemeClr val="dk2"/>
              </a:buClr>
              <a:buSzPts val="4200"/>
              <a:buNone/>
              <a:defRPr sz="4200">
                <a:solidFill>
                  <a:schemeClr val="dk2"/>
                </a:solidFill>
              </a:defRPr>
            </a:lvl2pPr>
            <a:lvl3pPr lvl="2" algn="ctr">
              <a:lnSpc>
                <a:spcPct val="100000"/>
              </a:lnSpc>
              <a:spcBef>
                <a:spcPts val="0"/>
              </a:spcBef>
              <a:spcAft>
                <a:spcPts val="0"/>
              </a:spcAft>
              <a:buClr>
                <a:schemeClr val="dk2"/>
              </a:buClr>
              <a:buSzPts val="4200"/>
              <a:buNone/>
              <a:defRPr sz="4200">
                <a:solidFill>
                  <a:schemeClr val="dk2"/>
                </a:solidFill>
              </a:defRPr>
            </a:lvl3pPr>
            <a:lvl4pPr lvl="3" algn="ctr">
              <a:lnSpc>
                <a:spcPct val="100000"/>
              </a:lnSpc>
              <a:spcBef>
                <a:spcPts val="0"/>
              </a:spcBef>
              <a:spcAft>
                <a:spcPts val="0"/>
              </a:spcAft>
              <a:buClr>
                <a:schemeClr val="dk2"/>
              </a:buClr>
              <a:buSzPts val="4200"/>
              <a:buNone/>
              <a:defRPr sz="4200">
                <a:solidFill>
                  <a:schemeClr val="dk2"/>
                </a:solidFill>
              </a:defRPr>
            </a:lvl4pPr>
            <a:lvl5pPr lvl="4" algn="ctr">
              <a:lnSpc>
                <a:spcPct val="100000"/>
              </a:lnSpc>
              <a:spcBef>
                <a:spcPts val="0"/>
              </a:spcBef>
              <a:spcAft>
                <a:spcPts val="0"/>
              </a:spcAft>
              <a:buClr>
                <a:schemeClr val="dk2"/>
              </a:buClr>
              <a:buSzPts val="4200"/>
              <a:buNone/>
              <a:defRPr sz="4200">
                <a:solidFill>
                  <a:schemeClr val="dk2"/>
                </a:solidFill>
              </a:defRPr>
            </a:lvl5pPr>
            <a:lvl6pPr lvl="5" algn="ctr">
              <a:lnSpc>
                <a:spcPct val="100000"/>
              </a:lnSpc>
              <a:spcBef>
                <a:spcPts val="0"/>
              </a:spcBef>
              <a:spcAft>
                <a:spcPts val="0"/>
              </a:spcAft>
              <a:buClr>
                <a:schemeClr val="dk2"/>
              </a:buClr>
              <a:buSzPts val="4200"/>
              <a:buNone/>
              <a:defRPr sz="4200">
                <a:solidFill>
                  <a:schemeClr val="dk2"/>
                </a:solidFill>
              </a:defRPr>
            </a:lvl6pPr>
            <a:lvl7pPr lvl="6" algn="ctr">
              <a:lnSpc>
                <a:spcPct val="100000"/>
              </a:lnSpc>
              <a:spcBef>
                <a:spcPts val="0"/>
              </a:spcBef>
              <a:spcAft>
                <a:spcPts val="0"/>
              </a:spcAft>
              <a:buClr>
                <a:schemeClr val="dk2"/>
              </a:buClr>
              <a:buSzPts val="4200"/>
              <a:buNone/>
              <a:defRPr sz="4200">
                <a:solidFill>
                  <a:schemeClr val="dk2"/>
                </a:solidFill>
              </a:defRPr>
            </a:lvl7pPr>
            <a:lvl8pPr lvl="7" algn="ctr">
              <a:lnSpc>
                <a:spcPct val="100000"/>
              </a:lnSpc>
              <a:spcBef>
                <a:spcPts val="0"/>
              </a:spcBef>
              <a:spcAft>
                <a:spcPts val="0"/>
              </a:spcAft>
              <a:buClr>
                <a:schemeClr val="dk2"/>
              </a:buClr>
              <a:buSzPts val="4200"/>
              <a:buNone/>
              <a:defRPr sz="4200">
                <a:solidFill>
                  <a:schemeClr val="dk2"/>
                </a:solidFill>
              </a:defRPr>
            </a:lvl8pPr>
            <a:lvl9pPr lvl="8" algn="ctr">
              <a:lnSpc>
                <a:spcPct val="100000"/>
              </a:lnSpc>
              <a:spcBef>
                <a:spcPts val="0"/>
              </a:spcBef>
              <a:spcAft>
                <a:spcPts val="0"/>
              </a:spcAft>
              <a:buClr>
                <a:schemeClr val="dk2"/>
              </a:buClr>
              <a:buSzPts val="4200"/>
              <a:buNone/>
              <a:defRPr sz="4200">
                <a:solidFill>
                  <a:schemeClr val="dk2"/>
                </a:solidFill>
              </a:defRPr>
            </a:lvl9pPr>
          </a:lstStyle>
          <a:p/>
        </p:txBody>
      </p:sp>
      <p:sp>
        <p:nvSpPr>
          <p:cNvPr id="57" name="Google Shape;57;p27"/>
          <p:cNvSpPr txBox="1"/>
          <p:nvPr>
            <p:ph idx="1" type="subTitle"/>
          </p:nvPr>
        </p:nvSpPr>
        <p:spPr>
          <a:xfrm>
            <a:off x="265500" y="2779467"/>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8" name="Google Shape;58;p27"/>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59" name="Google Shape;59;p27"/>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0" name="Shape 60"/>
        <p:cNvGrpSpPr/>
        <p:nvPr/>
      </p:nvGrpSpPr>
      <p:grpSpPr>
        <a:xfrm>
          <a:off x="0" y="0"/>
          <a:ext cx="0" cy="0"/>
          <a:chOff x="0" y="0"/>
          <a:chExt cx="0" cy="0"/>
        </a:xfrm>
      </p:grpSpPr>
      <p:sp>
        <p:nvSpPr>
          <p:cNvPr id="61" name="Google Shape;61;p28"/>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28"/>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28"/>
          <p:cNvSpPr txBox="1"/>
          <p:nvPr>
            <p:ph idx="1" type="body"/>
          </p:nvPr>
        </p:nvSpPr>
        <p:spPr>
          <a:xfrm>
            <a:off x="57150" y="4696825"/>
            <a:ext cx="8382000" cy="4467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lt1"/>
              </a:buClr>
              <a:buSzPts val="1200"/>
              <a:buNone/>
              <a:defRPr sz="1200">
                <a:solidFill>
                  <a:schemeClr val="lt1"/>
                </a:solidFill>
              </a:defRPr>
            </a:lvl1pPr>
          </a:lstStyle>
          <a:p/>
        </p:txBody>
      </p:sp>
      <p:sp>
        <p:nvSpPr>
          <p:cNvPr id="64" name="Google Shape;64;p28"/>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rmAutofit/>
          </a:bodyPr>
          <a:lstStyle>
            <a:lvl1pPr lvl="0"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sp>
        <p:nvSpPr>
          <p:cNvPr id="7" name="Google Shape;7;p19"/>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lt2"/>
              </a:buClr>
              <a:buSzPts val="1800"/>
              <a:buFont typeface="Roboto"/>
              <a:buChar char="●"/>
              <a:defRPr b="0" i="0" sz="1800" u="none" cap="none" strike="noStrike">
                <a:solidFill>
                  <a:schemeClr val="lt2"/>
                </a:solidFill>
                <a:latin typeface="Roboto"/>
                <a:ea typeface="Roboto"/>
                <a:cs typeface="Roboto"/>
                <a:sym typeface="Roboto"/>
              </a:defRPr>
            </a:lvl1pPr>
            <a:lvl2pPr indent="-317500" lvl="1" marL="914400" marR="0" rtl="0" algn="l">
              <a:lnSpc>
                <a:spcPct val="115000"/>
              </a:lnSpc>
              <a:spcBef>
                <a:spcPts val="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2pPr>
            <a:lvl3pPr indent="-317500" lvl="2" marL="1371600" marR="0" rtl="0" algn="l">
              <a:lnSpc>
                <a:spcPct val="115000"/>
              </a:lnSpc>
              <a:spcBef>
                <a:spcPts val="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3pPr>
            <a:lvl4pPr indent="-317500" lvl="3" marL="1828800" marR="0" rtl="0" algn="l">
              <a:lnSpc>
                <a:spcPct val="115000"/>
              </a:lnSpc>
              <a:spcBef>
                <a:spcPts val="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4pPr>
            <a:lvl5pPr indent="-317500" lvl="4" marL="2286000" marR="0" rtl="0" algn="l">
              <a:lnSpc>
                <a:spcPct val="115000"/>
              </a:lnSpc>
              <a:spcBef>
                <a:spcPts val="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5pPr>
            <a:lvl6pPr indent="-317500" lvl="5" marL="2743200" marR="0" rtl="0" algn="l">
              <a:lnSpc>
                <a:spcPct val="115000"/>
              </a:lnSpc>
              <a:spcBef>
                <a:spcPts val="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6pPr>
            <a:lvl7pPr indent="-317500" lvl="6" marL="3200400" marR="0" rtl="0" algn="l">
              <a:lnSpc>
                <a:spcPct val="115000"/>
              </a:lnSpc>
              <a:spcBef>
                <a:spcPts val="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7pPr>
            <a:lvl8pPr indent="-317500" lvl="7" marL="3657600" marR="0" rtl="0" algn="l">
              <a:lnSpc>
                <a:spcPct val="115000"/>
              </a:lnSpc>
              <a:spcBef>
                <a:spcPts val="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8pPr>
            <a:lvl9pPr indent="-317500" lvl="8" marL="4114800" marR="0" rtl="0" algn="l">
              <a:lnSpc>
                <a:spcPct val="115000"/>
              </a:lnSpc>
              <a:spcBef>
                <a:spcPts val="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9pPr>
          </a:lstStyle>
          <a:p/>
        </p:txBody>
      </p:sp>
      <p:sp>
        <p:nvSpPr>
          <p:cNvPr id="8" name="Google Shape;8;p19"/>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lt-L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hyperlink" Target="https://teacamp.vdu.lt/mod/glossary/showentry.php?eid=52&amp;displayformat=dictionary" TargetMode="External"/><Relationship Id="rId5" Type="http://schemas.openxmlformats.org/officeDocument/2006/relationships/hyperlink" Target="https://teacamp.vdu.lt/course/view.php?id=96" TargetMode="External"/><Relationship Id="rId6" Type="http://schemas.openxmlformats.org/officeDocument/2006/relationships/hyperlink" Target="http://creativecommons.org/licenses/by-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24.png"/><Relationship Id="rId6" Type="http://schemas.openxmlformats.org/officeDocument/2006/relationships/image" Target="../media/image7.png"/><Relationship Id="rId7"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publications.jrc.ec.europa.eu/repository/handle/JRC107466" TargetMode="External"/><Relationship Id="rId4" Type="http://schemas.openxmlformats.org/officeDocument/2006/relationships/hyperlink" Target="https://publications.jrc.ec.europa.eu/repository/handle/JRC107466" TargetMode="External"/><Relationship Id="rId5" Type="http://schemas.openxmlformats.org/officeDocument/2006/relationships/hyperlink" Target="https://publications.jrc.ec.europa.eu/repository/handle/JRC107466" TargetMode="External"/><Relationship Id="rId6" Type="http://schemas.openxmlformats.org/officeDocument/2006/relationships/image" Target="../media/image14.png"/><Relationship Id="rId7"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publications.jrc.ec.europa.eu/repository/handle/JRC107466" TargetMode="Externa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docs.moodle.org/400/en/Analytics#What_are_learning_analytics.3F" TargetMode="External"/><Relationship Id="rId4" Type="http://schemas.openxmlformats.org/officeDocument/2006/relationships/image" Target="../media/image21.gif"/><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hyperlink" Target="https://www.solaresearch.org/about/what-is-learning-analytics/" TargetMode="External"/><Relationship Id="rId5" Type="http://schemas.openxmlformats.org/officeDocument/2006/relationships/hyperlink" Target="https://www.solaresearch.org/about/what-is-learning-analytics/" TargetMode="External"/><Relationship Id="rId6" Type="http://schemas.openxmlformats.org/officeDocument/2006/relationships/image" Target="../media/image21.gif"/><Relationship Id="rId7"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link.springer.com/article/10.1007/s11528-017-0188-y" TargetMode="External"/><Relationship Id="rId4" Type="http://schemas.openxmlformats.org/officeDocument/2006/relationships/hyperlink" Target="https://link.springer.com/article/10.1007/s11528-017-0188-y" TargetMode="External"/><Relationship Id="rId5" Type="http://schemas.openxmlformats.org/officeDocument/2006/relationships/image" Target="../media/image21.gif"/><Relationship Id="rId6" Type="http://schemas.openxmlformats.org/officeDocument/2006/relationships/image" Target="../media/image19.png"/><Relationship Id="rId7"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png"/><Relationship Id="rId4" Type="http://schemas.openxmlformats.org/officeDocument/2006/relationships/image" Target="../media/image29.png"/><Relationship Id="rId5"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png"/><Relationship Id="rId4" Type="http://schemas.openxmlformats.org/officeDocument/2006/relationships/image" Target="../media/image30.png"/><Relationship Id="rId9" Type="http://schemas.openxmlformats.org/officeDocument/2006/relationships/image" Target="../media/image1.png"/><Relationship Id="rId5" Type="http://schemas.openxmlformats.org/officeDocument/2006/relationships/hyperlink" Target="https://educationaltechnologyjournal.springeropen.com/articles/10.1186/s41239-021-00284-9" TargetMode="External"/><Relationship Id="rId6" Type="http://schemas.openxmlformats.org/officeDocument/2006/relationships/image" Target="../media/image21.gif"/><Relationship Id="rId7" Type="http://schemas.openxmlformats.org/officeDocument/2006/relationships/image" Target="../media/image8.png"/><Relationship Id="rId8"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youtube.com/watch?v=rQUz4Okbumk" TargetMode="External"/><Relationship Id="rId4" Type="http://schemas.openxmlformats.org/officeDocument/2006/relationships/hyperlink" Target="https://edwiser.org/blog/7-best-moodle-reporting-plugins-for-learning-analytics/#How_to_create_custom_reports_in_Moodle" TargetMode="External"/><Relationship Id="rId5" Type="http://schemas.openxmlformats.org/officeDocument/2006/relationships/hyperlink" Target="https://docs.moodle.org/311/en/Configurable_reports" TargetMode="External"/><Relationship Id="rId6" Type="http://schemas.openxmlformats.org/officeDocument/2006/relationships/image" Target="../media/image21.gif"/><Relationship Id="rId7"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7.png"/><Relationship Id="rId4" Type="http://schemas.openxmlformats.org/officeDocument/2006/relationships/hyperlink" Target="https://www.youtube.com/watch?v=L9owNpjMcPk" TargetMode="External"/><Relationship Id="rId5" Type="http://schemas.openxmlformats.org/officeDocument/2006/relationships/hyperlink" Target="https://moodle.intelliboard.net/login/auto.php" TargetMode="External"/><Relationship Id="rId6" Type="http://schemas.openxmlformats.org/officeDocument/2006/relationships/image" Target="../media/image21.gif"/><Relationship Id="rId7"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youtube.com/watch?v=n0yR6TYQaYw" TargetMode="External"/><Relationship Id="rId4" Type="http://schemas.openxmlformats.org/officeDocument/2006/relationships/hyperlink" Target="https://www.youtube.com/watch?v=bIhzu2DkQEA" TargetMode="External"/><Relationship Id="rId5" Type="http://schemas.openxmlformats.org/officeDocument/2006/relationships/hyperlink" Target="https://learnerscript.com/" TargetMode="External"/><Relationship Id="rId6" Type="http://schemas.openxmlformats.org/officeDocument/2006/relationships/image" Target="../media/image26.png"/><Relationship Id="rId7" Type="http://schemas.openxmlformats.org/officeDocument/2006/relationships/image" Target="../media/image21.gif"/><Relationship Id="rId8"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docs.moodle.org/400/en/Using_analytics" TargetMode="External"/><Relationship Id="rId4" Type="http://schemas.openxmlformats.org/officeDocument/2006/relationships/image" Target="../media/image21.gif"/><Relationship Id="rId5"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1.gif"/><Relationship Id="rId4" Type="http://schemas.openxmlformats.org/officeDocument/2006/relationships/hyperlink" Target="https://docs.moodle.org/311/en/Students_at_risk_of_dropping_out" TargetMode="External"/><Relationship Id="rId5"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docs.moodle.org/400/en/Students_at_risk_of_dropping_out" TargetMode="External"/><Relationship Id="rId4" Type="http://schemas.openxmlformats.org/officeDocument/2006/relationships/image" Target="../media/image31.png"/><Relationship Id="rId5" Type="http://schemas.openxmlformats.org/officeDocument/2006/relationships/image" Target="../media/image21.gif"/><Relationship Id="rId6"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www.youtube.com/watch?v=PEPGNaXZNSI" TargetMode="External"/><Relationship Id="rId4" Type="http://schemas.openxmlformats.org/officeDocument/2006/relationships/hyperlink" Target="https://www.youtube.com/watch?v=PEPGNaXZNSI" TargetMode="External"/><Relationship Id="rId5" Type="http://schemas.openxmlformats.org/officeDocument/2006/relationships/image" Target="../media/image21.gif"/><Relationship Id="rId6" Type="http://schemas.openxmlformats.org/officeDocument/2006/relationships/image" Target="../media/image32.png"/><Relationship Id="rId7" Type="http://schemas.openxmlformats.org/officeDocument/2006/relationships/image" Target="../media/image1.png"/></Relationships>
</file>

<file path=ppt/slides/_rels/slide27.xml.rels><?xml version="1.0" encoding="UTF-8" standalone="yes"?><Relationships xmlns="http://schemas.openxmlformats.org/package/2006/relationships"><Relationship Id="rId11" Type="http://schemas.openxmlformats.org/officeDocument/2006/relationships/hyperlink" Target="https://www.solaresearch.org/publications/hla-22/hla22-chapter19/" TargetMode="External"/><Relationship Id="rId10" Type="http://schemas.openxmlformats.org/officeDocument/2006/relationships/hyperlink" Target="https://www.solaresearch.org/publications/hla-22/hla22-chapter19/" TargetMode="External"/><Relationship Id="rId13" Type="http://schemas.openxmlformats.org/officeDocument/2006/relationships/hyperlink" Target="https://www.solaresearch.org/publications/hla-22/hla22-chapter21/" TargetMode="External"/><Relationship Id="rId12" Type="http://schemas.openxmlformats.org/officeDocument/2006/relationships/hyperlink" Target="https://www.solaresearch.org/publications/hla-22/hla22-chapter21/" TargetMode="External"/><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www.solaresearch.org/publications/hla-22/" TargetMode="External"/><Relationship Id="rId4" Type="http://schemas.openxmlformats.org/officeDocument/2006/relationships/image" Target="../media/image21.gif"/><Relationship Id="rId9" Type="http://schemas.openxmlformats.org/officeDocument/2006/relationships/hyperlink" Target="https://www.solaresearch.org/publications/hla-22/hla22-chapter19/" TargetMode="External"/><Relationship Id="rId14" Type="http://schemas.openxmlformats.org/officeDocument/2006/relationships/image" Target="../media/image1.png"/><Relationship Id="rId5" Type="http://schemas.openxmlformats.org/officeDocument/2006/relationships/image" Target="../media/image28.png"/><Relationship Id="rId6" Type="http://schemas.openxmlformats.org/officeDocument/2006/relationships/hyperlink" Target="https://www.solaresearch.org/publications/hla-22/hla22-chapter8/" TargetMode="External"/><Relationship Id="rId7" Type="http://schemas.openxmlformats.org/officeDocument/2006/relationships/hyperlink" Target="https://www.solaresearch.org/publications/hla-22/hla22-chapter8/" TargetMode="External"/><Relationship Id="rId8" Type="http://schemas.openxmlformats.org/officeDocument/2006/relationships/hyperlink" Target="https://www.solaresearch.org/publications/hla-22/hla22-chapter8/"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view.genial.ly/632ae63921924b0018678cfa/interactive-content-how-to-monitor-support-and-engage-students-based-on-the-evidence-gene" TargetMode="External"/><Relationship Id="rId4" Type="http://schemas.openxmlformats.org/officeDocument/2006/relationships/image" Target="../media/image21.gif"/><Relationship Id="rId5"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doi.org/10.1007/s11528-017-0188-y" TargetMode="External"/><Relationship Id="rId4" Type="http://schemas.openxmlformats.org/officeDocument/2006/relationships/hyperlink" Target="https://doi.org/10.2760/178382" TargetMode="External"/><Relationship Id="rId5" Type="http://schemas.openxmlformats.org/officeDocument/2006/relationships/hyperlink" Target="https://doi.org/10.3389/feduc.2021.570229" TargetMode="External"/><Relationship Id="rId6"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uwm.edu/academicaffairs/facultystaff/assessment-of-student-learning/evidence-of-learning/" TargetMode="External"/><Relationship Id="rId4" Type="http://schemas.openxmlformats.org/officeDocument/2006/relationships/hyperlink" Target="https://uwm.edu/academicaffairs/facultystaff/assessment-of-student-learning/evidence-of-learning/" TargetMode="External"/><Relationship Id="rId5" Type="http://schemas.openxmlformats.org/officeDocument/2006/relationships/image" Target="../media/image21.gif"/><Relationship Id="rId6"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publications.jrc.ec.europa.eu/repository/handle/JRC107466" TargetMode="External"/><Relationship Id="rId4" Type="http://schemas.openxmlformats.org/officeDocument/2006/relationships/hyperlink" Target="https://publications.jrc.ec.europa.eu/repository/handle/JRC107466" TargetMode="External"/><Relationship Id="rId5" Type="http://schemas.openxmlformats.org/officeDocument/2006/relationships/hyperlink" Target="https://publications.jrc.ec.europa.eu/repository/handle/JRC107466" TargetMode="External"/><Relationship Id="rId6" Type="http://schemas.openxmlformats.org/officeDocument/2006/relationships/hyperlink" Target="https://publications.jrc.ec.europa.eu/repository/handle/JRC107466" TargetMode="External"/><Relationship Id="rId7" Type="http://schemas.openxmlformats.org/officeDocument/2006/relationships/image" Target="../media/image16.png"/><Relationship Id="rId8"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publications.jrc.ec.europa.eu/repository/handle/JRC107466"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21.gif"/><Relationship Id="rId6" Type="http://schemas.openxmlformats.org/officeDocument/2006/relationships/hyperlink" Target="https://onlinelibrary.wiley.com/doi/10.1111/hequ.12361" TargetMode="External"/><Relationship Id="rId7" Type="http://schemas.openxmlformats.org/officeDocument/2006/relationships/image" Target="../media/image10.png"/><Relationship Id="rId8"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sciencedirect.com/science/article/pii/B9780121098902500317?via%3Dihub"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4" name="Shape 74"/>
        <p:cNvGrpSpPr/>
        <p:nvPr/>
      </p:nvGrpSpPr>
      <p:grpSpPr>
        <a:xfrm>
          <a:off x="0" y="0"/>
          <a:ext cx="0" cy="0"/>
          <a:chOff x="0" y="0"/>
          <a:chExt cx="0" cy="0"/>
        </a:xfrm>
      </p:grpSpPr>
      <p:sp>
        <p:nvSpPr>
          <p:cNvPr id="75" name="Google Shape;75;p1"/>
          <p:cNvSpPr txBox="1"/>
          <p:nvPr>
            <p:ph type="ctrTitle"/>
          </p:nvPr>
        </p:nvSpPr>
        <p:spPr>
          <a:xfrm>
            <a:off x="460950" y="1038400"/>
            <a:ext cx="8222100" cy="933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333"/>
              <a:buNone/>
            </a:pPr>
            <a:r>
              <a:t/>
            </a:r>
            <a:endParaRPr sz="4000"/>
          </a:p>
          <a:p>
            <a:pPr indent="0" lvl="0" marL="0" rtl="0" algn="l">
              <a:lnSpc>
                <a:spcPct val="100000"/>
              </a:lnSpc>
              <a:spcBef>
                <a:spcPts val="0"/>
              </a:spcBef>
              <a:spcAft>
                <a:spcPts val="0"/>
              </a:spcAft>
              <a:buSzPts val="5333"/>
              <a:buNone/>
            </a:pPr>
            <a:r>
              <a:rPr b="0" lang="lt-LT" sz="4000">
                <a:latin typeface="Georgia"/>
                <a:ea typeface="Georgia"/>
                <a:cs typeface="Georgia"/>
                <a:sym typeface="Georgia"/>
                <a:extLst>
                  <a:ext uri="http://customooxmlschemas.google.com/">
                    <go:slidesCustomData xmlns:go="http://customooxmlschemas.google.com/" textRoundtripDataId="0"/>
                  </a:ext>
                </a:extLst>
              </a:rPr>
              <a:t>DigiProf </a:t>
            </a:r>
            <a:r>
              <a:rPr lang="lt-LT" sz="4000">
                <a:extLst>
                  <a:ext uri="http://customooxmlschemas.google.com/">
                    <go:slidesCustomData xmlns:go="http://customooxmlschemas.google.com/" textRoundtripDataId="1"/>
                  </a:ext>
                </a:extLst>
              </a:rPr>
              <a:t>projektas</a:t>
            </a:r>
            <a:endParaRPr sz="4000"/>
          </a:p>
        </p:txBody>
      </p:sp>
      <p:sp>
        <p:nvSpPr>
          <p:cNvPr id="76" name="Google Shape;76;p1"/>
          <p:cNvSpPr txBox="1"/>
          <p:nvPr>
            <p:ph idx="1" type="subTitle"/>
          </p:nvPr>
        </p:nvSpPr>
        <p:spPr>
          <a:xfrm>
            <a:off x="874400" y="2754100"/>
            <a:ext cx="7500900" cy="119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i="1" lang="lt-LT" sz="1700"/>
              <a:t>    </a:t>
            </a:r>
            <a:r>
              <a:rPr b="1" i="1" lang="lt-LT" sz="2400"/>
              <a:t>Kaip vykdyti besimokančiųjų stebėseną, paramą ir įtrauktį mokymosi duomenų analizės pagrindu?</a:t>
            </a:r>
            <a:endParaRPr b="1" i="1" sz="2400"/>
          </a:p>
        </p:txBody>
      </p:sp>
      <p:sp>
        <p:nvSpPr>
          <p:cNvPr id="77" name="Google Shape;77;p1"/>
          <p:cNvSpPr txBox="1"/>
          <p:nvPr/>
        </p:nvSpPr>
        <p:spPr>
          <a:xfrm>
            <a:off x="5836225" y="4597025"/>
            <a:ext cx="4987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78" name="Google Shape;78;p1"/>
          <p:cNvSpPr txBox="1"/>
          <p:nvPr/>
        </p:nvSpPr>
        <p:spPr>
          <a:xfrm>
            <a:off x="533025" y="19720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lt-LT">
                <a:solidFill>
                  <a:schemeClr val="lt1"/>
                </a:solidFill>
                <a:latin typeface="Roboto"/>
                <a:ea typeface="Roboto"/>
                <a:cs typeface="Roboto"/>
                <a:sym typeface="Roboto"/>
              </a:rPr>
              <a:t>Mokomoji medžiaga </a:t>
            </a:r>
            <a:endParaRPr/>
          </a:p>
        </p:txBody>
      </p:sp>
      <p:pic>
        <p:nvPicPr>
          <p:cNvPr id="79" name="Google Shape;79;p1"/>
          <p:cNvPicPr preferRelativeResize="0"/>
          <p:nvPr/>
        </p:nvPicPr>
        <p:blipFill>
          <a:blip r:embed="rId3">
            <a:alphaModFix/>
          </a:blip>
          <a:stretch>
            <a:fillRect/>
          </a:stretch>
        </p:blipFill>
        <p:spPr>
          <a:xfrm>
            <a:off x="3216400" y="4886325"/>
            <a:ext cx="1038700" cy="186125"/>
          </a:xfrm>
          <a:prstGeom prst="rect">
            <a:avLst/>
          </a:prstGeom>
          <a:noFill/>
          <a:ln>
            <a:noFill/>
          </a:ln>
        </p:spPr>
      </p:pic>
      <p:sp>
        <p:nvSpPr>
          <p:cNvPr id="80" name="Google Shape;80;p1"/>
          <p:cNvSpPr txBox="1"/>
          <p:nvPr/>
        </p:nvSpPr>
        <p:spPr>
          <a:xfrm>
            <a:off x="3148925" y="4158300"/>
            <a:ext cx="47637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lt-LT" sz="1000">
                <a:solidFill>
                  <a:srgbClr val="FFFFFF"/>
                </a:solidFill>
                <a:latin typeface="Times New Roman"/>
                <a:ea typeface="Times New Roman"/>
                <a:cs typeface="Times New Roman"/>
                <a:sym typeface="Times New Roman"/>
              </a:rPr>
              <a:t>Objektui </a:t>
            </a:r>
            <a:r>
              <a:rPr lang="lt-LT" sz="1000">
                <a:solidFill>
                  <a:srgbClr val="FFFFFF"/>
                </a:solidFill>
              </a:rPr>
              <a:t>Mokomoji medžiaga "Besimokančiųjų stebėsena, parama ir įtrauktis </a:t>
            </a:r>
            <a:r>
              <a:rPr lang="lt-LT" sz="1000">
                <a:solidFill>
                  <a:srgbClr val="FFFFFF"/>
                </a:solidFill>
                <a:uFill>
                  <a:noFill/>
                </a:uFill>
                <a:hlinkClick r:id="rId4">
                  <a:extLst>
                    <a:ext uri="{A12FA001-AC4F-418D-AE19-62706E023703}">
                      <ahyp:hlinkClr val="tx"/>
                    </a:ext>
                  </a:extLst>
                </a:hlinkClick>
              </a:rPr>
              <a:t>mokymosi duomenų analizė</a:t>
            </a:r>
            <a:r>
              <a:rPr lang="lt-LT" sz="1000">
                <a:solidFill>
                  <a:srgbClr val="FFFFFF"/>
                </a:solidFill>
              </a:rPr>
              <a:t>s pagrindu", kurį sukūrė </a:t>
            </a:r>
            <a:r>
              <a:rPr lang="lt-LT" sz="1000">
                <a:solidFill>
                  <a:srgbClr val="FFFFFF"/>
                </a:solidFill>
                <a:uFill>
                  <a:noFill/>
                </a:uFill>
                <a:latin typeface="Times New Roman"/>
                <a:ea typeface="Times New Roman"/>
                <a:cs typeface="Times New Roman"/>
                <a:sym typeface="Times New Roman"/>
                <a:hlinkClick r:id="rId5">
                  <a:extLst>
                    <a:ext uri="{A12FA001-AC4F-418D-AE19-62706E023703}">
                      <ahyp:hlinkClr val="tx"/>
                    </a:ext>
                  </a:extLst>
                </a:hlinkClick>
              </a:rPr>
              <a:t>Maina, M.F., Guàrdia, L., Duart, J.M., Mancini, F., Malerba, M.L., Volungeviciene, A., Tamoliune, G.</a:t>
            </a:r>
            <a:r>
              <a:rPr lang="lt-LT" sz="1000">
                <a:solidFill>
                  <a:srgbClr val="FFFFFF"/>
                </a:solidFill>
                <a:latin typeface="Times New Roman"/>
                <a:ea typeface="Times New Roman"/>
                <a:cs typeface="Times New Roman"/>
                <a:sym typeface="Times New Roman"/>
              </a:rPr>
              <a:t>, yra suteikta </a:t>
            </a:r>
            <a:r>
              <a:rPr lang="lt-LT" sz="1000">
                <a:solidFill>
                  <a:srgbClr val="FFFFFF"/>
                </a:solidFill>
                <a:uFill>
                  <a:noFill/>
                </a:uFill>
                <a:latin typeface="Times New Roman"/>
                <a:ea typeface="Times New Roman"/>
                <a:cs typeface="Times New Roman"/>
                <a:sym typeface="Times New Roman"/>
                <a:hlinkClick r:id="rId6">
                  <a:extLst>
                    <a:ext uri="{A12FA001-AC4F-418D-AE19-62706E023703}">
                      <ahyp:hlinkClr val="tx"/>
                    </a:ext>
                  </a:extLst>
                </a:hlinkClick>
              </a:rPr>
              <a:t>Creative Commons Priskyrimas - Analogiškas platinimas 4.0 Tarptautinė licencija</a:t>
            </a:r>
            <a:r>
              <a:rPr lang="lt-LT" sz="1000">
                <a:solidFill>
                  <a:srgbClr val="FFFFFF"/>
                </a:solidFill>
                <a:latin typeface="Times New Roman"/>
                <a:ea typeface="Times New Roman"/>
                <a:cs typeface="Times New Roman"/>
                <a:sym typeface="Times New Roman"/>
              </a:rPr>
              <a:t>.</a:t>
            </a:r>
            <a:endParaRPr sz="1000">
              <a:solidFill>
                <a:srgbClr val="FFFFFF"/>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15174d6553b_0_19"/>
          <p:cNvSpPr txBox="1"/>
          <p:nvPr>
            <p:ph type="title"/>
          </p:nvPr>
        </p:nvSpPr>
        <p:spPr>
          <a:xfrm>
            <a:off x="35525" y="757525"/>
            <a:ext cx="9032100" cy="5964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18518"/>
              <a:buNone/>
            </a:pPr>
            <a:r>
              <a:rPr lang="lt-LT" sz="2700"/>
              <a:t>Savivaldus mokymasis (SRL) </a:t>
            </a:r>
            <a:r>
              <a:rPr lang="lt-LT" sz="2700"/>
              <a:t>ir skaitmeninės technologijos</a:t>
            </a:r>
            <a:endParaRPr sz="2700"/>
          </a:p>
        </p:txBody>
      </p:sp>
      <p:sp>
        <p:nvSpPr>
          <p:cNvPr id="225" name="Google Shape;225;g15174d6553b_0_19"/>
          <p:cNvSpPr txBox="1"/>
          <p:nvPr/>
        </p:nvSpPr>
        <p:spPr>
          <a:xfrm>
            <a:off x="5030275" y="2646850"/>
            <a:ext cx="1318500" cy="615600"/>
          </a:xfrm>
          <a:prstGeom prst="rect">
            <a:avLst/>
          </a:prstGeom>
          <a:noFill/>
          <a:ln cap="flat" cmpd="sng" w="19050">
            <a:solidFill>
              <a:srgbClr val="1155CC"/>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lt-LT">
                <a:latin typeface="Roboto"/>
                <a:ea typeface="Roboto"/>
                <a:cs typeface="Roboto"/>
                <a:sym typeface="Roboto"/>
              </a:rPr>
              <a:t>SRL strategijų tobulinimas</a:t>
            </a:r>
            <a:endParaRPr b="0" i="0" sz="1400" u="none" cap="none" strike="noStrike">
              <a:solidFill>
                <a:srgbClr val="000000"/>
              </a:solidFill>
              <a:latin typeface="Roboto"/>
              <a:ea typeface="Roboto"/>
              <a:cs typeface="Roboto"/>
              <a:sym typeface="Roboto"/>
            </a:endParaRPr>
          </a:p>
        </p:txBody>
      </p:sp>
      <p:sp>
        <p:nvSpPr>
          <p:cNvPr id="226" name="Google Shape;226;g15174d6553b_0_19"/>
          <p:cNvSpPr txBox="1"/>
          <p:nvPr/>
        </p:nvSpPr>
        <p:spPr>
          <a:xfrm>
            <a:off x="6274000" y="1971725"/>
            <a:ext cx="2077200" cy="2657700"/>
          </a:xfrm>
          <a:prstGeom prst="rect">
            <a:avLst/>
          </a:prstGeom>
          <a:noFill/>
          <a:ln>
            <a:noFill/>
          </a:ln>
        </p:spPr>
        <p:txBody>
          <a:bodyPr anchorCtr="0" anchor="t" bIns="91425" lIns="91425" spcFirstLastPara="1" rIns="91425" wrap="square" tIns="91425">
            <a:spAutoFit/>
          </a:bodyPr>
          <a:lstStyle/>
          <a:p>
            <a:pPr indent="-304800" lvl="0" marL="457200" marR="0" rtl="0" algn="l">
              <a:lnSpc>
                <a:spcPct val="100000"/>
              </a:lnSpc>
              <a:spcBef>
                <a:spcPts val="1000"/>
              </a:spcBef>
              <a:spcAft>
                <a:spcPts val="0"/>
              </a:spcAft>
              <a:buClr>
                <a:srgbClr val="000000"/>
              </a:buClr>
              <a:buSzPts val="1200"/>
              <a:buFont typeface="Roboto"/>
              <a:buChar char="➔"/>
            </a:pPr>
            <a:r>
              <a:rPr lang="lt-LT" sz="1200">
                <a:latin typeface="Roboto"/>
                <a:ea typeface="Roboto"/>
                <a:cs typeface="Roboto"/>
                <a:sym typeface="Roboto"/>
              </a:rPr>
              <a:t>suteikti besimokantiesiems galimybę planuoti, stebėti ir apmąstyti savo mokymąsi</a:t>
            </a:r>
            <a:r>
              <a:rPr b="0" i="0" lang="lt-LT" sz="1200" u="none" cap="none" strike="noStrike">
                <a:solidFill>
                  <a:srgbClr val="000000"/>
                </a:solidFill>
                <a:latin typeface="Roboto"/>
                <a:ea typeface="Roboto"/>
                <a:cs typeface="Roboto"/>
                <a:sym typeface="Roboto"/>
              </a:rPr>
              <a:t> </a:t>
            </a:r>
            <a:endParaRPr b="0" i="0" sz="1200" u="none" cap="none" strike="noStrike">
              <a:solidFill>
                <a:srgbClr val="000000"/>
              </a:solidFill>
              <a:latin typeface="Roboto"/>
              <a:ea typeface="Roboto"/>
              <a:cs typeface="Roboto"/>
              <a:sym typeface="Roboto"/>
            </a:endParaRPr>
          </a:p>
          <a:p>
            <a:pPr indent="-304800" lvl="0" marL="457200" marR="0" rtl="0" algn="l">
              <a:lnSpc>
                <a:spcPct val="100000"/>
              </a:lnSpc>
              <a:spcBef>
                <a:spcPts val="1000"/>
              </a:spcBef>
              <a:spcAft>
                <a:spcPts val="0"/>
              </a:spcAft>
              <a:buClr>
                <a:srgbClr val="000000"/>
              </a:buClr>
              <a:buSzPts val="1200"/>
              <a:buFont typeface="Roboto"/>
              <a:buChar char="➔"/>
            </a:pPr>
            <a:r>
              <a:rPr lang="lt-LT" sz="1200">
                <a:latin typeface="Roboto"/>
                <a:ea typeface="Roboto"/>
                <a:cs typeface="Roboto"/>
                <a:sym typeface="Roboto"/>
              </a:rPr>
              <a:t>pateikti besimokančiųjų pažangos įrodymus</a:t>
            </a:r>
            <a:endParaRPr b="0" i="0" sz="1200" u="none" cap="none" strike="noStrike">
              <a:solidFill>
                <a:srgbClr val="000000"/>
              </a:solidFill>
              <a:latin typeface="Roboto"/>
              <a:ea typeface="Roboto"/>
              <a:cs typeface="Roboto"/>
              <a:sym typeface="Roboto"/>
            </a:endParaRPr>
          </a:p>
          <a:p>
            <a:pPr indent="-304800" lvl="0" marL="457200" marR="0" rtl="0" algn="l">
              <a:lnSpc>
                <a:spcPct val="100000"/>
              </a:lnSpc>
              <a:spcBef>
                <a:spcPts val="1000"/>
              </a:spcBef>
              <a:spcAft>
                <a:spcPts val="0"/>
              </a:spcAft>
              <a:buClr>
                <a:srgbClr val="000000"/>
              </a:buClr>
              <a:buSzPts val="1200"/>
              <a:buFont typeface="Roboto"/>
              <a:buChar char="➔"/>
            </a:pPr>
            <a:r>
              <a:rPr lang="lt-LT" sz="1200">
                <a:latin typeface="Roboto"/>
                <a:ea typeface="Roboto"/>
                <a:cs typeface="Roboto"/>
                <a:sym typeface="Roboto"/>
              </a:rPr>
              <a:t>sudaryti sąlygas dalintis įžvalgomis ir rasti kūrybiškus sprendimus.</a:t>
            </a:r>
            <a:endParaRPr b="0" i="0" sz="1200" u="none" cap="none" strike="noStrike">
              <a:solidFill>
                <a:srgbClr val="000000"/>
              </a:solidFill>
              <a:latin typeface="Roboto"/>
              <a:ea typeface="Roboto"/>
              <a:cs typeface="Roboto"/>
              <a:sym typeface="Roboto"/>
            </a:endParaRPr>
          </a:p>
        </p:txBody>
      </p:sp>
      <p:pic>
        <p:nvPicPr>
          <p:cNvPr id="227" name="Google Shape;227;g15174d6553b_0_19"/>
          <p:cNvPicPr preferRelativeResize="0"/>
          <p:nvPr/>
        </p:nvPicPr>
        <p:blipFill rotWithShape="1">
          <a:blip r:embed="rId3">
            <a:alphaModFix/>
          </a:blip>
          <a:srcRect b="0" l="0" r="0" t="0"/>
          <a:stretch/>
        </p:blipFill>
        <p:spPr>
          <a:xfrm>
            <a:off x="2271538" y="2341725"/>
            <a:ext cx="1939500" cy="2236887"/>
          </a:xfrm>
          <a:prstGeom prst="rect">
            <a:avLst/>
          </a:prstGeom>
          <a:noFill/>
          <a:ln>
            <a:noFill/>
          </a:ln>
        </p:spPr>
      </p:pic>
      <p:sp>
        <p:nvSpPr>
          <p:cNvPr id="228" name="Google Shape;228;g15174d6553b_0_19"/>
          <p:cNvSpPr txBox="1"/>
          <p:nvPr/>
        </p:nvSpPr>
        <p:spPr>
          <a:xfrm>
            <a:off x="2357075" y="1916425"/>
            <a:ext cx="2431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lang="lt-LT">
                <a:latin typeface="Roboto"/>
                <a:ea typeface="Roboto"/>
                <a:cs typeface="Roboto"/>
                <a:sym typeface="Roboto"/>
              </a:rPr>
              <a:t>Skaitmeninės technologijos</a:t>
            </a:r>
            <a:endParaRPr b="1" i="0" sz="1400" u="none" cap="none" strike="noStrike">
              <a:solidFill>
                <a:srgbClr val="000000"/>
              </a:solidFill>
              <a:latin typeface="Roboto"/>
              <a:ea typeface="Roboto"/>
              <a:cs typeface="Roboto"/>
              <a:sym typeface="Roboto"/>
            </a:endParaRPr>
          </a:p>
        </p:txBody>
      </p:sp>
      <p:sp>
        <p:nvSpPr>
          <p:cNvPr id="229" name="Google Shape;229;g15174d6553b_0_19"/>
          <p:cNvSpPr/>
          <p:nvPr/>
        </p:nvSpPr>
        <p:spPr>
          <a:xfrm>
            <a:off x="4300075" y="2939500"/>
            <a:ext cx="601200" cy="338100"/>
          </a:xfrm>
          <a:prstGeom prst="rightArrow">
            <a:avLst>
              <a:gd fmla="val 50000" name="adj1"/>
              <a:gd fmla="val 50000" name="adj2"/>
            </a:avLst>
          </a:prstGeom>
          <a:solidFill>
            <a:srgbClr val="1155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0" name="Google Shape;230;g15174d6553b_0_19"/>
          <p:cNvPicPr preferRelativeResize="0"/>
          <p:nvPr/>
        </p:nvPicPr>
        <p:blipFill rotWithShape="1">
          <a:blip r:embed="rId4">
            <a:alphaModFix/>
          </a:blip>
          <a:srcRect b="0" l="0" r="0" t="0"/>
          <a:stretch/>
        </p:blipFill>
        <p:spPr>
          <a:xfrm>
            <a:off x="8305100" y="1971725"/>
            <a:ext cx="601075" cy="767699"/>
          </a:xfrm>
          <a:prstGeom prst="rect">
            <a:avLst/>
          </a:prstGeom>
          <a:noFill/>
          <a:ln>
            <a:noFill/>
          </a:ln>
        </p:spPr>
      </p:pic>
      <p:pic>
        <p:nvPicPr>
          <p:cNvPr id="231" name="Google Shape;231;g15174d6553b_0_19"/>
          <p:cNvPicPr preferRelativeResize="0"/>
          <p:nvPr/>
        </p:nvPicPr>
        <p:blipFill rotWithShape="1">
          <a:blip r:embed="rId5">
            <a:alphaModFix/>
          </a:blip>
          <a:srcRect b="0" l="0" r="0" t="0"/>
          <a:stretch/>
        </p:blipFill>
        <p:spPr>
          <a:xfrm>
            <a:off x="8223026" y="2937802"/>
            <a:ext cx="601075" cy="596502"/>
          </a:xfrm>
          <a:prstGeom prst="rect">
            <a:avLst/>
          </a:prstGeom>
          <a:noFill/>
          <a:ln>
            <a:noFill/>
          </a:ln>
        </p:spPr>
      </p:pic>
      <p:pic>
        <p:nvPicPr>
          <p:cNvPr id="232" name="Google Shape;232;g15174d6553b_0_19"/>
          <p:cNvPicPr preferRelativeResize="0"/>
          <p:nvPr/>
        </p:nvPicPr>
        <p:blipFill rotWithShape="1">
          <a:blip r:embed="rId6">
            <a:alphaModFix/>
          </a:blip>
          <a:srcRect b="0" l="0" r="0" t="0"/>
          <a:stretch/>
        </p:blipFill>
        <p:spPr>
          <a:xfrm>
            <a:off x="8351200" y="3796625"/>
            <a:ext cx="596500" cy="596500"/>
          </a:xfrm>
          <a:prstGeom prst="rect">
            <a:avLst/>
          </a:prstGeom>
          <a:noFill/>
          <a:ln>
            <a:noFill/>
          </a:ln>
        </p:spPr>
      </p:pic>
      <p:sp>
        <p:nvSpPr>
          <p:cNvPr id="233" name="Google Shape;233;g15174d6553b_0_19"/>
          <p:cNvSpPr/>
          <p:nvPr/>
        </p:nvSpPr>
        <p:spPr>
          <a:xfrm>
            <a:off x="243000" y="2024200"/>
            <a:ext cx="1939500" cy="2423700"/>
          </a:xfrm>
          <a:prstGeom prst="homePlate">
            <a:avLst>
              <a:gd fmla="val 19508" name="adj"/>
            </a:avLst>
          </a:prstGeom>
          <a:noFill/>
          <a:ln cap="flat" cmpd="sng" w="19050">
            <a:solidFill>
              <a:srgbClr val="1A237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lt-LT" sz="1100"/>
              <a:t>Savivaldus mokymasis reikalauja, kad besimokantieji stebėtų ir reguliuotų savo kognityvinius, afektinius, metakognityvinius ir motyvacinius (KAMM) procesus, kad pasiektų mokymosi tikslus</a:t>
            </a:r>
            <a:r>
              <a:rPr b="0" i="0" lang="lt-LT" sz="1100" u="none" cap="none" strike="noStrike">
                <a:solidFill>
                  <a:srgbClr val="000000"/>
                </a:solidFill>
                <a:latin typeface="Arial"/>
                <a:ea typeface="Arial"/>
                <a:cs typeface="Arial"/>
                <a:sym typeface="Arial"/>
              </a:rPr>
              <a:t> (Wiedbusch et al., 2021).</a:t>
            </a:r>
            <a:endParaRPr b="0" i="0" sz="1400" u="none" cap="none" strike="noStrike">
              <a:solidFill>
                <a:srgbClr val="000000"/>
              </a:solidFill>
              <a:latin typeface="Arial"/>
              <a:ea typeface="Arial"/>
              <a:cs typeface="Arial"/>
              <a:sym typeface="Arial"/>
            </a:endParaRPr>
          </a:p>
        </p:txBody>
      </p:sp>
      <p:pic>
        <p:nvPicPr>
          <p:cNvPr id="234" name="Google Shape;234;g15174d6553b_0_19"/>
          <p:cNvPicPr preferRelativeResize="0"/>
          <p:nvPr/>
        </p:nvPicPr>
        <p:blipFill>
          <a:blip r:embed="rId7">
            <a:alphaModFix/>
          </a:blip>
          <a:stretch>
            <a:fillRect/>
          </a:stretch>
        </p:blipFill>
        <p:spPr>
          <a:xfrm>
            <a:off x="7906900" y="4859275"/>
            <a:ext cx="1160900" cy="208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15bb857aa5b_0_132"/>
          <p:cNvSpPr/>
          <p:nvPr/>
        </p:nvSpPr>
        <p:spPr>
          <a:xfrm>
            <a:off x="5309725" y="2357450"/>
            <a:ext cx="1529100" cy="1941900"/>
          </a:xfrm>
          <a:prstGeom prst="rect">
            <a:avLst/>
          </a:prstGeom>
          <a:noFill/>
          <a:ln cap="flat" cmpd="sng" w="19050">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g15bb857aa5b_0_132"/>
          <p:cNvSpPr/>
          <p:nvPr/>
        </p:nvSpPr>
        <p:spPr>
          <a:xfrm>
            <a:off x="134725" y="1616975"/>
            <a:ext cx="2029800" cy="2649000"/>
          </a:xfrm>
          <a:prstGeom prst="rightArrowCallout">
            <a:avLst>
              <a:gd fmla="val 16780" name="adj1"/>
              <a:gd fmla="val 25000" name="adj2"/>
              <a:gd fmla="val 17853" name="adj3"/>
              <a:gd fmla="val 80163" name="adj4"/>
            </a:avLst>
          </a:prstGeom>
          <a:solidFill>
            <a:srgbClr val="A4C2F4"/>
          </a:solidFill>
          <a:ln cap="flat" cmpd="sng" w="9525">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g15bb857aa5b_0_132"/>
          <p:cNvSpPr/>
          <p:nvPr/>
        </p:nvSpPr>
        <p:spPr>
          <a:xfrm>
            <a:off x="3907225" y="2980250"/>
            <a:ext cx="1437600" cy="35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242" name="Google Shape;242;g15bb857aa5b_0_132"/>
          <p:cNvSpPr/>
          <p:nvPr/>
        </p:nvSpPr>
        <p:spPr>
          <a:xfrm>
            <a:off x="2164500" y="1540775"/>
            <a:ext cx="6756600" cy="5232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Roboto"/>
              <a:ea typeface="Roboto"/>
              <a:cs typeface="Roboto"/>
              <a:sym typeface="Roboto"/>
            </a:endParaRPr>
          </a:p>
        </p:txBody>
      </p:sp>
      <p:sp>
        <p:nvSpPr>
          <p:cNvPr id="243" name="Google Shape;243;g15bb857aa5b_0_132"/>
          <p:cNvSpPr txBox="1"/>
          <p:nvPr>
            <p:ph type="title"/>
          </p:nvPr>
        </p:nvSpPr>
        <p:spPr>
          <a:xfrm>
            <a:off x="89000" y="542525"/>
            <a:ext cx="81756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880"/>
              <a:buNone/>
            </a:pPr>
            <a:r>
              <a:rPr lang="lt-LT" sz="2280">
                <a:solidFill>
                  <a:schemeClr val="hlink"/>
                </a:solidFill>
                <a:uFill>
                  <a:noFill/>
                </a:uFill>
                <a:hlinkClick r:id="rId3"/>
              </a:rPr>
              <a:t>DigCompEdu modelis </a:t>
            </a:r>
            <a:r>
              <a:rPr lang="lt-LT" sz="2280"/>
              <a:t>ir savivaldus mokymasis</a:t>
            </a:r>
            <a:endParaRPr sz="2280"/>
          </a:p>
        </p:txBody>
      </p:sp>
      <p:sp>
        <p:nvSpPr>
          <p:cNvPr id="244" name="Google Shape;244;g15bb857aa5b_0_132"/>
          <p:cNvSpPr txBox="1"/>
          <p:nvPr/>
        </p:nvSpPr>
        <p:spPr>
          <a:xfrm>
            <a:off x="255450" y="1879950"/>
            <a:ext cx="1368600" cy="774000"/>
          </a:xfrm>
          <a:prstGeom prst="rect">
            <a:avLst/>
          </a:prstGeom>
          <a:noFill/>
          <a:ln cap="flat" cmpd="sng" w="28575">
            <a:solidFill>
              <a:srgbClr val="0B5394"/>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160"/>
              <a:buFont typeface="Arial"/>
              <a:buNone/>
            </a:pPr>
            <a:r>
              <a:rPr b="1" i="0" lang="lt-LT" sz="1160" u="sng" cap="none" strike="noStrike">
                <a:solidFill>
                  <a:srgbClr val="212121"/>
                </a:solidFill>
                <a:latin typeface="Roboto"/>
                <a:ea typeface="Roboto"/>
                <a:cs typeface="Roboto"/>
                <a:sym typeface="Roboto"/>
                <a:hlinkClick r:id="rId4">
                  <a:extLst>
                    <a:ext uri="{A12FA001-AC4F-418D-AE19-62706E023703}">
                      <ahyp:hlinkClr val="tx"/>
                    </a:ext>
                  </a:extLst>
                </a:hlinkClick>
              </a:rPr>
              <a:t>DigCompEdu modelis</a:t>
            </a:r>
            <a:r>
              <a:rPr b="0" i="0" lang="lt-LT" sz="1160" u="sng" cap="none" strike="noStrike">
                <a:solidFill>
                  <a:srgbClr val="212121"/>
                </a:solidFill>
                <a:latin typeface="Roboto"/>
                <a:ea typeface="Roboto"/>
                <a:cs typeface="Roboto"/>
                <a:sym typeface="Roboto"/>
                <a:hlinkClick r:id="rId5">
                  <a:extLst>
                    <a:ext uri="{A12FA001-AC4F-418D-AE19-62706E023703}">
                      <ahyp:hlinkClr val="tx"/>
                    </a:ext>
                  </a:extLst>
                </a:hlinkClick>
              </a:rPr>
              <a:t> </a:t>
            </a:r>
            <a:r>
              <a:rPr b="0" i="0" lang="lt-LT" sz="1160" u="none" cap="none" strike="noStrike">
                <a:solidFill>
                  <a:srgbClr val="212121"/>
                </a:solidFill>
                <a:latin typeface="Roboto"/>
                <a:ea typeface="Roboto"/>
                <a:cs typeface="Roboto"/>
                <a:sym typeface="Roboto"/>
              </a:rPr>
              <a:t>(Redecker, 2017)</a:t>
            </a:r>
            <a:endParaRPr b="0" i="0" sz="900" u="none" cap="none" strike="noStrike">
              <a:solidFill>
                <a:srgbClr val="212121"/>
              </a:solidFill>
              <a:latin typeface="Roboto"/>
              <a:ea typeface="Roboto"/>
              <a:cs typeface="Roboto"/>
              <a:sym typeface="Roboto"/>
            </a:endParaRPr>
          </a:p>
        </p:txBody>
      </p:sp>
      <p:sp>
        <p:nvSpPr>
          <p:cNvPr id="245" name="Google Shape;245;g15bb857aa5b_0_132"/>
          <p:cNvSpPr txBox="1"/>
          <p:nvPr/>
        </p:nvSpPr>
        <p:spPr>
          <a:xfrm>
            <a:off x="300250" y="2717375"/>
            <a:ext cx="14694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000"/>
              <a:buFont typeface="Arial"/>
              <a:buNone/>
            </a:pPr>
            <a:r>
              <a:rPr b="1" lang="lt-LT" sz="1000">
                <a:latin typeface="Roboto"/>
                <a:ea typeface="Roboto"/>
                <a:cs typeface="Roboto"/>
                <a:sym typeface="Roboto"/>
              </a:rPr>
              <a:t>skaitmeninių kompetencijų sąrašas</a:t>
            </a:r>
            <a:r>
              <a:rPr lang="lt-LT" sz="1000">
                <a:latin typeface="Roboto"/>
                <a:ea typeface="Roboto"/>
                <a:cs typeface="Roboto"/>
                <a:sym typeface="Roboto"/>
              </a:rPr>
              <a:t>, skirtas pedagogams, kad jie galėtų išnaudoti skaitmeninių technologijų potencialą švietimui tobulinti ir naujovėms diegti.</a:t>
            </a:r>
            <a:endParaRPr sz="1000">
              <a:latin typeface="Roboto"/>
              <a:ea typeface="Roboto"/>
              <a:cs typeface="Roboto"/>
              <a:sym typeface="Roboto"/>
            </a:endParaRPr>
          </a:p>
        </p:txBody>
      </p:sp>
      <p:sp>
        <p:nvSpPr>
          <p:cNvPr id="246" name="Google Shape;246;g15bb857aa5b_0_132"/>
          <p:cNvSpPr txBox="1"/>
          <p:nvPr/>
        </p:nvSpPr>
        <p:spPr>
          <a:xfrm>
            <a:off x="2379450" y="1479125"/>
            <a:ext cx="14694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000"/>
              <a:buFont typeface="Arial"/>
              <a:buNone/>
            </a:pPr>
            <a:r>
              <a:rPr b="1" lang="lt-LT" sz="1000">
                <a:latin typeface="Roboto"/>
                <a:ea typeface="Roboto"/>
                <a:cs typeface="Roboto"/>
                <a:sym typeface="Roboto"/>
              </a:rPr>
              <a:t>Dėstytojo/mokytojo</a:t>
            </a:r>
            <a:endParaRPr b="1" sz="1000">
              <a:latin typeface="Roboto"/>
              <a:ea typeface="Roboto"/>
              <a:cs typeface="Roboto"/>
              <a:sym typeface="Roboto"/>
            </a:endParaRPr>
          </a:p>
          <a:p>
            <a:pPr indent="0" lvl="0" marL="0" rtl="0" algn="l">
              <a:spcBef>
                <a:spcPts val="0"/>
              </a:spcBef>
              <a:spcAft>
                <a:spcPts val="0"/>
              </a:spcAft>
              <a:buClr>
                <a:srgbClr val="000000"/>
              </a:buClr>
              <a:buSzPts val="1000"/>
              <a:buFont typeface="Arial"/>
              <a:buNone/>
            </a:pPr>
            <a:r>
              <a:rPr lang="lt-LT" sz="1000">
                <a:latin typeface="Roboto"/>
                <a:ea typeface="Roboto"/>
                <a:cs typeface="Roboto"/>
                <a:sym typeface="Roboto"/>
              </a:rPr>
              <a:t>profesinės kompetencijos </a:t>
            </a:r>
            <a:endParaRPr b="1" sz="1000">
              <a:latin typeface="Roboto"/>
              <a:ea typeface="Roboto"/>
              <a:cs typeface="Roboto"/>
              <a:sym typeface="Roboto"/>
            </a:endParaRPr>
          </a:p>
        </p:txBody>
      </p:sp>
      <p:sp>
        <p:nvSpPr>
          <p:cNvPr id="247" name="Google Shape;247;g15bb857aa5b_0_132"/>
          <p:cNvSpPr txBox="1"/>
          <p:nvPr/>
        </p:nvSpPr>
        <p:spPr>
          <a:xfrm>
            <a:off x="4727800" y="1505150"/>
            <a:ext cx="14694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000"/>
              <a:buFont typeface="Arial"/>
              <a:buNone/>
            </a:pPr>
            <a:r>
              <a:rPr b="1" lang="lt-LT" sz="1000">
                <a:latin typeface="Roboto"/>
                <a:ea typeface="Roboto"/>
                <a:cs typeface="Roboto"/>
                <a:sym typeface="Roboto"/>
              </a:rPr>
              <a:t>Dėstytojo/mokytojo </a:t>
            </a:r>
            <a:r>
              <a:rPr lang="lt-LT" sz="1000">
                <a:latin typeface="Roboto"/>
                <a:ea typeface="Roboto"/>
                <a:cs typeface="Roboto"/>
                <a:sym typeface="Roboto"/>
              </a:rPr>
              <a:t>pedagoginės kompetencijos</a:t>
            </a:r>
            <a:endParaRPr b="1" sz="1000">
              <a:latin typeface="Roboto"/>
              <a:ea typeface="Roboto"/>
              <a:cs typeface="Roboto"/>
              <a:sym typeface="Roboto"/>
            </a:endParaRPr>
          </a:p>
        </p:txBody>
      </p:sp>
      <p:sp>
        <p:nvSpPr>
          <p:cNvPr id="248" name="Google Shape;248;g15bb857aa5b_0_132"/>
          <p:cNvSpPr txBox="1"/>
          <p:nvPr/>
        </p:nvSpPr>
        <p:spPr>
          <a:xfrm>
            <a:off x="7742750" y="1556075"/>
            <a:ext cx="1469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000"/>
              <a:buFont typeface="Arial"/>
              <a:buNone/>
            </a:pPr>
            <a:r>
              <a:rPr b="1" lang="lt-LT" sz="1000">
                <a:latin typeface="Roboto"/>
                <a:ea typeface="Roboto"/>
                <a:cs typeface="Roboto"/>
                <a:sym typeface="Roboto"/>
              </a:rPr>
              <a:t>Besimokančiųjų </a:t>
            </a:r>
            <a:r>
              <a:rPr lang="lt-LT" sz="1000">
                <a:latin typeface="Roboto"/>
                <a:ea typeface="Roboto"/>
                <a:cs typeface="Roboto"/>
                <a:sym typeface="Roboto"/>
              </a:rPr>
              <a:t>kompetencijos</a:t>
            </a:r>
            <a:endParaRPr b="1" sz="1000">
              <a:latin typeface="Roboto"/>
              <a:ea typeface="Roboto"/>
              <a:cs typeface="Roboto"/>
              <a:sym typeface="Roboto"/>
            </a:endParaRPr>
          </a:p>
        </p:txBody>
      </p:sp>
      <p:sp>
        <p:nvSpPr>
          <p:cNvPr id="249" name="Google Shape;249;g15bb857aa5b_0_132"/>
          <p:cNvSpPr txBox="1"/>
          <p:nvPr/>
        </p:nvSpPr>
        <p:spPr>
          <a:xfrm>
            <a:off x="2248500" y="2413000"/>
            <a:ext cx="15789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b="1" lang="lt-LT" sz="1100">
                <a:solidFill>
                  <a:srgbClr val="B45F06"/>
                </a:solidFill>
                <a:latin typeface="Roboto"/>
                <a:ea typeface="Roboto"/>
                <a:cs typeface="Roboto"/>
                <a:sym typeface="Roboto"/>
              </a:rPr>
              <a:t>1. PROFESINIS ĮSITRAUKIMAS</a:t>
            </a:r>
            <a:endParaRPr b="1" sz="1100">
              <a:solidFill>
                <a:srgbClr val="B45F06"/>
              </a:solidFill>
              <a:latin typeface="Roboto"/>
              <a:ea typeface="Roboto"/>
              <a:cs typeface="Roboto"/>
              <a:sym typeface="Roboto"/>
            </a:endParaRPr>
          </a:p>
        </p:txBody>
      </p:sp>
      <p:sp>
        <p:nvSpPr>
          <p:cNvPr id="250" name="Google Shape;250;g15bb857aa5b_0_132"/>
          <p:cNvSpPr txBox="1"/>
          <p:nvPr/>
        </p:nvSpPr>
        <p:spPr>
          <a:xfrm>
            <a:off x="3734800" y="2354225"/>
            <a:ext cx="14088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b="1" lang="lt-LT" sz="1100">
                <a:solidFill>
                  <a:srgbClr val="38761D"/>
                </a:solidFill>
                <a:latin typeface="Roboto"/>
                <a:ea typeface="Roboto"/>
                <a:cs typeface="Roboto"/>
                <a:sym typeface="Roboto"/>
              </a:rPr>
              <a:t>2. SKAITMENINIAI IŠTEKLIAI</a:t>
            </a:r>
            <a:endParaRPr b="1" sz="1100">
              <a:solidFill>
                <a:srgbClr val="38761D"/>
              </a:solidFill>
              <a:latin typeface="Roboto"/>
              <a:ea typeface="Roboto"/>
              <a:cs typeface="Roboto"/>
              <a:sym typeface="Roboto"/>
            </a:endParaRPr>
          </a:p>
        </p:txBody>
      </p:sp>
      <p:sp>
        <p:nvSpPr>
          <p:cNvPr id="251" name="Google Shape;251;g15bb857aa5b_0_132"/>
          <p:cNvSpPr txBox="1"/>
          <p:nvPr/>
        </p:nvSpPr>
        <p:spPr>
          <a:xfrm>
            <a:off x="5405650" y="2346575"/>
            <a:ext cx="15789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lt-LT" sz="1100" u="none" cap="none" strike="noStrike">
                <a:solidFill>
                  <a:srgbClr val="3C78D8"/>
                </a:solidFill>
                <a:latin typeface="Roboto"/>
                <a:ea typeface="Roboto"/>
                <a:cs typeface="Roboto"/>
                <a:sym typeface="Roboto"/>
              </a:rPr>
              <a:t>3. </a:t>
            </a:r>
            <a:r>
              <a:rPr b="1" lang="lt-LT" sz="1100">
                <a:solidFill>
                  <a:srgbClr val="3C78D8"/>
                </a:solidFill>
                <a:latin typeface="Roboto"/>
                <a:ea typeface="Roboto"/>
                <a:cs typeface="Roboto"/>
                <a:sym typeface="Roboto"/>
              </a:rPr>
              <a:t>MOKYMAS IR MOKYMASIS</a:t>
            </a:r>
            <a:endParaRPr b="1" i="0" sz="1100" u="none" cap="none" strike="noStrike">
              <a:solidFill>
                <a:srgbClr val="3C78D8"/>
              </a:solidFill>
              <a:latin typeface="Roboto"/>
              <a:ea typeface="Roboto"/>
              <a:cs typeface="Roboto"/>
              <a:sym typeface="Roboto"/>
            </a:endParaRPr>
          </a:p>
        </p:txBody>
      </p:sp>
      <p:sp>
        <p:nvSpPr>
          <p:cNvPr id="252" name="Google Shape;252;g15bb857aa5b_0_132"/>
          <p:cNvSpPr txBox="1"/>
          <p:nvPr/>
        </p:nvSpPr>
        <p:spPr>
          <a:xfrm>
            <a:off x="7048150" y="2243650"/>
            <a:ext cx="15789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b="1" lang="lt-LT" sz="1100">
                <a:solidFill>
                  <a:srgbClr val="E06666"/>
                </a:solidFill>
                <a:latin typeface="Roboto"/>
                <a:ea typeface="Roboto"/>
                <a:cs typeface="Roboto"/>
                <a:sym typeface="Roboto"/>
              </a:rPr>
              <a:t>6. BESIMOKANČIŲJŲ SKAITMENINIŲ KOMPETENCIJŲ PLĖTOJIMAS</a:t>
            </a:r>
            <a:endParaRPr b="1" sz="1100">
              <a:solidFill>
                <a:srgbClr val="E06666"/>
              </a:solidFill>
              <a:latin typeface="Roboto"/>
              <a:ea typeface="Roboto"/>
              <a:cs typeface="Roboto"/>
              <a:sym typeface="Roboto"/>
            </a:endParaRPr>
          </a:p>
        </p:txBody>
      </p:sp>
      <p:sp>
        <p:nvSpPr>
          <p:cNvPr id="253" name="Google Shape;253;g15bb857aa5b_0_132"/>
          <p:cNvSpPr txBox="1"/>
          <p:nvPr/>
        </p:nvSpPr>
        <p:spPr>
          <a:xfrm>
            <a:off x="3944850" y="2986313"/>
            <a:ext cx="1254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b="1" lang="lt-LT" sz="1100">
                <a:solidFill>
                  <a:srgbClr val="4CBAB9"/>
                </a:solidFill>
                <a:latin typeface="Roboto"/>
                <a:ea typeface="Roboto"/>
                <a:cs typeface="Roboto"/>
                <a:sym typeface="Roboto"/>
              </a:rPr>
              <a:t>4. VERTINIMAS</a:t>
            </a:r>
            <a:endParaRPr b="1" i="0" sz="1100" u="none" cap="none" strike="noStrike">
              <a:solidFill>
                <a:srgbClr val="4CBAB9"/>
              </a:solidFill>
              <a:latin typeface="Roboto"/>
              <a:ea typeface="Roboto"/>
              <a:cs typeface="Roboto"/>
              <a:sym typeface="Roboto"/>
            </a:endParaRPr>
          </a:p>
        </p:txBody>
      </p:sp>
      <p:sp>
        <p:nvSpPr>
          <p:cNvPr id="254" name="Google Shape;254;g15bb857aa5b_0_132"/>
          <p:cNvSpPr txBox="1"/>
          <p:nvPr/>
        </p:nvSpPr>
        <p:spPr>
          <a:xfrm>
            <a:off x="5424650" y="4342163"/>
            <a:ext cx="15789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b="1" lang="lt-LT" sz="1100">
                <a:solidFill>
                  <a:srgbClr val="A64D79"/>
                </a:solidFill>
                <a:latin typeface="Roboto"/>
                <a:ea typeface="Roboto"/>
                <a:cs typeface="Roboto"/>
                <a:sym typeface="Roboto"/>
              </a:rPr>
              <a:t>5. BESIMOKANČIŲJŲ ĮGALINIMAS</a:t>
            </a:r>
            <a:endParaRPr b="1" sz="1100">
              <a:solidFill>
                <a:srgbClr val="A64D79"/>
              </a:solidFill>
              <a:latin typeface="Roboto"/>
              <a:ea typeface="Roboto"/>
              <a:cs typeface="Roboto"/>
              <a:sym typeface="Roboto"/>
            </a:endParaRPr>
          </a:p>
        </p:txBody>
      </p:sp>
      <p:sp>
        <p:nvSpPr>
          <p:cNvPr id="255" name="Google Shape;255;g15bb857aa5b_0_132"/>
          <p:cNvSpPr txBox="1"/>
          <p:nvPr/>
        </p:nvSpPr>
        <p:spPr>
          <a:xfrm>
            <a:off x="5439350" y="2806350"/>
            <a:ext cx="1368600" cy="149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lt-LT" sz="1000" u="none" cap="none" strike="noStrike">
                <a:solidFill>
                  <a:srgbClr val="000000"/>
                </a:solidFill>
                <a:latin typeface="Roboto"/>
                <a:ea typeface="Roboto"/>
                <a:cs typeface="Roboto"/>
                <a:sym typeface="Roboto"/>
              </a:rPr>
              <a:t>3.1 </a:t>
            </a:r>
            <a:r>
              <a:rPr lang="lt-LT" sz="1000">
                <a:latin typeface="Roboto"/>
                <a:ea typeface="Roboto"/>
                <a:cs typeface="Roboto"/>
                <a:sym typeface="Roboto"/>
              </a:rPr>
              <a:t>Mokymas</a:t>
            </a:r>
            <a:endParaRPr b="0" i="0" sz="1000" u="none" cap="none" strike="noStrike">
              <a:solidFill>
                <a:srgbClr val="000000"/>
              </a:solidFill>
              <a:latin typeface="Roboto"/>
              <a:ea typeface="Roboto"/>
              <a:cs typeface="Roboto"/>
              <a:sym typeface="Roboto"/>
            </a:endParaRPr>
          </a:p>
          <a:p>
            <a:pPr indent="0" lvl="0" marL="0" marR="0" rtl="0" algn="l">
              <a:lnSpc>
                <a:spcPct val="100000"/>
              </a:lnSpc>
              <a:spcBef>
                <a:spcPts val="1000"/>
              </a:spcBef>
              <a:spcAft>
                <a:spcPts val="0"/>
              </a:spcAft>
              <a:buClr>
                <a:srgbClr val="000000"/>
              </a:buClr>
              <a:buSzPts val="1000"/>
              <a:buFont typeface="Arial"/>
              <a:buNone/>
            </a:pPr>
            <a:r>
              <a:rPr b="0" i="0" lang="lt-LT" sz="1000" u="none" cap="none" strike="noStrike">
                <a:solidFill>
                  <a:srgbClr val="000000"/>
                </a:solidFill>
                <a:latin typeface="Roboto"/>
                <a:ea typeface="Roboto"/>
                <a:cs typeface="Roboto"/>
                <a:sym typeface="Roboto"/>
              </a:rPr>
              <a:t>3.2 </a:t>
            </a:r>
            <a:r>
              <a:rPr lang="lt-LT" sz="1000">
                <a:latin typeface="Roboto"/>
                <a:ea typeface="Roboto"/>
                <a:cs typeface="Roboto"/>
                <a:sym typeface="Roboto"/>
              </a:rPr>
              <a:t>Konsultavimas</a:t>
            </a:r>
            <a:endParaRPr b="0" i="0" sz="1000" u="none" cap="none" strike="noStrike">
              <a:solidFill>
                <a:srgbClr val="000000"/>
              </a:solidFill>
              <a:latin typeface="Roboto"/>
              <a:ea typeface="Roboto"/>
              <a:cs typeface="Roboto"/>
              <a:sym typeface="Roboto"/>
            </a:endParaRPr>
          </a:p>
          <a:p>
            <a:pPr indent="0" lvl="0" marL="0" marR="0" rtl="0" algn="l">
              <a:lnSpc>
                <a:spcPct val="100000"/>
              </a:lnSpc>
              <a:spcBef>
                <a:spcPts val="1000"/>
              </a:spcBef>
              <a:spcAft>
                <a:spcPts val="0"/>
              </a:spcAft>
              <a:buClr>
                <a:srgbClr val="000000"/>
              </a:buClr>
              <a:buSzPts val="1000"/>
              <a:buFont typeface="Arial"/>
              <a:buNone/>
            </a:pPr>
            <a:r>
              <a:rPr b="0" i="0" lang="lt-LT" sz="1000" u="none" cap="none" strike="noStrike">
                <a:solidFill>
                  <a:srgbClr val="000000"/>
                </a:solidFill>
                <a:latin typeface="Roboto"/>
                <a:ea typeface="Roboto"/>
                <a:cs typeface="Roboto"/>
                <a:sym typeface="Roboto"/>
              </a:rPr>
              <a:t>3.3 </a:t>
            </a:r>
            <a:r>
              <a:rPr lang="lt-LT" sz="1000">
                <a:latin typeface="Roboto"/>
                <a:ea typeface="Roboto"/>
                <a:cs typeface="Roboto"/>
                <a:sym typeface="Roboto"/>
              </a:rPr>
              <a:t>Mokymasis bendradarbiaujant</a:t>
            </a:r>
            <a:endParaRPr b="0" i="0" sz="1000" u="none" cap="none" strike="noStrike">
              <a:solidFill>
                <a:srgbClr val="000000"/>
              </a:solidFill>
              <a:latin typeface="Roboto"/>
              <a:ea typeface="Roboto"/>
              <a:cs typeface="Roboto"/>
              <a:sym typeface="Roboto"/>
            </a:endParaRPr>
          </a:p>
          <a:p>
            <a:pPr indent="-63500" lvl="0" marL="89999" marR="0" rtl="0" algn="l">
              <a:lnSpc>
                <a:spcPct val="100000"/>
              </a:lnSpc>
              <a:spcBef>
                <a:spcPts val="1000"/>
              </a:spcBef>
              <a:spcAft>
                <a:spcPts val="0"/>
              </a:spcAft>
              <a:buClr>
                <a:srgbClr val="000000"/>
              </a:buClr>
              <a:buSzPts val="1000"/>
              <a:buFont typeface="Roboto"/>
              <a:buChar char="➔"/>
            </a:pPr>
            <a:r>
              <a:rPr b="1" i="0" lang="lt-LT" sz="1000" u="none" cap="none" strike="noStrike">
                <a:solidFill>
                  <a:srgbClr val="000000"/>
                </a:solidFill>
                <a:latin typeface="Roboto"/>
                <a:ea typeface="Roboto"/>
                <a:cs typeface="Roboto"/>
                <a:sym typeface="Roboto"/>
              </a:rPr>
              <a:t>3.4 </a:t>
            </a:r>
            <a:r>
              <a:rPr b="1" lang="lt-LT" sz="1000">
                <a:latin typeface="Roboto"/>
                <a:ea typeface="Roboto"/>
                <a:cs typeface="Roboto"/>
                <a:sym typeface="Roboto"/>
              </a:rPr>
              <a:t>Savivaldus mokymasis</a:t>
            </a:r>
            <a:endParaRPr b="0" i="0" sz="1000" u="none" cap="none" strike="noStrike">
              <a:solidFill>
                <a:srgbClr val="000000"/>
              </a:solidFill>
              <a:latin typeface="Roboto"/>
              <a:ea typeface="Roboto"/>
              <a:cs typeface="Roboto"/>
              <a:sym typeface="Roboto"/>
            </a:endParaRPr>
          </a:p>
        </p:txBody>
      </p:sp>
      <p:sp>
        <p:nvSpPr>
          <p:cNvPr id="256" name="Google Shape;256;g15bb857aa5b_0_132"/>
          <p:cNvSpPr txBox="1"/>
          <p:nvPr/>
        </p:nvSpPr>
        <p:spPr>
          <a:xfrm>
            <a:off x="7176425" y="3056625"/>
            <a:ext cx="1757700" cy="2031900"/>
          </a:xfrm>
          <a:prstGeom prst="rect">
            <a:avLst/>
          </a:prstGeom>
          <a:noFill/>
          <a:ln cap="flat" cmpd="sng" w="19050">
            <a:solidFill>
              <a:srgbClr val="3C78D8"/>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lang="lt-LT" sz="1000">
                <a:latin typeface="Roboto"/>
                <a:ea typeface="Roboto"/>
                <a:cs typeface="Roboto"/>
                <a:sym typeface="Roboto"/>
              </a:rPr>
              <a:t>Naudoti skaitmenines technologijas, skatinant savivaldaus mokymosi procesą, t. y. leidžiant besimokantiesiems planuoti, stebėti ir apsvarstyti savo pačių mokymosi procesą, teikti įrodymus apie pažangą, dalytis pastebėjimais ir rasti kūrybiškus sprendimus.</a:t>
            </a:r>
            <a:endParaRPr b="0" i="0" sz="1000" u="none" cap="none" strike="noStrike">
              <a:solidFill>
                <a:srgbClr val="000000"/>
              </a:solidFill>
              <a:latin typeface="Roboto"/>
              <a:ea typeface="Roboto"/>
              <a:cs typeface="Roboto"/>
              <a:sym typeface="Roboto"/>
            </a:endParaRPr>
          </a:p>
        </p:txBody>
      </p:sp>
      <p:cxnSp>
        <p:nvCxnSpPr>
          <p:cNvPr id="257" name="Google Shape;257;g15bb857aa5b_0_132"/>
          <p:cNvCxnSpPr/>
          <p:nvPr/>
        </p:nvCxnSpPr>
        <p:spPr>
          <a:xfrm>
            <a:off x="6884150" y="4145675"/>
            <a:ext cx="277800" cy="0"/>
          </a:xfrm>
          <a:prstGeom prst="straightConnector1">
            <a:avLst/>
          </a:prstGeom>
          <a:noFill/>
          <a:ln cap="flat" cmpd="sng" w="28575">
            <a:solidFill>
              <a:srgbClr val="3C78D8"/>
            </a:solidFill>
            <a:prstDash val="solid"/>
            <a:round/>
            <a:headEnd len="sm" w="sm" type="none"/>
            <a:tailEnd len="med" w="med" type="triangle"/>
          </a:ln>
        </p:spPr>
      </p:cxnSp>
      <p:pic>
        <p:nvPicPr>
          <p:cNvPr id="258" name="Google Shape;258;g15bb857aa5b_0_132"/>
          <p:cNvPicPr preferRelativeResize="0"/>
          <p:nvPr/>
        </p:nvPicPr>
        <p:blipFill rotWithShape="1">
          <a:blip r:embed="rId6">
            <a:alphaModFix/>
          </a:blip>
          <a:srcRect b="0" l="0" r="0" t="0"/>
          <a:stretch/>
        </p:blipFill>
        <p:spPr>
          <a:xfrm>
            <a:off x="3140675" y="3340325"/>
            <a:ext cx="2111100" cy="1228715"/>
          </a:xfrm>
          <a:prstGeom prst="rect">
            <a:avLst/>
          </a:prstGeom>
          <a:noFill/>
          <a:ln cap="flat" cmpd="sng" w="19050">
            <a:solidFill>
              <a:srgbClr val="3C78D8"/>
            </a:solidFill>
            <a:prstDash val="solid"/>
            <a:round/>
            <a:headEnd len="sm" w="sm" type="none"/>
            <a:tailEnd len="sm" w="sm" type="none"/>
          </a:ln>
        </p:spPr>
      </p:pic>
      <p:pic>
        <p:nvPicPr>
          <p:cNvPr id="259" name="Google Shape;259;g15bb857aa5b_0_132"/>
          <p:cNvPicPr preferRelativeResize="0"/>
          <p:nvPr/>
        </p:nvPicPr>
        <p:blipFill>
          <a:blip r:embed="rId7">
            <a:alphaModFix/>
          </a:blip>
          <a:stretch>
            <a:fillRect/>
          </a:stretch>
        </p:blipFill>
        <p:spPr>
          <a:xfrm>
            <a:off x="8180200" y="4908250"/>
            <a:ext cx="887600" cy="159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15174d6553b_0_25"/>
          <p:cNvSpPr txBox="1"/>
          <p:nvPr/>
        </p:nvSpPr>
        <p:spPr>
          <a:xfrm>
            <a:off x="182700" y="773275"/>
            <a:ext cx="1895100" cy="548700"/>
          </a:xfrm>
          <a:prstGeom prst="rect">
            <a:avLst/>
          </a:prstGeom>
          <a:noFill/>
          <a:ln cap="flat" cmpd="sng" w="19050">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100"/>
              <a:buFont typeface="Arial"/>
              <a:buNone/>
            </a:pPr>
            <a:r>
              <a:rPr b="0" i="0" lang="lt-LT" sz="1100" u="sng" cap="none" strike="noStrike">
                <a:solidFill>
                  <a:schemeClr val="lt1"/>
                </a:solidFill>
                <a:latin typeface="Roboto"/>
                <a:ea typeface="Roboto"/>
                <a:cs typeface="Roboto"/>
                <a:sym typeface="Roboto"/>
                <a:hlinkClick r:id="rId3">
                  <a:extLst>
                    <a:ext uri="{A12FA001-AC4F-418D-AE19-62706E023703}">
                      <ahyp:hlinkClr val="tx"/>
                    </a:ext>
                  </a:extLst>
                </a:hlinkClick>
              </a:rPr>
              <a:t>DigCompEdu modelis</a:t>
            </a:r>
            <a:r>
              <a:rPr b="0" i="0" lang="lt-LT" sz="1100" u="none" cap="none" strike="noStrike">
                <a:solidFill>
                  <a:schemeClr val="lt1"/>
                </a:solidFill>
                <a:latin typeface="Roboto"/>
                <a:ea typeface="Roboto"/>
                <a:cs typeface="Roboto"/>
                <a:sym typeface="Roboto"/>
              </a:rPr>
              <a:t> (Redecker, 2017)</a:t>
            </a:r>
            <a:endParaRPr b="0" i="0" sz="100" u="none" cap="none" strike="noStrike">
              <a:solidFill>
                <a:srgbClr val="000000"/>
              </a:solidFill>
              <a:latin typeface="Roboto"/>
              <a:ea typeface="Roboto"/>
              <a:cs typeface="Roboto"/>
              <a:sym typeface="Roboto"/>
            </a:endParaRPr>
          </a:p>
        </p:txBody>
      </p:sp>
      <p:sp>
        <p:nvSpPr>
          <p:cNvPr id="265" name="Google Shape;265;g15174d6553b_0_25"/>
          <p:cNvSpPr txBox="1"/>
          <p:nvPr>
            <p:ph type="title"/>
          </p:nvPr>
        </p:nvSpPr>
        <p:spPr>
          <a:xfrm>
            <a:off x="5350950" y="794575"/>
            <a:ext cx="3359400" cy="539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lt-LT" sz="2400"/>
              <a:t>Savivaldus mokymasis</a:t>
            </a:r>
            <a:endParaRPr sz="2400"/>
          </a:p>
        </p:txBody>
      </p:sp>
      <p:sp>
        <p:nvSpPr>
          <p:cNvPr id="266" name="Google Shape;266;g15174d6553b_0_25"/>
          <p:cNvSpPr txBox="1"/>
          <p:nvPr/>
        </p:nvSpPr>
        <p:spPr>
          <a:xfrm>
            <a:off x="2869200" y="848575"/>
            <a:ext cx="17790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lt-LT" sz="1600" u="none" cap="none" strike="noStrike">
                <a:solidFill>
                  <a:schemeClr val="lt1"/>
                </a:solidFill>
                <a:latin typeface="Roboto"/>
                <a:ea typeface="Roboto"/>
                <a:cs typeface="Roboto"/>
                <a:sym typeface="Roboto"/>
              </a:rPr>
              <a:t>3.4 kompetencija</a:t>
            </a:r>
            <a:endParaRPr b="0" i="0" sz="1600" u="none" cap="none" strike="noStrike">
              <a:solidFill>
                <a:schemeClr val="lt1"/>
              </a:solidFill>
              <a:latin typeface="Roboto"/>
              <a:ea typeface="Roboto"/>
              <a:cs typeface="Roboto"/>
              <a:sym typeface="Roboto"/>
            </a:endParaRPr>
          </a:p>
        </p:txBody>
      </p:sp>
      <p:cxnSp>
        <p:nvCxnSpPr>
          <p:cNvPr id="267" name="Google Shape;267;g15174d6553b_0_25"/>
          <p:cNvCxnSpPr/>
          <p:nvPr/>
        </p:nvCxnSpPr>
        <p:spPr>
          <a:xfrm flipH="1" rot="10800000">
            <a:off x="2222700" y="1064125"/>
            <a:ext cx="646500" cy="7500"/>
          </a:xfrm>
          <a:prstGeom prst="straightConnector1">
            <a:avLst/>
          </a:prstGeom>
          <a:noFill/>
          <a:ln cap="flat" cmpd="sng" w="28575">
            <a:solidFill>
              <a:schemeClr val="lt1"/>
            </a:solidFill>
            <a:prstDash val="solid"/>
            <a:round/>
            <a:headEnd len="sm" w="sm" type="none"/>
            <a:tailEnd len="sm" w="sm" type="none"/>
          </a:ln>
        </p:spPr>
      </p:cxnSp>
      <p:cxnSp>
        <p:nvCxnSpPr>
          <p:cNvPr id="268" name="Google Shape;268;g15174d6553b_0_25"/>
          <p:cNvCxnSpPr/>
          <p:nvPr/>
        </p:nvCxnSpPr>
        <p:spPr>
          <a:xfrm flipH="1" rot="10800000">
            <a:off x="4648200" y="1060375"/>
            <a:ext cx="646500" cy="7500"/>
          </a:xfrm>
          <a:prstGeom prst="straightConnector1">
            <a:avLst/>
          </a:prstGeom>
          <a:noFill/>
          <a:ln cap="flat" cmpd="sng" w="28575">
            <a:solidFill>
              <a:schemeClr val="lt1"/>
            </a:solidFill>
            <a:prstDash val="solid"/>
            <a:round/>
            <a:headEnd len="sm" w="sm" type="none"/>
            <a:tailEnd len="sm" w="sm" type="none"/>
          </a:ln>
        </p:spPr>
      </p:cxnSp>
      <p:sp>
        <p:nvSpPr>
          <p:cNvPr id="269" name="Google Shape;269;g15174d6553b_0_25"/>
          <p:cNvSpPr/>
          <p:nvPr/>
        </p:nvSpPr>
        <p:spPr>
          <a:xfrm>
            <a:off x="2404050" y="956575"/>
            <a:ext cx="215100" cy="215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g15174d6553b_0_25"/>
          <p:cNvSpPr/>
          <p:nvPr/>
        </p:nvSpPr>
        <p:spPr>
          <a:xfrm>
            <a:off x="4863900" y="956575"/>
            <a:ext cx="215100" cy="215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271" name="Google Shape;271;g15174d6553b_0_25"/>
          <p:cNvGraphicFramePr/>
          <p:nvPr/>
        </p:nvGraphicFramePr>
        <p:xfrm>
          <a:off x="663350" y="1946000"/>
          <a:ext cx="3000000" cy="3000000"/>
        </p:xfrm>
        <a:graphic>
          <a:graphicData uri="http://schemas.openxmlformats.org/drawingml/2006/table">
            <a:tbl>
              <a:tblPr>
                <a:noFill/>
                <a:tableStyleId>{7AAE1EEB-F46F-4BF9-B9DA-FA551289EE24}</a:tableStyleId>
              </a:tblPr>
              <a:tblGrid>
                <a:gridCol w="4023500"/>
                <a:gridCol w="4023500"/>
              </a:tblGrid>
              <a:tr h="312425">
                <a:tc>
                  <a:txBody>
                    <a:bodyPr/>
                    <a:lstStyle/>
                    <a:p>
                      <a:pPr indent="0" lvl="0" marL="0" marR="0" rtl="0" algn="l">
                        <a:lnSpc>
                          <a:spcPct val="100000"/>
                        </a:lnSpc>
                        <a:spcBef>
                          <a:spcPts val="0"/>
                        </a:spcBef>
                        <a:spcAft>
                          <a:spcPts val="0"/>
                        </a:spcAft>
                        <a:buClr>
                          <a:srgbClr val="000000"/>
                        </a:buClr>
                        <a:buSzPts val="1600"/>
                        <a:buFont typeface="Arial"/>
                        <a:buNone/>
                      </a:pPr>
                      <a:r>
                        <a:rPr b="1" lang="lt-LT" sz="1600"/>
                        <a:t>Veiklos</a:t>
                      </a:r>
                      <a:endParaRPr b="1" sz="16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6D9EEB"/>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6D9EEB"/>
                    </a:solidFill>
                  </a:tcPr>
                </a:tc>
              </a:tr>
              <a:tr h="1781650">
                <a:tc>
                  <a:txBody>
                    <a:bodyPr/>
                    <a:lstStyle/>
                    <a:p>
                      <a:pPr indent="0" lvl="0" marL="457200" marR="0" rtl="0" algn="l">
                        <a:lnSpc>
                          <a:spcPct val="100000"/>
                        </a:lnSpc>
                        <a:spcBef>
                          <a:spcPts val="0"/>
                        </a:spcBef>
                        <a:spcAft>
                          <a:spcPts val="0"/>
                        </a:spcAft>
                        <a:buClr>
                          <a:srgbClr val="000000"/>
                        </a:buClr>
                        <a:buSzPts val="1000"/>
                        <a:buFont typeface="Arial"/>
                        <a:buNone/>
                      </a:pPr>
                      <a:r>
                        <a:t/>
                      </a:r>
                      <a:endParaRPr sz="1000" u="none" cap="none" strike="noStrike"/>
                    </a:p>
                    <a:p>
                      <a:pPr indent="-304800" lvl="0" marL="457200" marR="0" rtl="0" algn="l">
                        <a:lnSpc>
                          <a:spcPct val="115000"/>
                        </a:lnSpc>
                        <a:spcBef>
                          <a:spcPts val="100"/>
                        </a:spcBef>
                        <a:spcAft>
                          <a:spcPts val="0"/>
                        </a:spcAft>
                        <a:buClr>
                          <a:srgbClr val="000000"/>
                        </a:buClr>
                        <a:buSzPts val="1200"/>
                        <a:buFont typeface="Arial"/>
                        <a:buChar char="●"/>
                      </a:pPr>
                      <a:r>
                        <a:rPr b="1" lang="lt-LT" sz="1200"/>
                        <a:t>Naudoti skaitmenines technologijas</a:t>
                      </a:r>
                      <a:r>
                        <a:rPr b="1" lang="lt-LT" sz="1200" u="none" cap="none" strike="noStrike"/>
                        <a:t> </a:t>
                      </a:r>
                      <a:r>
                        <a:rPr lang="lt-LT" sz="1200" u="none" cap="none" strike="noStrike"/>
                        <a:t>(</a:t>
                      </a:r>
                      <a:r>
                        <a:rPr lang="lt-LT" sz="1200"/>
                        <a:t>pvz</a:t>
                      </a:r>
                      <a:r>
                        <a:rPr lang="lt-LT" sz="1200" u="none" cap="none" strike="noStrike"/>
                        <a:t>. </a:t>
                      </a:r>
                      <a:r>
                        <a:rPr lang="lt-LT" sz="1200"/>
                        <a:t>tinklaraščiai, dienoraščiai, planavimo priemonės</a:t>
                      </a:r>
                      <a:r>
                        <a:rPr lang="lt-LT" sz="1200" u="none" cap="none" strike="noStrike"/>
                        <a:t>) </a:t>
                      </a:r>
                      <a:r>
                        <a:rPr lang="lt-LT" sz="1200"/>
                        <a:t>tam, kad</a:t>
                      </a:r>
                      <a:r>
                        <a:rPr i="1" lang="lt-LT" sz="1200"/>
                        <a:t> besimokantieji galėtų planuoti savo pačių mokymąsi</a:t>
                      </a:r>
                      <a:r>
                        <a:rPr lang="lt-LT" sz="1200" u="none" cap="none" strike="noStrike"/>
                        <a:t>.</a:t>
                      </a:r>
                      <a:endParaRPr sz="1200" u="none" cap="none" strike="noStrike"/>
                    </a:p>
                    <a:p>
                      <a:pPr indent="-304800" lvl="0" marL="457200" marR="0" rtl="0" algn="l">
                        <a:lnSpc>
                          <a:spcPct val="115000"/>
                        </a:lnSpc>
                        <a:spcBef>
                          <a:spcPts val="600"/>
                        </a:spcBef>
                        <a:spcAft>
                          <a:spcPts val="0"/>
                        </a:spcAft>
                        <a:buClr>
                          <a:srgbClr val="000000"/>
                        </a:buClr>
                        <a:buSzPts val="1200"/>
                        <a:buFont typeface="Arial"/>
                        <a:buChar char="●"/>
                      </a:pPr>
                      <a:r>
                        <a:rPr b="1" lang="lt-LT" sz="1200"/>
                        <a:t>Naudoti skaitmenines technologijas </a:t>
                      </a:r>
                      <a:r>
                        <a:rPr lang="lt-LT" sz="1200"/>
                        <a:t>tam, kad</a:t>
                      </a:r>
                      <a:r>
                        <a:rPr i="1" lang="lt-LT" sz="1200"/>
                        <a:t> būtų galima rinkti įrodymus ir užfiksuoti pažangą</a:t>
                      </a:r>
                      <a:r>
                        <a:rPr lang="lt-LT" sz="1200"/>
                        <a:t>, pvz., garso arba vaizdo įrašais, nuotraukomis.</a:t>
                      </a:r>
                      <a:endParaRPr sz="12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CFE2F3"/>
                    </a:solidFill>
                  </a:tcPr>
                </a:tc>
                <a:tc>
                  <a:txBody>
                    <a:bodyPr/>
                    <a:lstStyle/>
                    <a:p>
                      <a:pPr indent="0" lvl="0" marL="457200" marR="0" rtl="0" algn="l">
                        <a:lnSpc>
                          <a:spcPct val="115000"/>
                        </a:lnSpc>
                        <a:spcBef>
                          <a:spcPts val="0"/>
                        </a:spcBef>
                        <a:spcAft>
                          <a:spcPts val="0"/>
                        </a:spcAft>
                        <a:buClr>
                          <a:srgbClr val="000000"/>
                        </a:buClr>
                        <a:buSzPts val="1000"/>
                        <a:buFont typeface="Arial"/>
                        <a:buNone/>
                      </a:pPr>
                      <a:r>
                        <a:t/>
                      </a:r>
                      <a:endParaRPr sz="1000" u="none" cap="none" strike="noStrike"/>
                    </a:p>
                    <a:p>
                      <a:pPr indent="-304800" lvl="0" marL="457200" marR="0" rtl="0" algn="l">
                        <a:lnSpc>
                          <a:spcPct val="115000"/>
                        </a:lnSpc>
                        <a:spcBef>
                          <a:spcPts val="600"/>
                        </a:spcBef>
                        <a:spcAft>
                          <a:spcPts val="0"/>
                        </a:spcAft>
                        <a:buClr>
                          <a:srgbClr val="000000"/>
                        </a:buClr>
                        <a:buSzPts val="1200"/>
                        <a:buFont typeface="Arial"/>
                        <a:buChar char="●"/>
                      </a:pPr>
                      <a:r>
                        <a:rPr b="1" lang="lt-LT" sz="1200"/>
                        <a:t>Naudoti skaitmenines technologijas </a:t>
                      </a:r>
                      <a:r>
                        <a:rPr lang="lt-LT" sz="1200" u="none" cap="none" strike="noStrike"/>
                        <a:t>(</a:t>
                      </a:r>
                      <a:r>
                        <a:rPr lang="lt-LT" sz="1200"/>
                        <a:t>pvz., el. portfeliai, besimokančiųjų tinklaraščiai</a:t>
                      </a:r>
                      <a:r>
                        <a:rPr lang="lt-LT" sz="1200" u="none" cap="none" strike="noStrike"/>
                        <a:t>) </a:t>
                      </a:r>
                      <a:r>
                        <a:rPr lang="lt-LT" sz="1200"/>
                        <a:t>tam, kad </a:t>
                      </a:r>
                      <a:r>
                        <a:rPr i="1" lang="lt-LT" sz="1200"/>
                        <a:t>besimokantieji galėtų įrašyti ir parodyti savo darbą</a:t>
                      </a:r>
                      <a:r>
                        <a:rPr lang="lt-LT" sz="1200" u="none" cap="none" strike="noStrike"/>
                        <a:t>.</a:t>
                      </a:r>
                      <a:endParaRPr sz="1200" u="none" cap="none" strike="noStrike"/>
                    </a:p>
                    <a:p>
                      <a:pPr indent="-304800" lvl="0" marL="457200" marR="0" rtl="0" algn="l">
                        <a:lnSpc>
                          <a:spcPct val="115000"/>
                        </a:lnSpc>
                        <a:spcBef>
                          <a:spcPts val="600"/>
                        </a:spcBef>
                        <a:spcAft>
                          <a:spcPts val="0"/>
                        </a:spcAft>
                        <a:buClr>
                          <a:srgbClr val="000000"/>
                        </a:buClr>
                        <a:buSzPts val="1200"/>
                        <a:buFont typeface="Arial"/>
                        <a:buChar char="●"/>
                      </a:pPr>
                      <a:r>
                        <a:rPr b="1" lang="lt-LT" sz="1200"/>
                        <a:t>Naudoti skaitmenines technologijas </a:t>
                      </a:r>
                      <a:r>
                        <a:rPr lang="lt-LT" sz="1200"/>
                        <a:t>tam, kad</a:t>
                      </a:r>
                      <a:r>
                        <a:rPr i="1" lang="lt-LT" sz="1200"/>
                        <a:t> </a:t>
                      </a:r>
                      <a:r>
                        <a:rPr lang="lt-LT" sz="1200" u="none" cap="none" strike="noStrike"/>
                        <a:t> </a:t>
                      </a:r>
                      <a:r>
                        <a:rPr i="1" lang="lt-LT" sz="1200" u="none" cap="none" strike="noStrike"/>
                        <a:t>besimokantieji </a:t>
                      </a:r>
                      <a:r>
                        <a:rPr i="1" lang="lt-LT" sz="1200"/>
                        <a:t>galėtų patys įvertinti savo pačių mokymosi procesą</a:t>
                      </a:r>
                      <a:r>
                        <a:rPr i="1" lang="lt-LT" sz="1200" u="none" cap="none" strike="noStrike"/>
                        <a:t>.</a:t>
                      </a:r>
                      <a:endParaRPr i="1" sz="1200" u="none" cap="none" strike="noStrike"/>
                    </a:p>
                    <a:p>
                      <a:pPr indent="0" lvl="0" marL="457200" marR="0" rtl="0" algn="l">
                        <a:lnSpc>
                          <a:spcPct val="115000"/>
                        </a:lnSpc>
                        <a:spcBef>
                          <a:spcPts val="600"/>
                        </a:spcBef>
                        <a:spcAft>
                          <a:spcPts val="0"/>
                        </a:spcAft>
                        <a:buClr>
                          <a:srgbClr val="000000"/>
                        </a:buClr>
                        <a:buSzPts val="1200"/>
                        <a:buFont typeface="Arial"/>
                        <a:buNone/>
                      </a:pPr>
                      <a:r>
                        <a:t/>
                      </a:r>
                      <a:endParaRPr sz="12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CFE2F3"/>
                    </a:solidFill>
                  </a:tcPr>
                </a:tc>
              </a:tr>
            </a:tbl>
          </a:graphicData>
        </a:graphic>
      </p:graphicFrame>
      <p:pic>
        <p:nvPicPr>
          <p:cNvPr id="272" name="Google Shape;272;g15174d6553b_0_25"/>
          <p:cNvPicPr preferRelativeResize="0"/>
          <p:nvPr/>
        </p:nvPicPr>
        <p:blipFill>
          <a:blip r:embed="rId4">
            <a:alphaModFix/>
          </a:blip>
          <a:stretch>
            <a:fillRect/>
          </a:stretch>
        </p:blipFill>
        <p:spPr>
          <a:xfrm>
            <a:off x="7906900" y="4859275"/>
            <a:ext cx="1160900" cy="208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149770533bd_0_10"/>
          <p:cNvSpPr txBox="1"/>
          <p:nvPr>
            <p:ph type="title"/>
          </p:nvPr>
        </p:nvSpPr>
        <p:spPr>
          <a:xfrm>
            <a:off x="87350" y="580475"/>
            <a:ext cx="8222100" cy="767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200"/>
              <a:buNone/>
            </a:pPr>
            <a:r>
              <a:rPr lang="lt-LT"/>
              <a:t>Kas yra mokymosi duomenų analizė (MDA)?</a:t>
            </a:r>
            <a:endParaRPr/>
          </a:p>
        </p:txBody>
      </p:sp>
      <p:sp>
        <p:nvSpPr>
          <p:cNvPr id="278" name="Google Shape;278;g149770533bd_0_10"/>
          <p:cNvSpPr txBox="1"/>
          <p:nvPr>
            <p:ph idx="1" type="body"/>
          </p:nvPr>
        </p:nvSpPr>
        <p:spPr>
          <a:xfrm>
            <a:off x="338825" y="1854775"/>
            <a:ext cx="4226400" cy="2843400"/>
          </a:xfrm>
          <a:prstGeom prst="rect">
            <a:avLst/>
          </a:prstGeom>
          <a:solidFill>
            <a:srgbClr val="C9DAF8"/>
          </a:solidFill>
          <a:ln cap="flat" cmpd="sng" w="19050">
            <a:solidFill>
              <a:srgbClr val="1155CC"/>
            </a:solidFill>
            <a:prstDash val="solid"/>
            <a:round/>
            <a:headEnd len="sm" w="sm" type="none"/>
            <a:tailEnd len="sm" w="sm" type="none"/>
          </a:ln>
        </p:spPr>
        <p:txBody>
          <a:bodyPr anchorCtr="0" anchor="t" bIns="91425" lIns="91425" spcFirstLastPara="1" rIns="91425" wrap="square" tIns="91425">
            <a:noAutofit/>
          </a:bodyPr>
          <a:lstStyle/>
          <a:p>
            <a:pPr indent="0" lvl="0" marL="0" rtl="0" algn="just">
              <a:lnSpc>
                <a:spcPct val="115000"/>
              </a:lnSpc>
              <a:spcBef>
                <a:spcPts val="1000"/>
              </a:spcBef>
              <a:spcAft>
                <a:spcPts val="0"/>
              </a:spcAft>
              <a:buSzPts val="1800"/>
              <a:buNone/>
            </a:pPr>
            <a:r>
              <a:rPr lang="lt-LT" sz="1200">
                <a:solidFill>
                  <a:srgbClr val="212121"/>
                </a:solidFill>
              </a:rPr>
              <a:t>MDA yra priemonė, skirta vertinti, interpretuoti ir analizuoti </a:t>
            </a:r>
            <a:r>
              <a:rPr b="1" lang="lt-LT" sz="1200">
                <a:solidFill>
                  <a:srgbClr val="212121"/>
                </a:solidFill>
              </a:rPr>
              <a:t>besimokančiųjų generuojamus duomenis virtualioje mokymosi aplinkoje</a:t>
            </a:r>
            <a:r>
              <a:rPr lang="lt-LT" sz="1200">
                <a:solidFill>
                  <a:srgbClr val="212121"/>
                </a:solidFill>
              </a:rPr>
              <a:t>, kad dėstytojas galėtų veiksmingiau vykdyti mokymosi ir mokymo procesus ir laiku patarti ar konsultuoti besimokančiuosius, siekiant padidinti jų akademinę sėkmę</a:t>
            </a:r>
            <a:r>
              <a:rPr lang="lt-LT" sz="1200">
                <a:solidFill>
                  <a:srgbClr val="212121"/>
                </a:solidFill>
              </a:rPr>
              <a:t>. (</a:t>
            </a:r>
            <a:r>
              <a:rPr lang="lt-LT" sz="1200">
                <a:solidFill>
                  <a:srgbClr val="212121"/>
                </a:solidFill>
                <a:extLst>
                  <a:ext uri="http://customooxmlschemas.google.com/">
                    <go:slidesCustomData xmlns:go="http://customooxmlschemas.google.com/" textRoundtripDataId="2"/>
                  </a:ext>
                </a:extLst>
              </a:rPr>
              <a:t>Volungeviciene</a:t>
            </a:r>
            <a:r>
              <a:rPr lang="lt-LT" sz="1200">
                <a:solidFill>
                  <a:srgbClr val="212121"/>
                </a:solidFill>
              </a:rPr>
              <a:t> et al., 2021, p.12)</a:t>
            </a:r>
            <a:endParaRPr sz="1200">
              <a:solidFill>
                <a:srgbClr val="212121"/>
              </a:solidFill>
            </a:endParaRPr>
          </a:p>
          <a:p>
            <a:pPr indent="0" lvl="0" marL="0" rtl="0" algn="l">
              <a:lnSpc>
                <a:spcPct val="115000"/>
              </a:lnSpc>
              <a:spcBef>
                <a:spcPts val="1000"/>
              </a:spcBef>
              <a:spcAft>
                <a:spcPts val="0"/>
              </a:spcAft>
              <a:buSzPts val="1800"/>
              <a:buNone/>
            </a:pPr>
            <a:r>
              <a:rPr lang="lt-LT" sz="1200">
                <a:solidFill>
                  <a:srgbClr val="212121"/>
                </a:solidFill>
              </a:rPr>
              <a:t>Yra keturios pagrindinės MDA kategorijos:</a:t>
            </a:r>
            <a:endParaRPr sz="1200">
              <a:solidFill>
                <a:srgbClr val="212121"/>
              </a:solidFill>
            </a:endParaRPr>
          </a:p>
          <a:p>
            <a:pPr indent="-304800" lvl="0" marL="457200" rtl="0" algn="l">
              <a:lnSpc>
                <a:spcPct val="115000"/>
              </a:lnSpc>
              <a:spcBef>
                <a:spcPts val="1000"/>
              </a:spcBef>
              <a:spcAft>
                <a:spcPts val="0"/>
              </a:spcAft>
              <a:buClr>
                <a:srgbClr val="212121"/>
              </a:buClr>
              <a:buSzPts val="1200"/>
              <a:buFont typeface="Roboto"/>
              <a:buChar char="➔"/>
            </a:pPr>
            <a:r>
              <a:rPr lang="lt-LT" sz="1200">
                <a:solidFill>
                  <a:srgbClr val="212121"/>
                </a:solidFill>
              </a:rPr>
              <a:t>aprašomoji (kas įvyko?)</a:t>
            </a:r>
            <a:endParaRPr sz="1200">
              <a:solidFill>
                <a:srgbClr val="212121"/>
              </a:solidFill>
            </a:endParaRPr>
          </a:p>
          <a:p>
            <a:pPr indent="-304800" lvl="0" marL="457200" rtl="0" algn="l">
              <a:lnSpc>
                <a:spcPct val="115000"/>
              </a:lnSpc>
              <a:spcBef>
                <a:spcPts val="0"/>
              </a:spcBef>
              <a:spcAft>
                <a:spcPts val="0"/>
              </a:spcAft>
              <a:buClr>
                <a:srgbClr val="212121"/>
              </a:buClr>
              <a:buSzPts val="1200"/>
              <a:buFont typeface="Roboto"/>
              <a:buChar char="➔"/>
            </a:pPr>
            <a:r>
              <a:rPr lang="lt-LT" sz="1200">
                <a:solidFill>
                  <a:srgbClr val="212121"/>
                </a:solidFill>
              </a:rPr>
              <a:t>prognozuojamoji (kas vyks toliau?)</a:t>
            </a:r>
            <a:endParaRPr sz="1200">
              <a:solidFill>
                <a:srgbClr val="212121"/>
              </a:solidFill>
            </a:endParaRPr>
          </a:p>
          <a:p>
            <a:pPr indent="-304800" lvl="0" marL="457200" rtl="0" algn="l">
              <a:lnSpc>
                <a:spcPct val="115000"/>
              </a:lnSpc>
              <a:spcBef>
                <a:spcPts val="0"/>
              </a:spcBef>
              <a:spcAft>
                <a:spcPts val="0"/>
              </a:spcAft>
              <a:buClr>
                <a:srgbClr val="212121"/>
              </a:buClr>
              <a:buSzPts val="1200"/>
              <a:buFont typeface="Roboto"/>
              <a:buChar char="➔"/>
            </a:pPr>
            <a:r>
              <a:rPr lang="lt-LT" sz="1200">
                <a:solidFill>
                  <a:srgbClr val="212121"/>
                </a:solidFill>
              </a:rPr>
              <a:t>diagnostinė (kodėl tai įvyko?)</a:t>
            </a:r>
            <a:endParaRPr sz="1200">
              <a:solidFill>
                <a:srgbClr val="212121"/>
              </a:solidFill>
            </a:endParaRPr>
          </a:p>
          <a:p>
            <a:pPr indent="-304800" lvl="0" marL="457200" rtl="0" algn="l">
              <a:lnSpc>
                <a:spcPct val="115000"/>
              </a:lnSpc>
              <a:spcBef>
                <a:spcPts val="0"/>
              </a:spcBef>
              <a:spcAft>
                <a:spcPts val="0"/>
              </a:spcAft>
              <a:buClr>
                <a:srgbClr val="212121"/>
              </a:buClr>
              <a:buSzPts val="1200"/>
              <a:buFont typeface="Roboto"/>
              <a:buChar char="➔"/>
            </a:pPr>
            <a:r>
              <a:rPr lang="lt-LT" sz="1200">
                <a:solidFill>
                  <a:srgbClr val="212121"/>
                </a:solidFill>
              </a:rPr>
              <a:t>nurodomoji (ką atlikti siekiant pagerėjimo)</a:t>
            </a:r>
            <a:endParaRPr sz="1200">
              <a:solidFill>
                <a:srgbClr val="212121"/>
              </a:solidFill>
            </a:endParaRPr>
          </a:p>
        </p:txBody>
      </p:sp>
      <p:sp>
        <p:nvSpPr>
          <p:cNvPr id="279" name="Google Shape;279;g149770533bd_0_10"/>
          <p:cNvSpPr txBox="1"/>
          <p:nvPr/>
        </p:nvSpPr>
        <p:spPr>
          <a:xfrm>
            <a:off x="338825" y="1492950"/>
            <a:ext cx="679200" cy="4155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500"/>
              <a:buFont typeface="Arial"/>
              <a:buNone/>
            </a:pPr>
            <a:r>
              <a:rPr b="1" lang="lt-LT" sz="1500">
                <a:solidFill>
                  <a:srgbClr val="1155CC"/>
                </a:solidFill>
                <a:latin typeface="Roboto"/>
                <a:ea typeface="Roboto"/>
                <a:cs typeface="Roboto"/>
                <a:sym typeface="Roboto"/>
              </a:rPr>
              <a:t>MDA</a:t>
            </a:r>
            <a:endParaRPr b="0" i="0" sz="1600" u="none" cap="none" strike="noStrike">
              <a:solidFill>
                <a:srgbClr val="000000"/>
              </a:solidFill>
              <a:latin typeface="Roboto"/>
              <a:ea typeface="Roboto"/>
              <a:cs typeface="Roboto"/>
              <a:sym typeface="Roboto"/>
            </a:endParaRPr>
          </a:p>
        </p:txBody>
      </p:sp>
      <p:sp>
        <p:nvSpPr>
          <p:cNvPr id="280" name="Google Shape;280;g149770533bd_0_10"/>
          <p:cNvSpPr txBox="1"/>
          <p:nvPr>
            <p:ph type="title"/>
          </p:nvPr>
        </p:nvSpPr>
        <p:spPr>
          <a:xfrm>
            <a:off x="5530300" y="4276700"/>
            <a:ext cx="3436800" cy="5037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SzPts val="3200"/>
              <a:buNone/>
            </a:pPr>
            <a:r>
              <a:rPr lang="lt-LT" sz="1400" u="sng">
                <a:solidFill>
                  <a:schemeClr val="hlink"/>
                </a:solidFill>
                <a:hlinkClick r:id="rId3"/>
              </a:rPr>
              <a:t>Spauskite čia, kad galėtumėte peržiūrėti šaltinį</a:t>
            </a:r>
            <a:endParaRPr sz="1400">
              <a:solidFill>
                <a:srgbClr val="4A86E8"/>
              </a:solidFill>
            </a:endParaRPr>
          </a:p>
        </p:txBody>
      </p:sp>
      <p:pic>
        <p:nvPicPr>
          <p:cNvPr id="281" name="Google Shape;281;g149770533bd_0_10"/>
          <p:cNvPicPr preferRelativeResize="0"/>
          <p:nvPr/>
        </p:nvPicPr>
        <p:blipFill rotWithShape="1">
          <a:blip r:embed="rId4">
            <a:alphaModFix/>
          </a:blip>
          <a:srcRect b="0" l="0" r="0" t="0"/>
          <a:stretch/>
        </p:blipFill>
        <p:spPr>
          <a:xfrm>
            <a:off x="5204425" y="4256349"/>
            <a:ext cx="283725" cy="486600"/>
          </a:xfrm>
          <a:prstGeom prst="rect">
            <a:avLst/>
          </a:prstGeom>
          <a:noFill/>
          <a:ln>
            <a:noFill/>
          </a:ln>
        </p:spPr>
      </p:pic>
      <p:sp>
        <p:nvSpPr>
          <p:cNvPr id="282" name="Google Shape;282;g149770533bd_0_10"/>
          <p:cNvSpPr txBox="1"/>
          <p:nvPr/>
        </p:nvSpPr>
        <p:spPr>
          <a:xfrm>
            <a:off x="4740700" y="1645350"/>
            <a:ext cx="4226400" cy="1881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rPr lang="lt-LT" sz="1200">
                <a:solidFill>
                  <a:srgbClr val="202124"/>
                </a:solidFill>
                <a:highlight>
                  <a:srgbClr val="F8F9FA"/>
                </a:highlight>
                <a:latin typeface="Roboto"/>
                <a:ea typeface="Roboto"/>
                <a:cs typeface="Roboto"/>
                <a:sym typeface="Roboto"/>
              </a:rPr>
              <a:t>Bendrai tariant, MDA stebi</a:t>
            </a:r>
            <a:r>
              <a:rPr b="0" i="0" lang="lt-LT" sz="1200" u="none" cap="none" strike="noStrike">
                <a:solidFill>
                  <a:srgbClr val="202124"/>
                </a:solidFill>
                <a:highlight>
                  <a:srgbClr val="F8F9FA"/>
                </a:highlight>
                <a:latin typeface="Roboto"/>
                <a:ea typeface="Roboto"/>
                <a:cs typeface="Roboto"/>
                <a:sym typeface="Roboto"/>
              </a:rPr>
              <a:t> (Ferg</a:t>
            </a:r>
            <a:r>
              <a:rPr b="0" i="0" lang="lt-LT" sz="1200" u="none" cap="none" strike="noStrike">
                <a:solidFill>
                  <a:srgbClr val="202124"/>
                </a:solidFill>
                <a:highlight>
                  <a:srgbClr val="F8F9FA"/>
                </a:highlight>
                <a:latin typeface="Roboto"/>
                <a:ea typeface="Roboto"/>
                <a:cs typeface="Roboto"/>
                <a:sym typeface="Roboto"/>
                <a:extLst>
                  <a:ext uri="http://customooxmlschemas.google.com/">
                    <go:slidesCustomData xmlns:go="http://customooxmlschemas.google.com/" textRoundtripDataId="3"/>
                  </a:ext>
                </a:extLst>
              </a:rPr>
              <a:t>usson, 2</a:t>
            </a:r>
            <a:r>
              <a:rPr b="0" i="0" lang="lt-LT" sz="1200" u="none" cap="none" strike="noStrike">
                <a:solidFill>
                  <a:srgbClr val="202124"/>
                </a:solidFill>
                <a:highlight>
                  <a:srgbClr val="F8F9FA"/>
                </a:highlight>
                <a:latin typeface="Roboto"/>
                <a:ea typeface="Roboto"/>
                <a:cs typeface="Roboto"/>
                <a:sym typeface="Roboto"/>
              </a:rPr>
              <a:t>012):</a:t>
            </a:r>
            <a:endParaRPr b="0" i="0" sz="1200" u="none" cap="none" strike="noStrike">
              <a:solidFill>
                <a:srgbClr val="202124"/>
              </a:solidFill>
              <a:highlight>
                <a:srgbClr val="F8F9FA"/>
              </a:highlight>
              <a:latin typeface="Roboto"/>
              <a:ea typeface="Roboto"/>
              <a:cs typeface="Roboto"/>
              <a:sym typeface="Roboto"/>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202124"/>
              </a:solidFill>
              <a:highlight>
                <a:srgbClr val="F8F9FA"/>
              </a:highlight>
              <a:latin typeface="Roboto"/>
              <a:ea typeface="Roboto"/>
              <a:cs typeface="Roboto"/>
              <a:sym typeface="Roboto"/>
            </a:endParaRPr>
          </a:p>
          <a:p>
            <a:pPr indent="-304800" lvl="0" marL="457200" marR="0" rtl="0" algn="l">
              <a:lnSpc>
                <a:spcPct val="115000"/>
              </a:lnSpc>
              <a:spcBef>
                <a:spcPts val="0"/>
              </a:spcBef>
              <a:spcAft>
                <a:spcPts val="0"/>
              </a:spcAft>
              <a:buClr>
                <a:srgbClr val="4A86E8"/>
              </a:buClr>
              <a:buSzPts val="1200"/>
              <a:buFont typeface="Roboto"/>
              <a:buChar char="➔"/>
            </a:pPr>
            <a:r>
              <a:rPr lang="lt-LT" sz="1200">
                <a:solidFill>
                  <a:srgbClr val="202124"/>
                </a:solidFill>
                <a:highlight>
                  <a:srgbClr val="F8F9FA"/>
                </a:highlight>
                <a:latin typeface="Roboto"/>
                <a:ea typeface="Roboto"/>
                <a:cs typeface="Roboto"/>
                <a:sym typeface="Roboto"/>
              </a:rPr>
              <a:t>Sistemos efektyvumą</a:t>
            </a:r>
            <a:r>
              <a:rPr b="0" i="0" lang="lt-LT" sz="1200" u="none" cap="none" strike="noStrike">
                <a:solidFill>
                  <a:srgbClr val="202124"/>
                </a:solidFill>
                <a:highlight>
                  <a:srgbClr val="F8F9FA"/>
                </a:highlight>
                <a:latin typeface="Roboto"/>
                <a:ea typeface="Roboto"/>
                <a:cs typeface="Roboto"/>
                <a:sym typeface="Roboto"/>
              </a:rPr>
              <a:t> (</a:t>
            </a:r>
            <a:r>
              <a:rPr lang="lt-LT" sz="1200">
                <a:solidFill>
                  <a:srgbClr val="202124"/>
                </a:solidFill>
                <a:highlight>
                  <a:srgbClr val="F8F9FA"/>
                </a:highlight>
                <a:latin typeface="Roboto"/>
                <a:ea typeface="Roboto"/>
                <a:cs typeface="Roboto"/>
                <a:sym typeface="Roboto"/>
              </a:rPr>
              <a:t>siekiant numatyti besimokančiųjų iškritimą</a:t>
            </a:r>
            <a:r>
              <a:rPr b="0" i="0" lang="lt-LT" sz="1200" u="none" cap="none" strike="noStrike">
                <a:solidFill>
                  <a:srgbClr val="202124"/>
                </a:solidFill>
                <a:highlight>
                  <a:srgbClr val="F8F9FA"/>
                </a:highlight>
                <a:latin typeface="Roboto"/>
                <a:ea typeface="Roboto"/>
                <a:cs typeface="Roboto"/>
                <a:sym typeface="Roboto"/>
              </a:rPr>
              <a:t>)</a:t>
            </a:r>
            <a:endParaRPr b="0" i="0" sz="1200" u="none" cap="none" strike="noStrike">
              <a:solidFill>
                <a:srgbClr val="202124"/>
              </a:solidFill>
              <a:highlight>
                <a:srgbClr val="F8F9FA"/>
              </a:highlight>
              <a:latin typeface="Roboto"/>
              <a:ea typeface="Roboto"/>
              <a:cs typeface="Roboto"/>
              <a:sym typeface="Roboto"/>
            </a:endParaRPr>
          </a:p>
          <a:p>
            <a:pPr indent="-304800" lvl="0" marL="457200" marR="0" rtl="0" algn="l">
              <a:lnSpc>
                <a:spcPct val="115000"/>
              </a:lnSpc>
              <a:spcBef>
                <a:spcPts val="0"/>
              </a:spcBef>
              <a:spcAft>
                <a:spcPts val="0"/>
              </a:spcAft>
              <a:buClr>
                <a:srgbClr val="4A86E8"/>
              </a:buClr>
              <a:buSzPts val="1200"/>
              <a:buFont typeface="Roboto"/>
              <a:buChar char="➔"/>
            </a:pPr>
            <a:r>
              <a:rPr lang="lt-LT" sz="1200">
                <a:solidFill>
                  <a:srgbClr val="202124"/>
                </a:solidFill>
                <a:highlight>
                  <a:srgbClr val="F8F9FA"/>
                </a:highlight>
                <a:latin typeface="Roboto"/>
                <a:ea typeface="Roboto"/>
                <a:cs typeface="Roboto"/>
                <a:sym typeface="Roboto"/>
              </a:rPr>
              <a:t>Paramą mokymo sprendimų priėmimui </a:t>
            </a:r>
            <a:r>
              <a:rPr b="0" i="0" lang="lt-LT" sz="1200" u="none" cap="none" strike="noStrike">
                <a:solidFill>
                  <a:srgbClr val="202124"/>
                </a:solidFill>
                <a:highlight>
                  <a:srgbClr val="F8F9FA"/>
                </a:highlight>
                <a:latin typeface="Roboto"/>
                <a:ea typeface="Roboto"/>
                <a:cs typeface="Roboto"/>
                <a:sym typeface="Roboto"/>
              </a:rPr>
              <a:t>(siekiant išvengti ne</a:t>
            </a:r>
            <a:r>
              <a:rPr lang="lt-LT" sz="1200">
                <a:solidFill>
                  <a:srgbClr val="202124"/>
                </a:solidFill>
                <a:highlight>
                  <a:srgbClr val="F8F9FA"/>
                </a:highlight>
                <a:latin typeface="Roboto"/>
                <a:ea typeface="Roboto"/>
                <a:cs typeface="Roboto"/>
                <a:sym typeface="Roboto"/>
              </a:rPr>
              <a:t>sėkmės, užtikrinti gilesnį mokymąsi</a:t>
            </a:r>
            <a:r>
              <a:rPr b="0" i="0" lang="lt-LT" sz="1200" u="none" cap="none" strike="noStrike">
                <a:solidFill>
                  <a:srgbClr val="202124"/>
                </a:solidFill>
                <a:highlight>
                  <a:srgbClr val="F8F9FA"/>
                </a:highlight>
                <a:latin typeface="Roboto"/>
                <a:ea typeface="Roboto"/>
                <a:cs typeface="Roboto"/>
                <a:sym typeface="Roboto"/>
              </a:rPr>
              <a:t>)</a:t>
            </a:r>
            <a:endParaRPr b="0" i="0" sz="1200" u="none" cap="none" strike="noStrike">
              <a:solidFill>
                <a:srgbClr val="202124"/>
              </a:solidFill>
              <a:highlight>
                <a:srgbClr val="F8F9FA"/>
              </a:highlight>
              <a:latin typeface="Roboto"/>
              <a:ea typeface="Roboto"/>
              <a:cs typeface="Roboto"/>
              <a:sym typeface="Roboto"/>
            </a:endParaRPr>
          </a:p>
          <a:p>
            <a:pPr indent="-304800" lvl="0" marL="457200" marR="38100" rtl="0" algn="l">
              <a:lnSpc>
                <a:spcPct val="128571"/>
              </a:lnSpc>
              <a:spcBef>
                <a:spcPts val="0"/>
              </a:spcBef>
              <a:spcAft>
                <a:spcPts val="0"/>
              </a:spcAft>
              <a:buClr>
                <a:srgbClr val="4A86E8"/>
              </a:buClr>
              <a:buSzPts val="1200"/>
              <a:buFont typeface="Roboto"/>
              <a:buChar char="➔"/>
            </a:pPr>
            <a:r>
              <a:rPr lang="lt-LT" sz="1200">
                <a:solidFill>
                  <a:srgbClr val="202124"/>
                </a:solidFill>
                <a:highlight>
                  <a:srgbClr val="F8F9FA"/>
                </a:highlight>
                <a:latin typeface="Roboto"/>
                <a:ea typeface="Roboto"/>
                <a:cs typeface="Roboto"/>
                <a:sym typeface="Roboto"/>
              </a:rPr>
              <a:t>Parama besimokančiųjų autonomiškumui ir savivaldžiam mokymuisi </a:t>
            </a:r>
            <a:endParaRPr b="0" i="0" sz="500" u="none" cap="none" strike="noStrike">
              <a:solidFill>
                <a:srgbClr val="000000"/>
              </a:solidFill>
              <a:latin typeface="Roboto"/>
              <a:ea typeface="Roboto"/>
              <a:cs typeface="Roboto"/>
              <a:sym typeface="Roboto"/>
            </a:endParaRPr>
          </a:p>
        </p:txBody>
      </p:sp>
      <p:sp>
        <p:nvSpPr>
          <p:cNvPr id="283" name="Google Shape;283;g149770533bd_0_10"/>
          <p:cNvSpPr txBox="1"/>
          <p:nvPr/>
        </p:nvSpPr>
        <p:spPr>
          <a:xfrm>
            <a:off x="5490150" y="3610825"/>
            <a:ext cx="3136500" cy="58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000"/>
              </a:spcAft>
              <a:buClr>
                <a:srgbClr val="000000"/>
              </a:buClr>
              <a:buSzPts val="1200"/>
              <a:buFont typeface="Arial"/>
              <a:buNone/>
            </a:pPr>
            <a:r>
              <a:rPr lang="lt-LT" sz="1200">
                <a:solidFill>
                  <a:srgbClr val="202124"/>
                </a:solidFill>
                <a:highlight>
                  <a:srgbClr val="F8F9FA"/>
                </a:highlight>
                <a:latin typeface="Roboto"/>
                <a:ea typeface="Roboto"/>
                <a:cs typeface="Roboto"/>
                <a:sym typeface="Roboto"/>
              </a:rPr>
              <a:t>MDA yra grindžiama pedagoginėmis ir (arba) edukacinėmis hipotezėmis</a:t>
            </a:r>
            <a:endParaRPr b="0" i="0" sz="1200" u="none" cap="none" strike="noStrike">
              <a:solidFill>
                <a:srgbClr val="000000"/>
              </a:solidFill>
              <a:latin typeface="Roboto"/>
              <a:ea typeface="Roboto"/>
              <a:cs typeface="Roboto"/>
              <a:sym typeface="Roboto"/>
            </a:endParaRPr>
          </a:p>
        </p:txBody>
      </p:sp>
      <p:sp>
        <p:nvSpPr>
          <p:cNvPr id="284" name="Google Shape;284;g149770533bd_0_10"/>
          <p:cNvSpPr/>
          <p:nvPr/>
        </p:nvSpPr>
        <p:spPr>
          <a:xfrm rot="5400000">
            <a:off x="6684750" y="1704850"/>
            <a:ext cx="320400" cy="3563400"/>
          </a:xfrm>
          <a:prstGeom prst="rightBrace">
            <a:avLst>
              <a:gd fmla="val 50000" name="adj1"/>
              <a:gd fmla="val 50000" name="adj2"/>
            </a:avLst>
          </a:prstGeom>
          <a:noFill/>
          <a:ln cap="flat" cmpd="sng" w="1905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5" name="Google Shape;285;g149770533bd_0_10"/>
          <p:cNvPicPr preferRelativeResize="0"/>
          <p:nvPr/>
        </p:nvPicPr>
        <p:blipFill>
          <a:blip r:embed="rId5">
            <a:alphaModFix/>
          </a:blip>
          <a:stretch>
            <a:fillRect/>
          </a:stretch>
        </p:blipFill>
        <p:spPr>
          <a:xfrm>
            <a:off x="7906900" y="4859275"/>
            <a:ext cx="1160900" cy="208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g14899bdd95e_0_5"/>
          <p:cNvPicPr preferRelativeResize="0"/>
          <p:nvPr/>
        </p:nvPicPr>
        <p:blipFill rotWithShape="1">
          <a:blip r:embed="rId3">
            <a:alphaModFix/>
          </a:blip>
          <a:srcRect b="0" l="0" r="0" t="0"/>
          <a:stretch/>
        </p:blipFill>
        <p:spPr>
          <a:xfrm>
            <a:off x="430050" y="1742649"/>
            <a:ext cx="4074050" cy="3063900"/>
          </a:xfrm>
          <a:prstGeom prst="rect">
            <a:avLst/>
          </a:prstGeom>
          <a:noFill/>
          <a:ln>
            <a:noFill/>
          </a:ln>
        </p:spPr>
      </p:pic>
      <p:sp>
        <p:nvSpPr>
          <p:cNvPr id="291" name="Google Shape;291;g14899bdd95e_0_5"/>
          <p:cNvSpPr txBox="1"/>
          <p:nvPr>
            <p:ph idx="1" type="body"/>
          </p:nvPr>
        </p:nvSpPr>
        <p:spPr>
          <a:xfrm>
            <a:off x="5269275" y="2344900"/>
            <a:ext cx="3271500" cy="1859400"/>
          </a:xfrm>
          <a:prstGeom prst="rect">
            <a:avLst/>
          </a:prstGeom>
          <a:noFill/>
          <a:ln>
            <a:noFill/>
          </a:ln>
        </p:spPr>
        <p:txBody>
          <a:bodyPr anchorCtr="0" anchor="t" bIns="91425" lIns="91425" spcFirstLastPara="1" rIns="91425" wrap="square" tIns="91425">
            <a:normAutofit fontScale="85000" lnSpcReduction="10000"/>
          </a:bodyPr>
          <a:lstStyle/>
          <a:p>
            <a:pPr indent="-325754" lvl="0" marL="457200" rtl="0" algn="l">
              <a:lnSpc>
                <a:spcPct val="115000"/>
              </a:lnSpc>
              <a:spcBef>
                <a:spcPts val="0"/>
              </a:spcBef>
              <a:spcAft>
                <a:spcPts val="0"/>
              </a:spcAft>
              <a:buSzPct val="100000"/>
              <a:buChar char="❏"/>
            </a:pPr>
            <a:r>
              <a:rPr lang="lt-LT"/>
              <a:t>Perskaitykite </a:t>
            </a:r>
            <a:r>
              <a:rPr lang="lt-LT" u="sng">
                <a:solidFill>
                  <a:schemeClr val="hlink"/>
                </a:solidFill>
                <a:hlinkClick r:id="rId4"/>
              </a:rPr>
              <a:t>MDA apibrėžimą </a:t>
            </a:r>
            <a:r>
              <a:rPr lang="lt-LT"/>
              <a:t> kurį parengė Mokymosi Duomenų Analizės Tyrimų Bendruomenė (SOLAR)</a:t>
            </a:r>
            <a:endParaRPr/>
          </a:p>
          <a:p>
            <a:pPr indent="-325754" lvl="0" marL="457200" rtl="0" algn="l">
              <a:lnSpc>
                <a:spcPct val="115000"/>
              </a:lnSpc>
              <a:spcBef>
                <a:spcPts val="1000"/>
              </a:spcBef>
              <a:spcAft>
                <a:spcPts val="0"/>
              </a:spcAft>
              <a:buSzPct val="100000"/>
              <a:buChar char="❏"/>
            </a:pPr>
            <a:r>
              <a:rPr lang="lt-LT"/>
              <a:t>Peržiūrėkite “</a:t>
            </a:r>
            <a:r>
              <a:rPr lang="lt-LT" u="sng">
                <a:solidFill>
                  <a:schemeClr val="hlink"/>
                </a:solidFill>
                <a:hlinkClick r:id="rId5"/>
              </a:rPr>
              <a:t>Learning Analytics in a nutshell”</a:t>
            </a:r>
            <a:endParaRPr/>
          </a:p>
        </p:txBody>
      </p:sp>
      <p:pic>
        <p:nvPicPr>
          <p:cNvPr id="292" name="Google Shape;292;g14899bdd95e_0_5"/>
          <p:cNvPicPr preferRelativeResize="0"/>
          <p:nvPr/>
        </p:nvPicPr>
        <p:blipFill rotWithShape="1">
          <a:blip r:embed="rId6">
            <a:alphaModFix/>
          </a:blip>
          <a:srcRect b="0" l="0" r="0" t="0"/>
          <a:stretch/>
        </p:blipFill>
        <p:spPr>
          <a:xfrm>
            <a:off x="4785791" y="2169025"/>
            <a:ext cx="447634" cy="767700"/>
          </a:xfrm>
          <a:prstGeom prst="rect">
            <a:avLst/>
          </a:prstGeom>
          <a:noFill/>
          <a:ln>
            <a:noFill/>
          </a:ln>
        </p:spPr>
      </p:pic>
      <p:sp>
        <p:nvSpPr>
          <p:cNvPr id="293" name="Google Shape;293;g14899bdd95e_0_5"/>
          <p:cNvSpPr txBox="1"/>
          <p:nvPr>
            <p:ph type="title"/>
          </p:nvPr>
        </p:nvSpPr>
        <p:spPr>
          <a:xfrm>
            <a:off x="72125" y="565225"/>
            <a:ext cx="8222100" cy="767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200"/>
              <a:buNone/>
            </a:pPr>
            <a:r>
              <a:rPr lang="lt-LT"/>
              <a:t>Įžvalgos apie MDA</a:t>
            </a:r>
            <a:endParaRPr/>
          </a:p>
        </p:txBody>
      </p:sp>
      <p:pic>
        <p:nvPicPr>
          <p:cNvPr id="294" name="Google Shape;294;g14899bdd95e_0_5"/>
          <p:cNvPicPr preferRelativeResize="0"/>
          <p:nvPr/>
        </p:nvPicPr>
        <p:blipFill>
          <a:blip r:embed="rId7">
            <a:alphaModFix/>
          </a:blip>
          <a:stretch>
            <a:fillRect/>
          </a:stretch>
        </p:blipFill>
        <p:spPr>
          <a:xfrm>
            <a:off x="7906900" y="4859275"/>
            <a:ext cx="1160900" cy="208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1470595221a_0_10"/>
          <p:cNvSpPr/>
          <p:nvPr/>
        </p:nvSpPr>
        <p:spPr>
          <a:xfrm>
            <a:off x="2459850" y="1536375"/>
            <a:ext cx="4436100" cy="3431400"/>
          </a:xfrm>
          <a:prstGeom prst="rect">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g1470595221a_0_10"/>
          <p:cNvSpPr txBox="1"/>
          <p:nvPr/>
        </p:nvSpPr>
        <p:spPr>
          <a:xfrm>
            <a:off x="245450" y="1937350"/>
            <a:ext cx="1640100" cy="1200600"/>
          </a:xfrm>
          <a:prstGeom prst="rect">
            <a:avLst/>
          </a:prstGeom>
          <a:solidFill>
            <a:srgbClr val="C9DAF8"/>
          </a:solidFill>
          <a:ln cap="flat" cmpd="sng" w="1905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lang="lt-LT" sz="1100">
                <a:solidFill>
                  <a:srgbClr val="212121"/>
                </a:solidFill>
                <a:latin typeface="Roboto"/>
                <a:ea typeface="Roboto"/>
                <a:cs typeface="Roboto"/>
                <a:sym typeface="Roboto"/>
              </a:rPr>
              <a:t>Supratimas apie konkrečius mokymo ir mokymosi dizaino sprendimus ir jų priežastis </a:t>
            </a:r>
            <a:r>
              <a:rPr b="0" i="0" lang="lt-LT" sz="1100" u="none" cap="none" strike="noStrike">
                <a:solidFill>
                  <a:srgbClr val="212121"/>
                </a:solidFill>
                <a:latin typeface="Roboto"/>
                <a:ea typeface="Roboto"/>
                <a:cs typeface="Roboto"/>
                <a:sym typeface="Roboto"/>
              </a:rPr>
              <a:t>(Griffith </a:t>
            </a:r>
            <a:r>
              <a:rPr b="0" i="1" lang="lt-LT" sz="1100" u="none" cap="none" strike="noStrike">
                <a:solidFill>
                  <a:srgbClr val="212121"/>
                </a:solidFill>
                <a:latin typeface="Roboto"/>
                <a:ea typeface="Roboto"/>
                <a:cs typeface="Roboto"/>
                <a:sym typeface="Roboto"/>
              </a:rPr>
              <a:t>et al.</a:t>
            </a:r>
            <a:r>
              <a:rPr b="0" i="0" lang="lt-LT" sz="1100" u="none" cap="none" strike="noStrike">
                <a:solidFill>
                  <a:srgbClr val="212121"/>
                </a:solidFill>
                <a:latin typeface="Roboto"/>
                <a:ea typeface="Roboto"/>
                <a:cs typeface="Roboto"/>
                <a:sym typeface="Roboto"/>
              </a:rPr>
              <a:t>, 2016)</a:t>
            </a:r>
            <a:endParaRPr b="0" i="0" sz="1100" u="none" cap="none" strike="noStrike">
              <a:solidFill>
                <a:srgbClr val="212121"/>
              </a:solidFill>
              <a:latin typeface="Roboto"/>
              <a:ea typeface="Roboto"/>
              <a:cs typeface="Roboto"/>
              <a:sym typeface="Roboto"/>
            </a:endParaRPr>
          </a:p>
        </p:txBody>
      </p:sp>
      <p:sp>
        <p:nvSpPr>
          <p:cNvPr id="301" name="Google Shape;301;g1470595221a_0_10"/>
          <p:cNvSpPr txBox="1"/>
          <p:nvPr>
            <p:ph type="title"/>
          </p:nvPr>
        </p:nvSpPr>
        <p:spPr>
          <a:xfrm>
            <a:off x="177775" y="573425"/>
            <a:ext cx="8111700" cy="767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556"/>
              <a:buNone/>
            </a:pPr>
            <a:r>
              <a:rPr lang="lt-LT" sz="2533"/>
              <a:t>MDA ir metakognityvinis sprendimų priėmimas</a:t>
            </a:r>
            <a:endParaRPr sz="2533"/>
          </a:p>
        </p:txBody>
      </p:sp>
      <p:sp>
        <p:nvSpPr>
          <p:cNvPr id="302" name="Google Shape;302;g1470595221a_0_10"/>
          <p:cNvSpPr txBox="1"/>
          <p:nvPr/>
        </p:nvSpPr>
        <p:spPr>
          <a:xfrm>
            <a:off x="2814025" y="1536375"/>
            <a:ext cx="1193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lang="lt-LT">
                <a:solidFill>
                  <a:schemeClr val="dk1"/>
                </a:solidFill>
                <a:latin typeface="Roboto"/>
                <a:ea typeface="Roboto"/>
                <a:cs typeface="Roboto"/>
                <a:sym typeface="Roboto"/>
              </a:rPr>
              <a:t>Dėstytojas</a:t>
            </a:r>
            <a:endParaRPr b="1" i="0" sz="1400" u="none" cap="none" strike="noStrike">
              <a:solidFill>
                <a:schemeClr val="dk1"/>
              </a:solidFill>
              <a:latin typeface="Roboto"/>
              <a:ea typeface="Roboto"/>
              <a:cs typeface="Roboto"/>
              <a:sym typeface="Roboto"/>
            </a:endParaRPr>
          </a:p>
        </p:txBody>
      </p:sp>
      <p:sp>
        <p:nvSpPr>
          <p:cNvPr id="303" name="Google Shape;303;g1470595221a_0_10"/>
          <p:cNvSpPr txBox="1"/>
          <p:nvPr/>
        </p:nvSpPr>
        <p:spPr>
          <a:xfrm>
            <a:off x="2624175" y="1959450"/>
            <a:ext cx="1683300" cy="6927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lang="lt-LT" sz="1100">
                <a:latin typeface="Roboto"/>
                <a:ea typeface="Roboto"/>
                <a:cs typeface="Roboto"/>
                <a:sym typeface="Roboto"/>
              </a:rPr>
              <a:t>Kuria </a:t>
            </a:r>
            <a:r>
              <a:rPr b="1" i="0" lang="lt-LT" sz="1100" u="none" cap="none" strike="noStrike">
                <a:solidFill>
                  <a:srgbClr val="000000"/>
                </a:solidFill>
                <a:latin typeface="Roboto"/>
                <a:ea typeface="Roboto"/>
                <a:cs typeface="Roboto"/>
                <a:sym typeface="Roboto"/>
              </a:rPr>
              <a:t>meta</a:t>
            </a:r>
            <a:r>
              <a:rPr b="1" lang="lt-LT" sz="1100">
                <a:latin typeface="Roboto"/>
                <a:ea typeface="Roboto"/>
                <a:cs typeface="Roboto"/>
                <a:sym typeface="Roboto"/>
              </a:rPr>
              <a:t>kognityvines veiklas</a:t>
            </a:r>
            <a:r>
              <a:rPr lang="lt-LT" sz="1100">
                <a:latin typeface="Roboto"/>
                <a:ea typeface="Roboto"/>
                <a:cs typeface="Roboto"/>
                <a:sym typeface="Roboto"/>
              </a:rPr>
              <a:t>, kurios generuoja įrodymus</a:t>
            </a:r>
            <a:r>
              <a:rPr b="0" i="0" lang="lt-LT" sz="1100" u="none" cap="none" strike="noStrike">
                <a:solidFill>
                  <a:srgbClr val="000000"/>
                </a:solidFill>
                <a:latin typeface="Roboto"/>
                <a:ea typeface="Roboto"/>
                <a:cs typeface="Roboto"/>
                <a:sym typeface="Roboto"/>
              </a:rPr>
              <a:t> </a:t>
            </a:r>
            <a:endParaRPr b="0" i="0" sz="1300" u="none" cap="none" strike="noStrike">
              <a:solidFill>
                <a:srgbClr val="000000"/>
              </a:solidFill>
              <a:latin typeface="Roboto"/>
              <a:ea typeface="Roboto"/>
              <a:cs typeface="Roboto"/>
              <a:sym typeface="Roboto"/>
            </a:endParaRPr>
          </a:p>
        </p:txBody>
      </p:sp>
      <p:sp>
        <p:nvSpPr>
          <p:cNvPr id="304" name="Google Shape;304;g1470595221a_0_10"/>
          <p:cNvSpPr txBox="1"/>
          <p:nvPr/>
        </p:nvSpPr>
        <p:spPr>
          <a:xfrm>
            <a:off x="2867775" y="3111050"/>
            <a:ext cx="1753800" cy="17085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lang="lt-LT" sz="1100">
                <a:latin typeface="Roboto"/>
                <a:ea typeface="Roboto"/>
                <a:cs typeface="Roboto"/>
                <a:sym typeface="Roboto"/>
              </a:rPr>
              <a:t>Matuoja ir stebi </a:t>
            </a:r>
            <a:r>
              <a:rPr b="1" lang="lt-LT" sz="1100">
                <a:latin typeface="Roboto"/>
                <a:ea typeface="Roboto"/>
                <a:cs typeface="Roboto"/>
                <a:sym typeface="Roboto"/>
              </a:rPr>
              <a:t>besimokančiųjų metakogniciją, įsitraukimą ir elgseną</a:t>
            </a:r>
            <a:r>
              <a:rPr lang="lt-LT" sz="1100">
                <a:latin typeface="Roboto"/>
                <a:ea typeface="Roboto"/>
                <a:cs typeface="Roboto"/>
                <a:sym typeface="Roboto"/>
              </a:rPr>
              <a:t>, naudojant skirtingas duomenų vizualizavimo priemones, atsižvelgiant į jų poreikius ir duomenų raštingumo įgūdžius</a:t>
            </a:r>
            <a:endParaRPr b="0" i="0" sz="1100" u="none" cap="none" strike="noStrike">
              <a:solidFill>
                <a:schemeClr val="lt2"/>
              </a:solidFill>
              <a:latin typeface="Roboto"/>
              <a:ea typeface="Roboto"/>
              <a:cs typeface="Roboto"/>
              <a:sym typeface="Roboto"/>
            </a:endParaRPr>
          </a:p>
        </p:txBody>
      </p:sp>
      <p:sp>
        <p:nvSpPr>
          <p:cNvPr id="305" name="Google Shape;305;g1470595221a_0_10"/>
          <p:cNvSpPr txBox="1"/>
          <p:nvPr/>
        </p:nvSpPr>
        <p:spPr>
          <a:xfrm>
            <a:off x="5008675" y="2870925"/>
            <a:ext cx="1863000" cy="6465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000"/>
              <a:buFont typeface="Arial"/>
              <a:buNone/>
            </a:pPr>
            <a:r>
              <a:rPr lang="lt-LT" sz="1000">
                <a:latin typeface="Roboto"/>
                <a:ea typeface="Roboto"/>
                <a:cs typeface="Roboto"/>
                <a:sym typeface="Roboto"/>
              </a:rPr>
              <a:t>suteikia besimokantiesiems savalaikią personalizuotą paramą </a:t>
            </a:r>
            <a:endParaRPr sz="1000">
              <a:latin typeface="Roboto"/>
              <a:ea typeface="Roboto"/>
              <a:cs typeface="Roboto"/>
              <a:sym typeface="Roboto"/>
            </a:endParaRPr>
          </a:p>
        </p:txBody>
      </p:sp>
      <p:sp>
        <p:nvSpPr>
          <p:cNvPr id="306" name="Google Shape;306;g1470595221a_0_10"/>
          <p:cNvSpPr txBox="1"/>
          <p:nvPr/>
        </p:nvSpPr>
        <p:spPr>
          <a:xfrm>
            <a:off x="6996350" y="2350450"/>
            <a:ext cx="2077200" cy="2555100"/>
          </a:xfrm>
          <a:prstGeom prst="rect">
            <a:avLst/>
          </a:prstGeom>
          <a:noFill/>
          <a:ln>
            <a:noFill/>
          </a:ln>
        </p:spPr>
        <p:txBody>
          <a:bodyPr anchorCtr="0" anchor="t" bIns="91425" lIns="91425" spcFirstLastPara="1" rIns="91425" wrap="square" tIns="91425">
            <a:spAutoFit/>
          </a:bodyPr>
          <a:lstStyle/>
          <a:p>
            <a:pPr indent="-298450" lvl="0" marL="457200" marR="0" rtl="0" algn="l">
              <a:lnSpc>
                <a:spcPct val="100000"/>
              </a:lnSpc>
              <a:spcBef>
                <a:spcPts val="0"/>
              </a:spcBef>
              <a:spcAft>
                <a:spcPts val="0"/>
              </a:spcAft>
              <a:buClr>
                <a:srgbClr val="000000"/>
              </a:buClr>
              <a:buSzPts val="1100"/>
              <a:buFont typeface="Roboto"/>
              <a:buChar char="➔"/>
            </a:pPr>
            <a:r>
              <a:rPr lang="lt-LT" sz="1100">
                <a:latin typeface="Roboto"/>
                <a:ea typeface="Roboto"/>
                <a:cs typeface="Roboto"/>
                <a:sym typeface="Roboto"/>
              </a:rPr>
              <a:t>skatina labiau pažinti savo kognityvinius ir mokymosi gebėjimus</a:t>
            </a:r>
            <a:endParaRPr sz="1100">
              <a:latin typeface="Roboto"/>
              <a:ea typeface="Roboto"/>
              <a:cs typeface="Roboto"/>
              <a:sym typeface="Roboto"/>
            </a:endParaRPr>
          </a:p>
          <a:p>
            <a:pPr indent="0" lvl="0" marL="457200" marR="0" rtl="0" algn="l">
              <a:lnSpc>
                <a:spcPct val="100000"/>
              </a:lnSpc>
              <a:spcBef>
                <a:spcPts val="0"/>
              </a:spcBef>
              <a:spcAft>
                <a:spcPts val="0"/>
              </a:spcAft>
              <a:buNone/>
            </a:pPr>
            <a:r>
              <a:t/>
            </a:r>
            <a:endParaRPr sz="1100">
              <a:latin typeface="Roboto"/>
              <a:ea typeface="Roboto"/>
              <a:cs typeface="Roboto"/>
              <a:sym typeface="Roboto"/>
            </a:endParaRPr>
          </a:p>
          <a:p>
            <a:pPr indent="-298450" lvl="0" marL="457200" marR="0" rtl="0" algn="l">
              <a:lnSpc>
                <a:spcPct val="100000"/>
              </a:lnSpc>
              <a:spcBef>
                <a:spcPts val="0"/>
              </a:spcBef>
              <a:spcAft>
                <a:spcPts val="0"/>
              </a:spcAft>
              <a:buClr>
                <a:srgbClr val="000000"/>
              </a:buClr>
              <a:buSzPts val="1100"/>
              <a:buFont typeface="Roboto"/>
              <a:buChar char="➔"/>
            </a:pPr>
            <a:r>
              <a:rPr lang="lt-LT" sz="1100">
                <a:latin typeface="Roboto"/>
                <a:ea typeface="Roboto"/>
                <a:cs typeface="Roboto"/>
                <a:sym typeface="Roboto"/>
              </a:rPr>
              <a:t>skatina didesnį bendruomeniškumo jausmą</a:t>
            </a:r>
            <a:r>
              <a:rPr b="0" i="0" lang="lt-LT" sz="1100" u="none" cap="none" strike="noStrike">
                <a:solidFill>
                  <a:srgbClr val="000000"/>
                </a:solidFill>
                <a:latin typeface="Roboto"/>
                <a:ea typeface="Roboto"/>
                <a:cs typeface="Roboto"/>
                <a:sym typeface="Roboto"/>
              </a:rPr>
              <a:t> </a:t>
            </a:r>
            <a:endParaRPr b="0" i="0" sz="1100" u="none" cap="none" strike="noStrike">
              <a:solidFill>
                <a:srgbClr val="000000"/>
              </a:solidFill>
              <a:latin typeface="Roboto"/>
              <a:ea typeface="Roboto"/>
              <a:cs typeface="Roboto"/>
              <a:sym typeface="Roboto"/>
            </a:endParaRPr>
          </a:p>
          <a:p>
            <a:pPr indent="0" lvl="0" marL="457200" marR="0" rtl="0" algn="l">
              <a:lnSpc>
                <a:spcPct val="100000"/>
              </a:lnSpc>
              <a:spcBef>
                <a:spcPts val="0"/>
              </a:spcBef>
              <a:spcAft>
                <a:spcPts val="0"/>
              </a:spcAft>
              <a:buNone/>
            </a:pPr>
            <a:r>
              <a:t/>
            </a:r>
            <a:endParaRPr sz="1100">
              <a:latin typeface="Roboto"/>
              <a:ea typeface="Roboto"/>
              <a:cs typeface="Roboto"/>
              <a:sym typeface="Roboto"/>
            </a:endParaRPr>
          </a:p>
          <a:p>
            <a:pPr indent="-298450" lvl="0" marL="457200" marR="0" rtl="0" algn="l">
              <a:lnSpc>
                <a:spcPct val="100000"/>
              </a:lnSpc>
              <a:spcBef>
                <a:spcPts val="0"/>
              </a:spcBef>
              <a:spcAft>
                <a:spcPts val="0"/>
              </a:spcAft>
              <a:buClr>
                <a:srgbClr val="000000"/>
              </a:buClr>
              <a:buSzPts val="1100"/>
              <a:buFont typeface="Roboto"/>
              <a:buChar char="➔"/>
            </a:pPr>
            <a:r>
              <a:rPr lang="lt-LT" sz="1100">
                <a:latin typeface="Roboto"/>
                <a:ea typeface="Roboto"/>
                <a:cs typeface="Roboto"/>
                <a:sym typeface="Roboto"/>
              </a:rPr>
              <a:t>skatina aktyvų įsitraukimą</a:t>
            </a:r>
            <a:endParaRPr sz="1100">
              <a:latin typeface="Roboto"/>
              <a:ea typeface="Roboto"/>
              <a:cs typeface="Roboto"/>
              <a:sym typeface="Roboto"/>
            </a:endParaRPr>
          </a:p>
          <a:p>
            <a:pPr indent="0" lvl="0" marL="457200" marR="0" rtl="0" algn="l">
              <a:lnSpc>
                <a:spcPct val="100000"/>
              </a:lnSpc>
              <a:spcBef>
                <a:spcPts val="0"/>
              </a:spcBef>
              <a:spcAft>
                <a:spcPts val="0"/>
              </a:spcAft>
              <a:buNone/>
            </a:pPr>
            <a:r>
              <a:t/>
            </a:r>
            <a:endParaRPr b="0" i="0" sz="1100" u="none" cap="none" strike="noStrike">
              <a:solidFill>
                <a:srgbClr val="000000"/>
              </a:solidFill>
              <a:latin typeface="Roboto"/>
              <a:ea typeface="Roboto"/>
              <a:cs typeface="Roboto"/>
              <a:sym typeface="Roboto"/>
            </a:endParaRPr>
          </a:p>
          <a:p>
            <a:pPr indent="-298450" lvl="0" marL="457200" marR="0" rtl="0" algn="l">
              <a:lnSpc>
                <a:spcPct val="100000"/>
              </a:lnSpc>
              <a:spcBef>
                <a:spcPts val="0"/>
              </a:spcBef>
              <a:spcAft>
                <a:spcPts val="0"/>
              </a:spcAft>
              <a:buClr>
                <a:srgbClr val="000000"/>
              </a:buClr>
              <a:buSzPts val="1100"/>
              <a:buFont typeface="Roboto"/>
              <a:buChar char="➔"/>
            </a:pPr>
            <a:r>
              <a:rPr lang="lt-LT" sz="1100">
                <a:latin typeface="Roboto"/>
                <a:ea typeface="Roboto"/>
                <a:cs typeface="Roboto"/>
                <a:sym typeface="Roboto"/>
              </a:rPr>
              <a:t>didina motyvaciją ir mažina studentų iškritimo skaičių</a:t>
            </a:r>
            <a:endParaRPr b="0" i="0" sz="1100" u="none" cap="none" strike="noStrike">
              <a:solidFill>
                <a:srgbClr val="000000"/>
              </a:solidFill>
              <a:latin typeface="Roboto"/>
              <a:ea typeface="Roboto"/>
              <a:cs typeface="Roboto"/>
              <a:sym typeface="Roboto"/>
            </a:endParaRPr>
          </a:p>
        </p:txBody>
      </p:sp>
      <p:sp>
        <p:nvSpPr>
          <p:cNvPr id="307" name="Google Shape;307;g1470595221a_0_10"/>
          <p:cNvSpPr txBox="1"/>
          <p:nvPr/>
        </p:nvSpPr>
        <p:spPr>
          <a:xfrm rot="-5400000">
            <a:off x="1736450" y="3702250"/>
            <a:ext cx="1982700" cy="3387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100"/>
              <a:buFont typeface="Arial"/>
              <a:buNone/>
            </a:pPr>
            <a:r>
              <a:rPr b="1" lang="lt-LT" sz="1000">
                <a:solidFill>
                  <a:schemeClr val="dk2"/>
                </a:solidFill>
                <a:latin typeface="Roboto"/>
                <a:ea typeface="Roboto"/>
                <a:cs typeface="Roboto"/>
                <a:sym typeface="Roboto"/>
              </a:rPr>
              <a:t>MDA generuojami duomenys</a:t>
            </a:r>
            <a:endParaRPr b="1" i="0" sz="1000" u="none" cap="none" strike="noStrike">
              <a:solidFill>
                <a:schemeClr val="dk2"/>
              </a:solidFill>
              <a:latin typeface="Roboto"/>
              <a:ea typeface="Roboto"/>
              <a:cs typeface="Roboto"/>
              <a:sym typeface="Roboto"/>
            </a:endParaRPr>
          </a:p>
        </p:txBody>
      </p:sp>
      <p:sp>
        <p:nvSpPr>
          <p:cNvPr id="308" name="Google Shape;308;g1470595221a_0_10"/>
          <p:cNvSpPr txBox="1"/>
          <p:nvPr/>
        </p:nvSpPr>
        <p:spPr>
          <a:xfrm>
            <a:off x="7954400" y="1735175"/>
            <a:ext cx="1018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lang="lt-LT">
                <a:solidFill>
                  <a:schemeClr val="dk1"/>
                </a:solidFill>
                <a:latin typeface="Roboto"/>
                <a:ea typeface="Roboto"/>
                <a:cs typeface="Roboto"/>
                <a:sym typeface="Roboto"/>
              </a:rPr>
              <a:t>Studentas</a:t>
            </a:r>
            <a:endParaRPr b="1" i="0" sz="1400" u="none" cap="none" strike="noStrike">
              <a:solidFill>
                <a:schemeClr val="dk1"/>
              </a:solidFill>
              <a:latin typeface="Roboto"/>
              <a:ea typeface="Roboto"/>
              <a:cs typeface="Roboto"/>
              <a:sym typeface="Roboto"/>
            </a:endParaRPr>
          </a:p>
        </p:txBody>
      </p:sp>
      <p:sp>
        <p:nvSpPr>
          <p:cNvPr id="309" name="Google Shape;309;g1470595221a_0_10"/>
          <p:cNvSpPr txBox="1"/>
          <p:nvPr/>
        </p:nvSpPr>
        <p:spPr>
          <a:xfrm>
            <a:off x="5019625" y="3597250"/>
            <a:ext cx="1841100" cy="8004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lang="lt-LT" sz="1000">
                <a:latin typeface="Roboto"/>
                <a:ea typeface="Roboto"/>
                <a:cs typeface="Roboto"/>
                <a:sym typeface="Roboto"/>
              </a:rPr>
              <a:t>padeda koreguoti ir pritaikyti mokymosi turinį, kad ji atitiktų besimokančiųjų poreikius ir gebėjimus</a:t>
            </a:r>
            <a:endParaRPr b="0" i="0" sz="1200" u="none" cap="none" strike="noStrike">
              <a:solidFill>
                <a:srgbClr val="000000"/>
              </a:solidFill>
              <a:latin typeface="Roboto"/>
              <a:ea typeface="Roboto"/>
              <a:cs typeface="Roboto"/>
              <a:sym typeface="Roboto"/>
            </a:endParaRPr>
          </a:p>
        </p:txBody>
      </p:sp>
      <p:cxnSp>
        <p:nvCxnSpPr>
          <p:cNvPr id="310" name="Google Shape;310;g1470595221a_0_10"/>
          <p:cNvCxnSpPr/>
          <p:nvPr/>
        </p:nvCxnSpPr>
        <p:spPr>
          <a:xfrm flipH="1" rot="10800000">
            <a:off x="4557238" y="3176775"/>
            <a:ext cx="413100" cy="600"/>
          </a:xfrm>
          <a:prstGeom prst="straightConnector1">
            <a:avLst/>
          </a:prstGeom>
          <a:noFill/>
          <a:ln cap="flat" cmpd="sng" w="28575">
            <a:solidFill>
              <a:srgbClr val="737373"/>
            </a:solidFill>
            <a:prstDash val="solid"/>
            <a:round/>
            <a:headEnd len="sm" w="sm" type="none"/>
            <a:tailEnd len="med" w="med" type="triangle"/>
          </a:ln>
        </p:spPr>
      </p:cxnSp>
      <p:cxnSp>
        <p:nvCxnSpPr>
          <p:cNvPr id="311" name="Google Shape;311;g1470595221a_0_10"/>
          <p:cNvCxnSpPr/>
          <p:nvPr/>
        </p:nvCxnSpPr>
        <p:spPr>
          <a:xfrm flipH="1" rot="10800000">
            <a:off x="6879075" y="1997050"/>
            <a:ext cx="461100" cy="1800"/>
          </a:xfrm>
          <a:prstGeom prst="straightConnector1">
            <a:avLst/>
          </a:prstGeom>
          <a:noFill/>
          <a:ln cap="flat" cmpd="sng" w="28575">
            <a:solidFill>
              <a:schemeClr val="dk1"/>
            </a:solidFill>
            <a:prstDash val="solid"/>
            <a:round/>
            <a:headEnd len="sm" w="sm" type="none"/>
            <a:tailEnd len="med" w="med" type="triangle"/>
          </a:ln>
        </p:spPr>
      </p:cxnSp>
      <p:pic>
        <p:nvPicPr>
          <p:cNvPr id="312" name="Google Shape;312;g1470595221a_0_10"/>
          <p:cNvPicPr preferRelativeResize="0"/>
          <p:nvPr/>
        </p:nvPicPr>
        <p:blipFill rotWithShape="1">
          <a:blip r:embed="rId3">
            <a:alphaModFix/>
          </a:blip>
          <a:srcRect b="0" l="0" r="0" t="0"/>
          <a:stretch/>
        </p:blipFill>
        <p:spPr>
          <a:xfrm>
            <a:off x="2221425" y="1404438"/>
            <a:ext cx="592600" cy="592600"/>
          </a:xfrm>
          <a:prstGeom prst="rect">
            <a:avLst/>
          </a:prstGeom>
          <a:noFill/>
          <a:ln>
            <a:noFill/>
          </a:ln>
        </p:spPr>
      </p:pic>
      <p:pic>
        <p:nvPicPr>
          <p:cNvPr id="313" name="Google Shape;313;g1470595221a_0_10"/>
          <p:cNvPicPr preferRelativeResize="0"/>
          <p:nvPr/>
        </p:nvPicPr>
        <p:blipFill rotWithShape="1">
          <a:blip r:embed="rId4">
            <a:alphaModFix/>
          </a:blip>
          <a:srcRect b="0" l="0" r="0" t="0"/>
          <a:stretch/>
        </p:blipFill>
        <p:spPr>
          <a:xfrm>
            <a:off x="7395325" y="1598650"/>
            <a:ext cx="592600" cy="592600"/>
          </a:xfrm>
          <a:prstGeom prst="rect">
            <a:avLst/>
          </a:prstGeom>
          <a:noFill/>
          <a:ln>
            <a:noFill/>
          </a:ln>
        </p:spPr>
      </p:pic>
      <p:cxnSp>
        <p:nvCxnSpPr>
          <p:cNvPr id="314" name="Google Shape;314;g1470595221a_0_10"/>
          <p:cNvCxnSpPr/>
          <p:nvPr/>
        </p:nvCxnSpPr>
        <p:spPr>
          <a:xfrm flipH="1" rot="10800000">
            <a:off x="4557238" y="3871300"/>
            <a:ext cx="413100" cy="600"/>
          </a:xfrm>
          <a:prstGeom prst="straightConnector1">
            <a:avLst/>
          </a:prstGeom>
          <a:noFill/>
          <a:ln cap="flat" cmpd="sng" w="28575">
            <a:solidFill>
              <a:srgbClr val="737373"/>
            </a:solidFill>
            <a:prstDash val="solid"/>
            <a:round/>
            <a:headEnd len="sm" w="sm" type="none"/>
            <a:tailEnd len="med" w="med" type="triangle"/>
          </a:ln>
        </p:spPr>
      </p:cxnSp>
      <p:cxnSp>
        <p:nvCxnSpPr>
          <p:cNvPr id="315" name="Google Shape;315;g1470595221a_0_10"/>
          <p:cNvCxnSpPr/>
          <p:nvPr/>
        </p:nvCxnSpPr>
        <p:spPr>
          <a:xfrm>
            <a:off x="3568100" y="2727250"/>
            <a:ext cx="0" cy="308700"/>
          </a:xfrm>
          <a:prstGeom prst="straightConnector1">
            <a:avLst/>
          </a:prstGeom>
          <a:noFill/>
          <a:ln cap="flat" cmpd="sng" w="28575">
            <a:solidFill>
              <a:srgbClr val="737373"/>
            </a:solidFill>
            <a:prstDash val="solid"/>
            <a:round/>
            <a:headEnd len="sm" w="sm" type="none"/>
            <a:tailEnd len="med" w="med" type="triangle"/>
          </a:ln>
        </p:spPr>
      </p:cxnSp>
      <p:sp>
        <p:nvSpPr>
          <p:cNvPr id="316" name="Google Shape;316;g1470595221a_0_10"/>
          <p:cNvSpPr txBox="1"/>
          <p:nvPr/>
        </p:nvSpPr>
        <p:spPr>
          <a:xfrm>
            <a:off x="245450" y="1429625"/>
            <a:ext cx="1753800" cy="5541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1000"/>
              </a:spcAft>
              <a:buClr>
                <a:srgbClr val="000000"/>
              </a:buClr>
              <a:buSzPts val="1200"/>
              <a:buFont typeface="Arial"/>
              <a:buNone/>
            </a:pPr>
            <a:r>
              <a:rPr b="1" lang="lt-LT" sz="1200">
                <a:solidFill>
                  <a:srgbClr val="1155CC"/>
                </a:solidFill>
                <a:latin typeface="Roboto"/>
                <a:ea typeface="Roboto"/>
                <a:cs typeface="Roboto"/>
                <a:sym typeface="Roboto"/>
              </a:rPr>
              <a:t>Metakognityvinis sprendimų priėmimas</a:t>
            </a:r>
            <a:endParaRPr b="0" i="0" sz="1400" u="none" cap="none" strike="noStrike">
              <a:solidFill>
                <a:srgbClr val="1155CC"/>
              </a:solidFill>
              <a:latin typeface="Roboto"/>
              <a:ea typeface="Roboto"/>
              <a:cs typeface="Roboto"/>
              <a:sym typeface="Roboto"/>
            </a:endParaRPr>
          </a:p>
        </p:txBody>
      </p:sp>
      <p:cxnSp>
        <p:nvCxnSpPr>
          <p:cNvPr id="317" name="Google Shape;317;g1470595221a_0_10"/>
          <p:cNvCxnSpPr/>
          <p:nvPr/>
        </p:nvCxnSpPr>
        <p:spPr>
          <a:xfrm>
            <a:off x="1885538" y="2191250"/>
            <a:ext cx="497400" cy="900"/>
          </a:xfrm>
          <a:prstGeom prst="straightConnector1">
            <a:avLst/>
          </a:prstGeom>
          <a:noFill/>
          <a:ln cap="flat" cmpd="sng" w="28575">
            <a:solidFill>
              <a:schemeClr val="dk1"/>
            </a:solidFill>
            <a:prstDash val="solid"/>
            <a:round/>
            <a:headEnd len="sm" w="sm" type="none"/>
            <a:tailEnd len="med" w="med" type="triangle"/>
          </a:ln>
        </p:spPr>
      </p:cxnSp>
      <p:sp>
        <p:nvSpPr>
          <p:cNvPr id="318" name="Google Shape;318;g1470595221a_0_10"/>
          <p:cNvSpPr txBox="1"/>
          <p:nvPr/>
        </p:nvSpPr>
        <p:spPr>
          <a:xfrm>
            <a:off x="2912450" y="2776575"/>
            <a:ext cx="592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lt-LT">
                <a:latin typeface="Roboto"/>
                <a:ea typeface="Roboto"/>
                <a:cs typeface="Roboto"/>
                <a:sym typeface="Roboto"/>
              </a:rPr>
              <a:t>MDA</a:t>
            </a:r>
            <a:endParaRPr b="0" i="0" sz="1400" u="none" cap="none" strike="noStrike">
              <a:solidFill>
                <a:srgbClr val="000000"/>
              </a:solidFill>
              <a:latin typeface="Roboto"/>
              <a:ea typeface="Roboto"/>
              <a:cs typeface="Roboto"/>
              <a:sym typeface="Roboto"/>
            </a:endParaRPr>
          </a:p>
        </p:txBody>
      </p:sp>
      <p:pic>
        <p:nvPicPr>
          <p:cNvPr id="319" name="Google Shape;319;g1470595221a_0_10"/>
          <p:cNvPicPr preferRelativeResize="0"/>
          <p:nvPr/>
        </p:nvPicPr>
        <p:blipFill>
          <a:blip r:embed="rId5">
            <a:alphaModFix/>
          </a:blip>
          <a:stretch>
            <a:fillRect/>
          </a:stretch>
        </p:blipFill>
        <p:spPr>
          <a:xfrm>
            <a:off x="7906900" y="4859275"/>
            <a:ext cx="1160900" cy="208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15174d6553b_0_96"/>
          <p:cNvSpPr txBox="1"/>
          <p:nvPr/>
        </p:nvSpPr>
        <p:spPr>
          <a:xfrm>
            <a:off x="223175" y="3005525"/>
            <a:ext cx="3279600" cy="1522200"/>
          </a:xfrm>
          <a:prstGeom prst="rect">
            <a:avLst/>
          </a:prstGeom>
          <a:solidFill>
            <a:srgbClr val="C9DAF8"/>
          </a:solidFill>
          <a:ln cap="flat" cmpd="sng" w="19050">
            <a:solidFill>
              <a:srgbClr val="1155CC"/>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100"/>
              <a:buFont typeface="Arial"/>
              <a:buNone/>
            </a:pPr>
            <a:r>
              <a:rPr lang="lt-LT" sz="1100">
                <a:solidFill>
                  <a:srgbClr val="434343"/>
                </a:solidFill>
                <a:latin typeface="Roboto"/>
                <a:ea typeface="Roboto"/>
                <a:cs typeface="Roboto"/>
                <a:sym typeface="Roboto"/>
              </a:rPr>
              <a:t>Studentų įsitraukimas susijęs su laiko ir pastangų, kurias jie skyrė mokymosi patirčiai optimizuoti ir mokymuisi pagerinti, santykiu (Trowler, 2010). Įsitraukimas gali būti susijęs su elgesiu, mąstymo procesais ir emocijų požymiais. Kitaip tariant, įsitraukimas suvokiamas elgsenos, pažinimo ir emociniu aspektu. </a:t>
            </a:r>
            <a:endParaRPr b="0" i="0" sz="1300" u="none" cap="none" strike="noStrike">
              <a:solidFill>
                <a:srgbClr val="434343"/>
              </a:solidFill>
              <a:latin typeface="Roboto"/>
              <a:ea typeface="Roboto"/>
              <a:cs typeface="Roboto"/>
              <a:sym typeface="Roboto"/>
            </a:endParaRPr>
          </a:p>
        </p:txBody>
      </p:sp>
      <p:sp>
        <p:nvSpPr>
          <p:cNvPr id="325" name="Google Shape;325;g15174d6553b_0_96"/>
          <p:cNvSpPr txBox="1"/>
          <p:nvPr/>
        </p:nvSpPr>
        <p:spPr>
          <a:xfrm>
            <a:off x="220550" y="2672200"/>
            <a:ext cx="13194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lang="lt-LT" sz="1200">
                <a:solidFill>
                  <a:srgbClr val="1155CC"/>
                </a:solidFill>
                <a:latin typeface="Roboto"/>
                <a:ea typeface="Roboto"/>
                <a:cs typeface="Roboto"/>
                <a:sym typeface="Roboto"/>
              </a:rPr>
              <a:t>Įtrauktis</a:t>
            </a:r>
            <a:endParaRPr b="1" i="0" sz="1100" u="none" cap="none" strike="noStrike">
              <a:solidFill>
                <a:srgbClr val="1155CC"/>
              </a:solidFill>
              <a:latin typeface="Roboto"/>
              <a:ea typeface="Roboto"/>
              <a:cs typeface="Roboto"/>
              <a:sym typeface="Roboto"/>
            </a:endParaRPr>
          </a:p>
        </p:txBody>
      </p:sp>
      <p:sp>
        <p:nvSpPr>
          <p:cNvPr id="326" name="Google Shape;326;g15174d6553b_0_96"/>
          <p:cNvSpPr txBox="1"/>
          <p:nvPr/>
        </p:nvSpPr>
        <p:spPr>
          <a:xfrm>
            <a:off x="7500500" y="1713175"/>
            <a:ext cx="1496700" cy="1159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lang="lt-LT" sz="1100">
                <a:solidFill>
                  <a:schemeClr val="lt2"/>
                </a:solidFill>
                <a:latin typeface="Roboto"/>
                <a:ea typeface="Roboto"/>
                <a:cs typeface="Roboto"/>
                <a:sym typeface="Roboto"/>
              </a:rPr>
              <a:t>Studentų įsitraukimo aspektai mokymosi kontekste </a:t>
            </a:r>
            <a:r>
              <a:rPr b="0" i="0" lang="lt-LT" sz="1100" u="none" cap="none" strike="noStrike">
                <a:solidFill>
                  <a:schemeClr val="lt2"/>
                </a:solidFill>
                <a:latin typeface="Roboto"/>
                <a:ea typeface="Roboto"/>
                <a:cs typeface="Roboto"/>
                <a:sym typeface="Roboto"/>
              </a:rPr>
              <a:t>. </a:t>
            </a:r>
            <a:endParaRPr b="0" i="0" sz="1100" u="none" cap="none" strike="noStrike">
              <a:solidFill>
                <a:schemeClr val="lt2"/>
              </a:solidFill>
              <a:latin typeface="Roboto"/>
              <a:ea typeface="Roboto"/>
              <a:cs typeface="Roboto"/>
              <a:sym typeface="Roboto"/>
            </a:endParaRPr>
          </a:p>
          <a:p>
            <a:pPr indent="0" lvl="0" marL="0" marR="0" rtl="0" algn="l">
              <a:lnSpc>
                <a:spcPct val="100000"/>
              </a:lnSpc>
              <a:spcBef>
                <a:spcPts val="1000"/>
              </a:spcBef>
              <a:spcAft>
                <a:spcPts val="0"/>
              </a:spcAft>
              <a:buClr>
                <a:srgbClr val="000000"/>
              </a:buClr>
              <a:buSzPts val="1100"/>
              <a:buFont typeface="Arial"/>
              <a:buNone/>
            </a:pPr>
            <a:r>
              <a:rPr b="0" i="0" lang="lt-LT" sz="1100" u="none" cap="none" strike="noStrike">
                <a:solidFill>
                  <a:schemeClr val="lt2"/>
                </a:solidFill>
                <a:latin typeface="Roboto"/>
                <a:ea typeface="Roboto"/>
                <a:cs typeface="Roboto"/>
                <a:sym typeface="Roboto"/>
              </a:rPr>
              <a:t>(Dobbins </a:t>
            </a:r>
            <a:r>
              <a:rPr lang="lt-LT" sz="1100">
                <a:solidFill>
                  <a:schemeClr val="lt2"/>
                </a:solidFill>
                <a:latin typeface="Roboto"/>
                <a:ea typeface="Roboto"/>
                <a:cs typeface="Roboto"/>
                <a:sym typeface="Roboto"/>
              </a:rPr>
              <a:t>ir</a:t>
            </a:r>
            <a:r>
              <a:rPr b="0" i="0" lang="lt-LT" sz="1100" u="none" cap="none" strike="noStrike">
                <a:solidFill>
                  <a:schemeClr val="lt2"/>
                </a:solidFill>
                <a:latin typeface="Roboto"/>
                <a:ea typeface="Roboto"/>
                <a:cs typeface="Roboto"/>
                <a:sym typeface="Roboto"/>
              </a:rPr>
              <a:t> Denton, 2017, p.542)</a:t>
            </a:r>
            <a:endParaRPr b="0" i="0" sz="1400" u="none" cap="none" strike="noStrike">
              <a:solidFill>
                <a:srgbClr val="000000"/>
              </a:solidFill>
              <a:latin typeface="Arial"/>
              <a:ea typeface="Arial"/>
              <a:cs typeface="Arial"/>
              <a:sym typeface="Arial"/>
            </a:endParaRPr>
          </a:p>
        </p:txBody>
      </p:sp>
      <p:sp>
        <p:nvSpPr>
          <p:cNvPr id="327" name="Google Shape;327;g15174d6553b_0_96"/>
          <p:cNvSpPr txBox="1"/>
          <p:nvPr/>
        </p:nvSpPr>
        <p:spPr>
          <a:xfrm>
            <a:off x="7827850" y="3231825"/>
            <a:ext cx="1250100" cy="985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lt-LT" sz="1300" u="sng" cap="none" strike="noStrike">
                <a:solidFill>
                  <a:schemeClr val="hlink"/>
                </a:solidFill>
                <a:latin typeface="Roboto"/>
                <a:ea typeface="Roboto"/>
                <a:cs typeface="Roboto"/>
                <a:sym typeface="Roboto"/>
                <a:hlinkClick r:id="rId3"/>
              </a:rPr>
              <a:t>Spauskite čia, norėdami </a:t>
            </a:r>
            <a:r>
              <a:rPr lang="lt-LT" sz="1300" u="sng">
                <a:solidFill>
                  <a:schemeClr val="hlink"/>
                </a:solidFill>
                <a:latin typeface="Roboto"/>
                <a:ea typeface="Roboto"/>
                <a:cs typeface="Roboto"/>
                <a:sym typeface="Roboto"/>
                <a:hlinkClick r:id="rId4"/>
              </a:rPr>
              <a:t>sužinoti plačiau</a:t>
            </a:r>
            <a:endParaRPr b="0" i="0" sz="1300" u="none" cap="none" strike="noStrike">
              <a:solidFill>
                <a:srgbClr val="000000"/>
              </a:solidFill>
              <a:latin typeface="Roboto"/>
              <a:ea typeface="Roboto"/>
              <a:cs typeface="Roboto"/>
              <a:sym typeface="Roboto"/>
            </a:endParaRPr>
          </a:p>
        </p:txBody>
      </p:sp>
      <p:pic>
        <p:nvPicPr>
          <p:cNvPr id="328" name="Google Shape;328;g15174d6553b_0_96"/>
          <p:cNvPicPr preferRelativeResize="0"/>
          <p:nvPr/>
        </p:nvPicPr>
        <p:blipFill rotWithShape="1">
          <a:blip r:embed="rId5">
            <a:alphaModFix/>
          </a:blip>
          <a:srcRect b="0" l="0" r="0" t="0"/>
          <a:stretch/>
        </p:blipFill>
        <p:spPr>
          <a:xfrm>
            <a:off x="7545800" y="3296324"/>
            <a:ext cx="283725" cy="486600"/>
          </a:xfrm>
          <a:prstGeom prst="rect">
            <a:avLst/>
          </a:prstGeom>
          <a:noFill/>
          <a:ln>
            <a:noFill/>
          </a:ln>
        </p:spPr>
      </p:pic>
      <p:sp>
        <p:nvSpPr>
          <p:cNvPr id="329" name="Google Shape;329;g15174d6553b_0_96"/>
          <p:cNvSpPr txBox="1"/>
          <p:nvPr/>
        </p:nvSpPr>
        <p:spPr>
          <a:xfrm>
            <a:off x="220550" y="1589325"/>
            <a:ext cx="3216600" cy="870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1800"/>
              </a:spcBef>
              <a:spcAft>
                <a:spcPts val="0"/>
              </a:spcAft>
              <a:buClr>
                <a:srgbClr val="000000"/>
              </a:buClr>
              <a:buSzPts val="1350"/>
              <a:buFont typeface="Arial"/>
              <a:buNone/>
            </a:pPr>
            <a:r>
              <a:rPr b="1" lang="lt-LT" sz="1350">
                <a:solidFill>
                  <a:schemeClr val="dk1"/>
                </a:solidFill>
                <a:latin typeface="Roboto"/>
                <a:ea typeface="Roboto"/>
                <a:cs typeface="Roboto"/>
                <a:sym typeface="Roboto"/>
              </a:rPr>
              <a:t>Kaip studentai įsitraukia į studijų dalyką ir kaip šį įsitraukimą galima stebėti ir gerinti remiantis MDA?</a:t>
            </a:r>
            <a:endParaRPr b="1" i="0" sz="1400" u="none" cap="none" strike="noStrike">
              <a:solidFill>
                <a:schemeClr val="dk1"/>
              </a:solidFill>
              <a:latin typeface="Roboto"/>
              <a:ea typeface="Roboto"/>
              <a:cs typeface="Roboto"/>
              <a:sym typeface="Roboto"/>
            </a:endParaRPr>
          </a:p>
        </p:txBody>
      </p:sp>
      <p:sp>
        <p:nvSpPr>
          <p:cNvPr id="330" name="Google Shape;330;g15174d6553b_0_96"/>
          <p:cNvSpPr txBox="1"/>
          <p:nvPr>
            <p:ph type="title"/>
          </p:nvPr>
        </p:nvSpPr>
        <p:spPr>
          <a:xfrm>
            <a:off x="139650" y="521825"/>
            <a:ext cx="8111700" cy="767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200"/>
              <a:buNone/>
            </a:pPr>
            <a:r>
              <a:rPr lang="lt-LT" sz="2600"/>
              <a:t>MDA ir besimokančiųjų įsitraukimas</a:t>
            </a:r>
            <a:endParaRPr sz="2600"/>
          </a:p>
        </p:txBody>
      </p:sp>
      <p:pic>
        <p:nvPicPr>
          <p:cNvPr id="331" name="Google Shape;331;g15174d6553b_0_96"/>
          <p:cNvPicPr preferRelativeResize="0"/>
          <p:nvPr/>
        </p:nvPicPr>
        <p:blipFill rotWithShape="1">
          <a:blip r:embed="rId6">
            <a:alphaModFix/>
          </a:blip>
          <a:srcRect b="0" l="0" r="0" t="0"/>
          <a:stretch/>
        </p:blipFill>
        <p:spPr>
          <a:xfrm>
            <a:off x="3723850" y="1395825"/>
            <a:ext cx="3713423" cy="3549175"/>
          </a:xfrm>
          <a:prstGeom prst="rect">
            <a:avLst/>
          </a:prstGeom>
          <a:noFill/>
          <a:ln cap="flat" cmpd="sng" w="19050">
            <a:solidFill>
              <a:srgbClr val="9E9E9E"/>
            </a:solidFill>
            <a:prstDash val="dash"/>
            <a:round/>
            <a:headEnd len="sm" w="sm" type="none"/>
            <a:tailEnd len="sm" w="sm" type="none"/>
          </a:ln>
        </p:spPr>
      </p:pic>
      <p:sp>
        <p:nvSpPr>
          <p:cNvPr id="332" name="Google Shape;332;g15174d6553b_0_96"/>
          <p:cNvSpPr txBox="1"/>
          <p:nvPr/>
        </p:nvSpPr>
        <p:spPr>
          <a:xfrm>
            <a:off x="4829075" y="1548250"/>
            <a:ext cx="1788300" cy="1277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lang="lt-LT" sz="1200">
                <a:latin typeface="Roboto"/>
                <a:ea typeface="Roboto"/>
                <a:cs typeface="Roboto"/>
                <a:sym typeface="Roboto"/>
              </a:rPr>
              <a:t>Elgsena</a:t>
            </a:r>
            <a:endParaRPr b="1" i="0" sz="1200" u="none" cap="none" strike="noStrike">
              <a:solidFill>
                <a:srgbClr val="000000"/>
              </a:solidFill>
              <a:latin typeface="Roboto"/>
              <a:ea typeface="Roboto"/>
              <a:cs typeface="Roboto"/>
              <a:sym typeface="Roboto"/>
            </a:endParaRPr>
          </a:p>
          <a:p>
            <a:pPr indent="-147149" lvl="0" marL="179999" marR="0" rtl="0" algn="l">
              <a:lnSpc>
                <a:spcPct val="100000"/>
              </a:lnSpc>
              <a:spcBef>
                <a:spcPts val="600"/>
              </a:spcBef>
              <a:spcAft>
                <a:spcPts val="0"/>
              </a:spcAft>
              <a:buClr>
                <a:srgbClr val="000000"/>
              </a:buClr>
              <a:buSzPts val="900"/>
              <a:buFont typeface="Roboto"/>
              <a:buChar char="●"/>
            </a:pPr>
            <a:r>
              <a:rPr lang="lt-LT" sz="900">
                <a:latin typeface="Roboto"/>
                <a:ea typeface="Roboto"/>
                <a:cs typeface="Roboto"/>
                <a:sym typeface="Roboto"/>
              </a:rPr>
              <a:t>Paskaitų lankymas</a:t>
            </a:r>
            <a:endParaRPr b="0" i="0" sz="900" u="none" cap="none" strike="noStrike">
              <a:solidFill>
                <a:srgbClr val="000000"/>
              </a:solidFill>
              <a:latin typeface="Roboto"/>
              <a:ea typeface="Roboto"/>
              <a:cs typeface="Roboto"/>
              <a:sym typeface="Roboto"/>
            </a:endParaRPr>
          </a:p>
          <a:p>
            <a:pPr indent="-147149" lvl="0" marL="179999" marR="0" rtl="0" algn="l">
              <a:lnSpc>
                <a:spcPct val="100000"/>
              </a:lnSpc>
              <a:spcBef>
                <a:spcPts val="0"/>
              </a:spcBef>
              <a:spcAft>
                <a:spcPts val="0"/>
              </a:spcAft>
              <a:buClr>
                <a:srgbClr val="000000"/>
              </a:buClr>
              <a:buSzPts val="900"/>
              <a:buFont typeface="Roboto"/>
              <a:buChar char="●"/>
            </a:pPr>
            <a:r>
              <a:rPr lang="lt-LT" sz="900">
                <a:latin typeface="Roboto"/>
                <a:ea typeface="Roboto"/>
                <a:cs typeface="Roboto"/>
                <a:sym typeface="Roboto"/>
              </a:rPr>
              <a:t>Įsitraukimas į veiklas</a:t>
            </a:r>
            <a:r>
              <a:rPr b="0" i="0" lang="lt-LT" sz="900" u="none" cap="none" strike="noStrike">
                <a:solidFill>
                  <a:srgbClr val="000000"/>
                </a:solidFill>
                <a:latin typeface="Roboto"/>
                <a:ea typeface="Roboto"/>
                <a:cs typeface="Roboto"/>
                <a:sym typeface="Roboto"/>
              </a:rPr>
              <a:t> (</a:t>
            </a:r>
            <a:r>
              <a:rPr lang="lt-LT" sz="900">
                <a:latin typeface="Roboto"/>
                <a:ea typeface="Roboto"/>
                <a:cs typeface="Roboto"/>
                <a:sym typeface="Roboto"/>
              </a:rPr>
              <a:t>pvz</a:t>
            </a:r>
            <a:r>
              <a:rPr b="0" i="0" lang="lt-LT" sz="900" u="none" cap="none" strike="noStrike">
                <a:solidFill>
                  <a:srgbClr val="000000"/>
                </a:solidFill>
                <a:latin typeface="Roboto"/>
                <a:ea typeface="Roboto"/>
                <a:cs typeface="Roboto"/>
                <a:sym typeface="Roboto"/>
              </a:rPr>
              <a:t>., klausimų u</a:t>
            </a:r>
            <a:r>
              <a:rPr lang="lt-LT" sz="900">
                <a:latin typeface="Roboto"/>
                <a:ea typeface="Roboto"/>
                <a:cs typeface="Roboto"/>
                <a:sym typeface="Roboto"/>
              </a:rPr>
              <a:t>ždavimas</a:t>
            </a:r>
            <a:r>
              <a:rPr b="0" i="0" lang="lt-LT" sz="900" u="none" cap="none" strike="noStrike">
                <a:solidFill>
                  <a:srgbClr val="000000"/>
                </a:solidFill>
                <a:latin typeface="Roboto"/>
                <a:ea typeface="Roboto"/>
                <a:cs typeface="Roboto"/>
                <a:sym typeface="Roboto"/>
              </a:rPr>
              <a:t>)</a:t>
            </a:r>
            <a:endParaRPr b="0" i="0" sz="900" u="none" cap="none" strike="noStrike">
              <a:solidFill>
                <a:srgbClr val="000000"/>
              </a:solidFill>
              <a:latin typeface="Roboto"/>
              <a:ea typeface="Roboto"/>
              <a:cs typeface="Roboto"/>
              <a:sym typeface="Roboto"/>
            </a:endParaRPr>
          </a:p>
          <a:p>
            <a:pPr indent="-147149" lvl="0" marL="179999" marR="0" rtl="0" algn="l">
              <a:lnSpc>
                <a:spcPct val="100000"/>
              </a:lnSpc>
              <a:spcBef>
                <a:spcPts val="0"/>
              </a:spcBef>
              <a:spcAft>
                <a:spcPts val="0"/>
              </a:spcAft>
              <a:buClr>
                <a:srgbClr val="000000"/>
              </a:buClr>
              <a:buSzPts val="900"/>
              <a:buFont typeface="Roboto"/>
              <a:buChar char="●"/>
            </a:pPr>
            <a:r>
              <a:rPr lang="lt-LT" sz="900">
                <a:latin typeface="Roboto"/>
                <a:ea typeface="Roboto"/>
                <a:cs typeface="Roboto"/>
                <a:sym typeface="Roboto"/>
              </a:rPr>
              <a:t>Laikymasis mokymosi grupės susitarimų</a:t>
            </a:r>
            <a:r>
              <a:rPr b="0" i="0" lang="lt-LT" sz="900" u="none" cap="none" strike="noStrike">
                <a:solidFill>
                  <a:srgbClr val="000000"/>
                </a:solidFill>
                <a:latin typeface="Roboto"/>
                <a:ea typeface="Roboto"/>
                <a:cs typeface="Roboto"/>
                <a:sym typeface="Roboto"/>
              </a:rPr>
              <a:t> (</a:t>
            </a:r>
            <a:r>
              <a:rPr lang="lt-LT" sz="900">
                <a:latin typeface="Roboto"/>
                <a:ea typeface="Roboto"/>
                <a:cs typeface="Roboto"/>
                <a:sym typeface="Roboto"/>
              </a:rPr>
              <a:t>pvz</a:t>
            </a:r>
            <a:r>
              <a:rPr b="0" i="0" lang="lt-LT" sz="900" u="none" cap="none" strike="noStrike">
                <a:solidFill>
                  <a:srgbClr val="000000"/>
                </a:solidFill>
                <a:latin typeface="Roboto"/>
                <a:ea typeface="Roboto"/>
                <a:cs typeface="Roboto"/>
                <a:sym typeface="Roboto"/>
              </a:rPr>
              <a:t>., </a:t>
            </a:r>
            <a:r>
              <a:rPr lang="lt-LT" sz="900">
                <a:latin typeface="Roboto"/>
                <a:ea typeface="Roboto"/>
                <a:cs typeface="Roboto"/>
                <a:sym typeface="Roboto"/>
              </a:rPr>
              <a:t>darbo netrukdymas</a:t>
            </a:r>
            <a:r>
              <a:rPr b="0" i="0" lang="lt-LT" sz="900" u="none" cap="none" strike="noStrike">
                <a:solidFill>
                  <a:srgbClr val="000000"/>
                </a:solidFill>
                <a:latin typeface="Roboto"/>
                <a:ea typeface="Roboto"/>
                <a:cs typeface="Roboto"/>
                <a:sym typeface="Roboto"/>
              </a:rPr>
              <a:t>)</a:t>
            </a:r>
            <a:endParaRPr b="0" i="0" sz="900" u="none" cap="none" strike="noStrike">
              <a:solidFill>
                <a:srgbClr val="000000"/>
              </a:solidFill>
              <a:latin typeface="Roboto"/>
              <a:ea typeface="Roboto"/>
              <a:cs typeface="Roboto"/>
              <a:sym typeface="Roboto"/>
            </a:endParaRPr>
          </a:p>
        </p:txBody>
      </p:sp>
      <p:sp>
        <p:nvSpPr>
          <p:cNvPr id="333" name="Google Shape;333;g15174d6553b_0_96"/>
          <p:cNvSpPr txBox="1"/>
          <p:nvPr/>
        </p:nvSpPr>
        <p:spPr>
          <a:xfrm>
            <a:off x="3723850" y="3316275"/>
            <a:ext cx="1624200" cy="1139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lang="lt-LT" sz="1200">
                <a:latin typeface="Roboto"/>
                <a:ea typeface="Roboto"/>
                <a:cs typeface="Roboto"/>
                <a:sym typeface="Roboto"/>
              </a:rPr>
              <a:t>Mąstymas/ kognicija</a:t>
            </a:r>
            <a:endParaRPr b="1" i="0" sz="1200" u="none" cap="none" strike="noStrike">
              <a:solidFill>
                <a:srgbClr val="000000"/>
              </a:solidFill>
              <a:latin typeface="Roboto"/>
              <a:ea typeface="Roboto"/>
              <a:cs typeface="Roboto"/>
              <a:sym typeface="Roboto"/>
            </a:endParaRPr>
          </a:p>
          <a:p>
            <a:pPr indent="-147149" lvl="0" marL="179999" marR="0" rtl="0" algn="l">
              <a:lnSpc>
                <a:spcPct val="100000"/>
              </a:lnSpc>
              <a:spcBef>
                <a:spcPts val="600"/>
              </a:spcBef>
              <a:spcAft>
                <a:spcPts val="0"/>
              </a:spcAft>
              <a:buClr>
                <a:srgbClr val="000000"/>
              </a:buClr>
              <a:buSzPts val="900"/>
              <a:buFont typeface="Roboto"/>
              <a:buChar char="●"/>
            </a:pPr>
            <a:r>
              <a:rPr lang="lt-LT" sz="900">
                <a:latin typeface="Roboto"/>
                <a:ea typeface="Roboto"/>
                <a:cs typeface="Roboto"/>
                <a:sym typeface="Roboto"/>
              </a:rPr>
              <a:t>Studentas siekia mokytis viršydamas medžiagos reikalavimus, kad pagilintų savo dalyko žinias.</a:t>
            </a:r>
            <a:endParaRPr b="0" i="0" sz="900" u="none" cap="none" strike="noStrike">
              <a:solidFill>
                <a:srgbClr val="000000"/>
              </a:solidFill>
              <a:latin typeface="Roboto"/>
              <a:ea typeface="Roboto"/>
              <a:cs typeface="Roboto"/>
              <a:sym typeface="Roboto"/>
            </a:endParaRPr>
          </a:p>
        </p:txBody>
      </p:sp>
      <p:sp>
        <p:nvSpPr>
          <p:cNvPr id="334" name="Google Shape;334;g15174d6553b_0_96"/>
          <p:cNvSpPr txBox="1"/>
          <p:nvPr/>
        </p:nvSpPr>
        <p:spPr>
          <a:xfrm>
            <a:off x="5893250" y="3385575"/>
            <a:ext cx="14715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lang="lt-LT" sz="1200">
                <a:latin typeface="Roboto"/>
                <a:ea typeface="Roboto"/>
                <a:cs typeface="Roboto"/>
                <a:sym typeface="Roboto"/>
              </a:rPr>
              <a:t>Emocijos</a:t>
            </a:r>
            <a:endParaRPr b="1" i="0" sz="1200" u="none" cap="none" strike="noStrike">
              <a:solidFill>
                <a:srgbClr val="000000"/>
              </a:solidFill>
              <a:latin typeface="Roboto"/>
              <a:ea typeface="Roboto"/>
              <a:cs typeface="Roboto"/>
              <a:sym typeface="Roboto"/>
            </a:endParaRPr>
          </a:p>
          <a:p>
            <a:pPr indent="-147149" lvl="0" marL="179999" marR="0" rtl="0" algn="l">
              <a:lnSpc>
                <a:spcPct val="100000"/>
              </a:lnSpc>
              <a:spcBef>
                <a:spcPts val="0"/>
              </a:spcBef>
              <a:spcAft>
                <a:spcPts val="0"/>
              </a:spcAft>
              <a:buClr>
                <a:srgbClr val="000000"/>
              </a:buClr>
              <a:buSzPts val="900"/>
              <a:buFont typeface="Roboto"/>
              <a:buChar char="●"/>
            </a:pPr>
            <a:r>
              <a:rPr lang="lt-LT" sz="900">
                <a:latin typeface="Roboto"/>
                <a:ea typeface="Roboto"/>
                <a:cs typeface="Roboto"/>
                <a:sym typeface="Roboto"/>
              </a:rPr>
              <a:t>Reakcijos į dėstomą medžiagą pvz., susidomėjimo ir malonumo jausmas</a:t>
            </a:r>
            <a:endParaRPr b="0" i="0" sz="900" u="none" cap="none" strike="noStrike">
              <a:solidFill>
                <a:srgbClr val="000000"/>
              </a:solidFill>
              <a:latin typeface="Roboto"/>
              <a:ea typeface="Roboto"/>
              <a:cs typeface="Roboto"/>
              <a:sym typeface="Roboto"/>
            </a:endParaRPr>
          </a:p>
        </p:txBody>
      </p:sp>
      <p:pic>
        <p:nvPicPr>
          <p:cNvPr id="335" name="Google Shape;335;g15174d6553b_0_96"/>
          <p:cNvPicPr preferRelativeResize="0"/>
          <p:nvPr/>
        </p:nvPicPr>
        <p:blipFill>
          <a:blip r:embed="rId7">
            <a:alphaModFix/>
          </a:blip>
          <a:stretch>
            <a:fillRect/>
          </a:stretch>
        </p:blipFill>
        <p:spPr>
          <a:xfrm>
            <a:off x="7906900" y="4859275"/>
            <a:ext cx="1160900" cy="2080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g1543d140d06_0_119"/>
          <p:cNvSpPr txBox="1"/>
          <p:nvPr>
            <p:ph type="title"/>
          </p:nvPr>
        </p:nvSpPr>
        <p:spPr>
          <a:xfrm>
            <a:off x="95500" y="509075"/>
            <a:ext cx="8111700" cy="767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200"/>
              <a:buNone/>
            </a:pPr>
            <a:r>
              <a:rPr lang="lt-LT"/>
              <a:t>Duomenys apie studentų įsitraukimą</a:t>
            </a:r>
            <a:endParaRPr/>
          </a:p>
        </p:txBody>
      </p:sp>
      <p:sp>
        <p:nvSpPr>
          <p:cNvPr id="341" name="Google Shape;341;g1543d140d06_0_119"/>
          <p:cNvSpPr txBox="1"/>
          <p:nvPr/>
        </p:nvSpPr>
        <p:spPr>
          <a:xfrm>
            <a:off x="2308425" y="2781250"/>
            <a:ext cx="11748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lang="lt-LT" sz="1100">
                <a:solidFill>
                  <a:srgbClr val="434343"/>
                </a:solidFill>
                <a:latin typeface="Roboto"/>
                <a:ea typeface="Roboto"/>
                <a:cs typeface="Roboto"/>
                <a:sym typeface="Roboto"/>
              </a:rPr>
              <a:t>skatina studentų aktyvų dalyvavimą</a:t>
            </a:r>
            <a:endParaRPr b="0" i="0" sz="1100" u="none" cap="none" strike="noStrike">
              <a:solidFill>
                <a:srgbClr val="434343"/>
              </a:solidFill>
              <a:latin typeface="Roboto"/>
              <a:ea typeface="Roboto"/>
              <a:cs typeface="Roboto"/>
              <a:sym typeface="Roboto"/>
            </a:endParaRPr>
          </a:p>
        </p:txBody>
      </p:sp>
      <p:sp>
        <p:nvSpPr>
          <p:cNvPr id="342" name="Google Shape;342;g1543d140d06_0_119"/>
          <p:cNvSpPr txBox="1"/>
          <p:nvPr/>
        </p:nvSpPr>
        <p:spPr>
          <a:xfrm>
            <a:off x="2514475" y="1910700"/>
            <a:ext cx="473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343" name="Google Shape;343;g1543d140d06_0_119"/>
          <p:cNvSpPr txBox="1"/>
          <p:nvPr/>
        </p:nvSpPr>
        <p:spPr>
          <a:xfrm>
            <a:off x="16125" y="1718200"/>
            <a:ext cx="2292300" cy="3489000"/>
          </a:xfrm>
          <a:prstGeom prst="rect">
            <a:avLst/>
          </a:prstGeom>
          <a:noFill/>
          <a:ln>
            <a:noFill/>
          </a:ln>
        </p:spPr>
        <p:txBody>
          <a:bodyPr anchorCtr="0" anchor="t" bIns="91425" lIns="91425" spcFirstLastPara="1" rIns="91425" wrap="square" tIns="91425">
            <a:spAutoFit/>
          </a:bodyPr>
          <a:lstStyle/>
          <a:p>
            <a:pPr indent="-298450" lvl="0" marL="457200" marR="0" rtl="0" algn="l">
              <a:lnSpc>
                <a:spcPct val="100000"/>
              </a:lnSpc>
              <a:spcBef>
                <a:spcPts val="1000"/>
              </a:spcBef>
              <a:spcAft>
                <a:spcPts val="0"/>
              </a:spcAft>
              <a:buClr>
                <a:schemeClr val="dk1"/>
              </a:buClr>
              <a:buSzPts val="1100"/>
              <a:buFont typeface="Roboto"/>
              <a:buChar char="➔"/>
            </a:pPr>
            <a:r>
              <a:rPr lang="lt-LT" sz="1100">
                <a:solidFill>
                  <a:srgbClr val="434343"/>
                </a:solidFill>
                <a:latin typeface="Roboto"/>
                <a:ea typeface="Roboto"/>
                <a:cs typeface="Roboto"/>
                <a:sym typeface="Roboto"/>
              </a:rPr>
              <a:t>skatinti aktyvų ir kūrybišką besimokančiųjų įtraukimą į dalyką.</a:t>
            </a:r>
            <a:endParaRPr sz="1100">
              <a:solidFill>
                <a:srgbClr val="434343"/>
              </a:solidFill>
              <a:latin typeface="Roboto"/>
              <a:ea typeface="Roboto"/>
              <a:cs typeface="Roboto"/>
              <a:sym typeface="Roboto"/>
            </a:endParaRPr>
          </a:p>
          <a:p>
            <a:pPr indent="-298450" lvl="0" marL="457200" marR="0" rtl="0" algn="l">
              <a:lnSpc>
                <a:spcPct val="100000"/>
              </a:lnSpc>
              <a:spcBef>
                <a:spcPts val="1000"/>
              </a:spcBef>
              <a:spcAft>
                <a:spcPts val="0"/>
              </a:spcAft>
              <a:buClr>
                <a:schemeClr val="dk1"/>
              </a:buClr>
              <a:buSzPts val="1100"/>
              <a:buFont typeface="Roboto"/>
              <a:buChar char="➔"/>
            </a:pPr>
            <a:r>
              <a:rPr lang="lt-LT" sz="1100">
                <a:solidFill>
                  <a:srgbClr val="434343"/>
                </a:solidFill>
                <a:latin typeface="Roboto"/>
                <a:ea typeface="Roboto"/>
                <a:cs typeface="Roboto"/>
                <a:sym typeface="Roboto"/>
              </a:rPr>
              <a:t>naudoti skaitmenines technologijas pedagoginėse strategijose, kuriomis skatinami įvairiapusiai įgūdžiai, gilus mąstymas ir kūrybinė raiška.</a:t>
            </a:r>
            <a:endParaRPr sz="1100">
              <a:solidFill>
                <a:srgbClr val="434343"/>
              </a:solidFill>
              <a:latin typeface="Roboto"/>
              <a:ea typeface="Roboto"/>
              <a:cs typeface="Roboto"/>
              <a:sym typeface="Roboto"/>
            </a:endParaRPr>
          </a:p>
          <a:p>
            <a:pPr indent="-298450" lvl="0" marL="457200" marR="0" rtl="0" algn="l">
              <a:lnSpc>
                <a:spcPct val="100000"/>
              </a:lnSpc>
              <a:spcBef>
                <a:spcPts val="1000"/>
              </a:spcBef>
              <a:spcAft>
                <a:spcPts val="0"/>
              </a:spcAft>
              <a:buClr>
                <a:schemeClr val="dk1"/>
              </a:buClr>
              <a:buSzPts val="1100"/>
              <a:buFont typeface="Roboto"/>
              <a:buChar char="➔"/>
            </a:pPr>
            <a:r>
              <a:rPr lang="lt-LT" sz="1100">
                <a:solidFill>
                  <a:srgbClr val="434343"/>
                </a:solidFill>
                <a:latin typeface="Roboto"/>
                <a:ea typeface="Roboto"/>
                <a:cs typeface="Roboto"/>
                <a:sym typeface="Roboto"/>
              </a:rPr>
              <a:t>atverti mokymąsi naujoms, realioms aplinkybėms, kurios įtraukia pačius besimokančiuosius į praktinę veiklą, mokslinius tyrimus ar sudėtingų problemų sprendimą</a:t>
            </a:r>
            <a:endParaRPr sz="1100">
              <a:solidFill>
                <a:srgbClr val="434343"/>
              </a:solidFill>
              <a:latin typeface="Roboto"/>
              <a:ea typeface="Roboto"/>
              <a:cs typeface="Roboto"/>
              <a:sym typeface="Roboto"/>
            </a:endParaRPr>
          </a:p>
        </p:txBody>
      </p:sp>
      <p:sp>
        <p:nvSpPr>
          <p:cNvPr id="344" name="Google Shape;344;g1543d140d06_0_119"/>
          <p:cNvSpPr txBox="1"/>
          <p:nvPr/>
        </p:nvSpPr>
        <p:spPr>
          <a:xfrm>
            <a:off x="6465275" y="1923850"/>
            <a:ext cx="2472300" cy="2770500"/>
          </a:xfrm>
          <a:prstGeom prst="rect">
            <a:avLst/>
          </a:prstGeom>
          <a:noFill/>
          <a:ln>
            <a:noFill/>
          </a:ln>
        </p:spPr>
        <p:txBody>
          <a:bodyPr anchorCtr="0" anchor="t" bIns="91425" lIns="91425" spcFirstLastPara="1" rIns="91425" wrap="square" tIns="91425">
            <a:spAutoFit/>
          </a:bodyPr>
          <a:lstStyle/>
          <a:p>
            <a:pPr indent="-298450" lvl="0" marL="457200" marR="0" rtl="0" algn="l">
              <a:lnSpc>
                <a:spcPct val="100000"/>
              </a:lnSpc>
              <a:spcBef>
                <a:spcPts val="1000"/>
              </a:spcBef>
              <a:spcAft>
                <a:spcPts val="0"/>
              </a:spcAft>
              <a:buClr>
                <a:schemeClr val="dk1"/>
              </a:buClr>
              <a:buSzPts val="1100"/>
              <a:buFont typeface="Roboto"/>
              <a:buChar char="➔"/>
            </a:pPr>
            <a:r>
              <a:rPr lang="lt-LT" sz="1100">
                <a:solidFill>
                  <a:srgbClr val="434343"/>
                </a:solidFill>
                <a:highlight>
                  <a:srgbClr val="FAFAFD"/>
                </a:highlight>
                <a:latin typeface="Roboto"/>
                <a:ea typeface="Roboto"/>
                <a:cs typeface="Roboto"/>
                <a:sym typeface="Roboto"/>
              </a:rPr>
              <a:t>žurnalų duomenys (pvz., paspaudimų elgsena, testų atsakymai mokymosi aplinkoje).</a:t>
            </a:r>
            <a:endParaRPr sz="1100">
              <a:solidFill>
                <a:srgbClr val="434343"/>
              </a:solidFill>
              <a:highlight>
                <a:srgbClr val="FAFAFD"/>
              </a:highlight>
              <a:latin typeface="Roboto"/>
              <a:ea typeface="Roboto"/>
              <a:cs typeface="Roboto"/>
              <a:sym typeface="Roboto"/>
            </a:endParaRPr>
          </a:p>
          <a:p>
            <a:pPr indent="-298450" lvl="0" marL="457200" marR="0" rtl="0" algn="l">
              <a:lnSpc>
                <a:spcPct val="100000"/>
              </a:lnSpc>
              <a:spcBef>
                <a:spcPts val="1000"/>
              </a:spcBef>
              <a:spcAft>
                <a:spcPts val="0"/>
              </a:spcAft>
              <a:buClr>
                <a:schemeClr val="dk1"/>
              </a:buClr>
              <a:buSzPts val="1100"/>
              <a:buFont typeface="Roboto"/>
              <a:buChar char="➔"/>
            </a:pPr>
            <a:r>
              <a:rPr lang="lt-LT" sz="1100">
                <a:solidFill>
                  <a:srgbClr val="434343"/>
                </a:solidFill>
                <a:highlight>
                  <a:srgbClr val="FAFAFD"/>
                </a:highlight>
                <a:latin typeface="Roboto"/>
                <a:ea typeface="Roboto"/>
                <a:cs typeface="Roboto"/>
                <a:sym typeface="Roboto"/>
              </a:rPr>
              <a:t>mokinių pasisakymai (pvz., forumai, tinklaraščiai ir kt., skirti kokybinei analizei).</a:t>
            </a:r>
            <a:endParaRPr sz="1100">
              <a:solidFill>
                <a:srgbClr val="434343"/>
              </a:solidFill>
              <a:highlight>
                <a:srgbClr val="FAFAFD"/>
              </a:highlight>
              <a:latin typeface="Roboto"/>
              <a:ea typeface="Roboto"/>
              <a:cs typeface="Roboto"/>
              <a:sym typeface="Roboto"/>
            </a:endParaRPr>
          </a:p>
          <a:p>
            <a:pPr indent="-298450" lvl="0" marL="457200" marR="0" rtl="0" algn="l">
              <a:lnSpc>
                <a:spcPct val="100000"/>
              </a:lnSpc>
              <a:spcBef>
                <a:spcPts val="1000"/>
              </a:spcBef>
              <a:spcAft>
                <a:spcPts val="0"/>
              </a:spcAft>
              <a:buClr>
                <a:schemeClr val="dk1"/>
              </a:buClr>
              <a:buSzPts val="1100"/>
              <a:buFont typeface="Roboto"/>
              <a:buChar char="➔"/>
            </a:pPr>
            <a:r>
              <a:rPr lang="lt-LT" sz="1100">
                <a:solidFill>
                  <a:srgbClr val="434343"/>
                </a:solidFill>
                <a:highlight>
                  <a:srgbClr val="FAFAFD"/>
                </a:highlight>
                <a:latin typeface="Roboto"/>
                <a:ea typeface="Roboto"/>
                <a:cs typeface="Roboto"/>
                <a:sym typeface="Roboto"/>
              </a:rPr>
              <a:t>garso ir vaizdo duomenys (pvz., stebėjimai, kompiuterinės regos metodai)</a:t>
            </a:r>
            <a:endParaRPr sz="1100">
              <a:solidFill>
                <a:srgbClr val="434343"/>
              </a:solidFill>
              <a:highlight>
                <a:srgbClr val="FAFAFD"/>
              </a:highlight>
              <a:latin typeface="Roboto"/>
              <a:ea typeface="Roboto"/>
              <a:cs typeface="Roboto"/>
              <a:sym typeface="Roboto"/>
            </a:endParaRPr>
          </a:p>
          <a:p>
            <a:pPr indent="-298450" lvl="0" marL="457200" marR="0" rtl="0" algn="l">
              <a:lnSpc>
                <a:spcPct val="100000"/>
              </a:lnSpc>
              <a:spcBef>
                <a:spcPts val="1000"/>
              </a:spcBef>
              <a:spcAft>
                <a:spcPts val="0"/>
              </a:spcAft>
              <a:buClr>
                <a:schemeClr val="dk1"/>
              </a:buClr>
              <a:buSzPts val="1100"/>
              <a:buFont typeface="Roboto"/>
              <a:buChar char="➔"/>
            </a:pPr>
            <a:r>
              <a:rPr lang="lt-LT" sz="1100">
                <a:solidFill>
                  <a:srgbClr val="434343"/>
                </a:solidFill>
                <a:highlight>
                  <a:srgbClr val="FAFAFD"/>
                </a:highlight>
                <a:latin typeface="Roboto"/>
                <a:ea typeface="Roboto"/>
                <a:cs typeface="Roboto"/>
                <a:sym typeface="Roboto"/>
              </a:rPr>
              <a:t>fiziologiniai duomenys (pvz., mokinių emocinės reakcijos)</a:t>
            </a:r>
            <a:endParaRPr sz="1100">
              <a:solidFill>
                <a:srgbClr val="434343"/>
              </a:solidFill>
              <a:highlight>
                <a:srgbClr val="FAFAFD"/>
              </a:highlight>
              <a:latin typeface="Roboto"/>
              <a:ea typeface="Roboto"/>
              <a:cs typeface="Roboto"/>
              <a:sym typeface="Roboto"/>
            </a:endParaRPr>
          </a:p>
        </p:txBody>
      </p:sp>
      <p:sp>
        <p:nvSpPr>
          <p:cNvPr id="345" name="Google Shape;345;g1543d140d06_0_119"/>
          <p:cNvSpPr txBox="1"/>
          <p:nvPr/>
        </p:nvSpPr>
        <p:spPr>
          <a:xfrm>
            <a:off x="4985238" y="2365113"/>
            <a:ext cx="13575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1100"/>
              </a:spcAft>
              <a:buClr>
                <a:srgbClr val="000000"/>
              </a:buClr>
              <a:buSzPts val="1100"/>
              <a:buFont typeface="Arial"/>
              <a:buNone/>
            </a:pPr>
            <a:r>
              <a:rPr lang="lt-LT" sz="1100">
                <a:solidFill>
                  <a:srgbClr val="434343"/>
                </a:solidFill>
                <a:highlight>
                  <a:srgbClr val="FAFAFD"/>
                </a:highlight>
                <a:latin typeface="Roboto"/>
                <a:ea typeface="Roboto"/>
                <a:cs typeface="Roboto"/>
                <a:sym typeface="Roboto"/>
              </a:rPr>
              <a:t>suteikia galimybes stebėti, matuoti ir suprasti mokymąsi ir įvertinti įsitraukimą </a:t>
            </a:r>
            <a:endParaRPr b="0" i="0" sz="1100" u="none" cap="none" strike="noStrike">
              <a:solidFill>
                <a:srgbClr val="434343"/>
              </a:solidFill>
              <a:latin typeface="Roboto"/>
              <a:ea typeface="Roboto"/>
              <a:cs typeface="Roboto"/>
              <a:sym typeface="Roboto"/>
            </a:endParaRPr>
          </a:p>
        </p:txBody>
      </p:sp>
      <p:pic>
        <p:nvPicPr>
          <p:cNvPr id="346" name="Google Shape;346;g1543d140d06_0_119"/>
          <p:cNvPicPr preferRelativeResize="0"/>
          <p:nvPr/>
        </p:nvPicPr>
        <p:blipFill rotWithShape="1">
          <a:blip r:embed="rId3">
            <a:alphaModFix/>
          </a:blip>
          <a:srcRect b="0" l="0" r="0" t="0"/>
          <a:stretch/>
        </p:blipFill>
        <p:spPr>
          <a:xfrm>
            <a:off x="3440000" y="2197250"/>
            <a:ext cx="1422700" cy="1422700"/>
          </a:xfrm>
          <a:prstGeom prst="rect">
            <a:avLst/>
          </a:prstGeom>
          <a:noFill/>
          <a:ln>
            <a:noFill/>
          </a:ln>
        </p:spPr>
      </p:pic>
      <p:sp>
        <p:nvSpPr>
          <p:cNvPr id="347" name="Google Shape;347;g1543d140d06_0_119"/>
          <p:cNvSpPr txBox="1"/>
          <p:nvPr/>
        </p:nvSpPr>
        <p:spPr>
          <a:xfrm>
            <a:off x="3073000" y="1630538"/>
            <a:ext cx="21567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lt-LT">
                <a:latin typeface="Roboto"/>
                <a:ea typeface="Roboto"/>
                <a:cs typeface="Roboto"/>
                <a:sym typeface="Roboto"/>
              </a:rPr>
              <a:t>Skaitmeninės technologijos</a:t>
            </a:r>
            <a:endParaRPr b="0" i="0" sz="1400" u="none" cap="none" strike="noStrike">
              <a:solidFill>
                <a:srgbClr val="000000"/>
              </a:solidFill>
              <a:latin typeface="Roboto"/>
              <a:ea typeface="Roboto"/>
              <a:cs typeface="Roboto"/>
              <a:sym typeface="Roboto"/>
            </a:endParaRPr>
          </a:p>
        </p:txBody>
      </p:sp>
      <p:sp>
        <p:nvSpPr>
          <p:cNvPr id="348" name="Google Shape;348;g1543d140d06_0_119"/>
          <p:cNvSpPr/>
          <p:nvPr/>
        </p:nvSpPr>
        <p:spPr>
          <a:xfrm flipH="1" rot="517781">
            <a:off x="2766441" y="3684986"/>
            <a:ext cx="1357569" cy="780420"/>
          </a:xfrm>
          <a:prstGeom prst="curvedUpArrow">
            <a:avLst>
              <a:gd fmla="val 25000" name="adj1"/>
              <a:gd fmla="val 50000" name="adj2"/>
              <a:gd fmla="val 25000" name="adj3"/>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g1543d140d06_0_119"/>
          <p:cNvSpPr/>
          <p:nvPr/>
        </p:nvSpPr>
        <p:spPr>
          <a:xfrm rot="-355835">
            <a:off x="4210607" y="3691392"/>
            <a:ext cx="1422715" cy="767597"/>
          </a:xfrm>
          <a:prstGeom prst="curvedUpArrow">
            <a:avLst>
              <a:gd fmla="val 25000" name="adj1"/>
              <a:gd fmla="val 50000" name="adj2"/>
              <a:gd fmla="val 25000" name="adj3"/>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g1543d140d06_0_119"/>
          <p:cNvSpPr/>
          <p:nvPr/>
        </p:nvSpPr>
        <p:spPr>
          <a:xfrm>
            <a:off x="5114025" y="2091525"/>
            <a:ext cx="975900" cy="273600"/>
          </a:xfrm>
          <a:prstGeom prst="rightArrow">
            <a:avLst>
              <a:gd fmla="val 50000" name="adj1"/>
              <a:gd fmla="val 50000" name="adj2"/>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g1543d140d06_0_119"/>
          <p:cNvSpPr/>
          <p:nvPr/>
        </p:nvSpPr>
        <p:spPr>
          <a:xfrm flipH="1">
            <a:off x="2253225" y="2536913"/>
            <a:ext cx="975900" cy="273600"/>
          </a:xfrm>
          <a:prstGeom prst="rightArrow">
            <a:avLst>
              <a:gd fmla="val 50000" name="adj1"/>
              <a:gd fmla="val 50000" name="adj2"/>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2" name="Google Shape;352;g1543d140d06_0_119"/>
          <p:cNvPicPr preferRelativeResize="0"/>
          <p:nvPr/>
        </p:nvPicPr>
        <p:blipFill>
          <a:blip r:embed="rId4">
            <a:alphaModFix/>
          </a:blip>
          <a:stretch>
            <a:fillRect/>
          </a:stretch>
        </p:blipFill>
        <p:spPr>
          <a:xfrm>
            <a:off x="7906900" y="4859275"/>
            <a:ext cx="1160900" cy="2080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g14899bdd95e_0_13"/>
          <p:cNvSpPr txBox="1"/>
          <p:nvPr>
            <p:ph type="title"/>
          </p:nvPr>
        </p:nvSpPr>
        <p:spPr>
          <a:xfrm>
            <a:off x="100700" y="469500"/>
            <a:ext cx="8222100" cy="767700"/>
          </a:xfrm>
          <a:prstGeom prst="rect">
            <a:avLst/>
          </a:prstGeom>
          <a:noFill/>
          <a:ln>
            <a:noFill/>
          </a:ln>
        </p:spPr>
        <p:txBody>
          <a:bodyPr anchorCtr="0" anchor="b" bIns="91425" lIns="91425" spcFirstLastPara="1" rIns="91425" wrap="square" tIns="91425">
            <a:normAutofit/>
          </a:bodyPr>
          <a:lstStyle/>
          <a:p>
            <a:pPr indent="0" lvl="0" marL="0" rtl="0" algn="l">
              <a:lnSpc>
                <a:spcPct val="115000"/>
              </a:lnSpc>
              <a:spcBef>
                <a:spcPts val="0"/>
              </a:spcBef>
              <a:spcAft>
                <a:spcPts val="0"/>
              </a:spcAft>
              <a:buSzPts val="3200"/>
              <a:buNone/>
            </a:pPr>
            <a:r>
              <a:rPr lang="lt-LT" sz="2300"/>
              <a:t>MDA</a:t>
            </a:r>
            <a:r>
              <a:rPr lang="lt-LT" sz="2300"/>
              <a:t>: Duomenų analizė ir informacijos atvaizdavimas</a:t>
            </a:r>
            <a:endParaRPr sz="3400"/>
          </a:p>
        </p:txBody>
      </p:sp>
      <p:pic>
        <p:nvPicPr>
          <p:cNvPr id="358" name="Google Shape;358;g14899bdd95e_0_13"/>
          <p:cNvPicPr preferRelativeResize="0"/>
          <p:nvPr/>
        </p:nvPicPr>
        <p:blipFill rotWithShape="1">
          <a:blip r:embed="rId3">
            <a:alphaModFix/>
          </a:blip>
          <a:srcRect b="0" l="0" r="0" t="0"/>
          <a:stretch/>
        </p:blipFill>
        <p:spPr>
          <a:xfrm>
            <a:off x="5941950" y="1618663"/>
            <a:ext cx="3138699" cy="3068725"/>
          </a:xfrm>
          <a:prstGeom prst="rect">
            <a:avLst/>
          </a:prstGeom>
          <a:noFill/>
          <a:ln cap="flat" cmpd="sng" w="9525">
            <a:solidFill>
              <a:srgbClr val="737373"/>
            </a:solidFill>
            <a:prstDash val="dash"/>
            <a:round/>
            <a:headEnd len="sm" w="sm" type="none"/>
            <a:tailEnd len="sm" w="sm" type="none"/>
          </a:ln>
        </p:spPr>
      </p:pic>
      <p:sp>
        <p:nvSpPr>
          <p:cNvPr id="359" name="Google Shape;359;g14899bdd95e_0_13"/>
          <p:cNvSpPr txBox="1"/>
          <p:nvPr/>
        </p:nvSpPr>
        <p:spPr>
          <a:xfrm>
            <a:off x="6001725" y="3292500"/>
            <a:ext cx="1308000" cy="1223700"/>
          </a:xfrm>
          <a:prstGeom prst="rect">
            <a:avLst/>
          </a:prstGeom>
          <a:noFill/>
          <a:ln>
            <a:noFill/>
          </a:ln>
        </p:spPr>
        <p:txBody>
          <a:bodyPr anchorCtr="0" anchor="t" bIns="91425" lIns="91425" spcFirstLastPara="1" rIns="91425" wrap="square" tIns="91425">
            <a:spAutoFit/>
          </a:bodyPr>
          <a:lstStyle/>
          <a:p>
            <a:pPr indent="0" lvl="0" marL="0" marR="38100" rtl="0" algn="l">
              <a:lnSpc>
                <a:spcPct val="115000"/>
              </a:lnSpc>
              <a:spcBef>
                <a:spcPts val="0"/>
              </a:spcBef>
              <a:spcAft>
                <a:spcPts val="1000"/>
              </a:spcAft>
              <a:buClr>
                <a:srgbClr val="000000"/>
              </a:buClr>
              <a:buSzPts val="1000"/>
              <a:buFont typeface="Arial"/>
              <a:buNone/>
            </a:pPr>
            <a:r>
              <a:rPr lang="lt-LT" sz="1000">
                <a:solidFill>
                  <a:srgbClr val="202124"/>
                </a:solidFill>
                <a:latin typeface="Roboto"/>
                <a:ea typeface="Roboto"/>
                <a:cs typeface="Roboto"/>
                <a:sym typeface="Roboto"/>
              </a:rPr>
              <a:t>Informacijos pateikimas ją vizualizuojant</a:t>
            </a:r>
            <a:r>
              <a:rPr b="0" i="0" lang="lt-LT" sz="1000" u="none" cap="none" strike="noStrike">
                <a:solidFill>
                  <a:srgbClr val="202124"/>
                </a:solidFill>
                <a:latin typeface="Roboto"/>
                <a:ea typeface="Roboto"/>
                <a:cs typeface="Roboto"/>
                <a:sym typeface="Roboto"/>
              </a:rPr>
              <a:t>: duomenų atvaizda</a:t>
            </a:r>
            <a:r>
              <a:rPr lang="lt-LT" sz="1000">
                <a:solidFill>
                  <a:srgbClr val="202124"/>
                </a:solidFill>
                <a:latin typeface="Roboto"/>
                <a:ea typeface="Roboto"/>
                <a:cs typeface="Roboto"/>
                <a:sym typeface="Roboto"/>
              </a:rPr>
              <a:t>vimas (orig. </a:t>
            </a:r>
            <a:r>
              <a:rPr b="0" i="0" lang="lt-LT" sz="1000" u="none" cap="none" strike="noStrike">
                <a:solidFill>
                  <a:srgbClr val="202124"/>
                </a:solidFill>
                <a:latin typeface="Roboto"/>
                <a:ea typeface="Roboto"/>
                <a:cs typeface="Roboto"/>
                <a:sym typeface="Roboto"/>
                <a:extLst>
                  <a:ext uri="http://customooxmlschemas.google.com/">
                    <go:slidesCustomData xmlns:go="http://customooxmlschemas.google.com/" textRoundtripDataId="4"/>
                  </a:ext>
                </a:extLst>
              </a:rPr>
              <a:t>dashboards</a:t>
            </a:r>
            <a:r>
              <a:rPr lang="lt-LT" sz="1000">
                <a:solidFill>
                  <a:srgbClr val="202124"/>
                </a:solidFill>
                <a:latin typeface="Roboto"/>
                <a:ea typeface="Roboto"/>
                <a:cs typeface="Roboto"/>
                <a:sym typeface="Roboto"/>
              </a:rPr>
              <a:t>)</a:t>
            </a:r>
            <a:endParaRPr b="0" i="0" sz="1000" u="none" cap="none" strike="noStrike">
              <a:solidFill>
                <a:srgbClr val="000000"/>
              </a:solidFill>
              <a:latin typeface="Roboto"/>
              <a:ea typeface="Roboto"/>
              <a:cs typeface="Roboto"/>
              <a:sym typeface="Roboto"/>
            </a:endParaRPr>
          </a:p>
        </p:txBody>
      </p:sp>
      <p:sp>
        <p:nvSpPr>
          <p:cNvPr id="360" name="Google Shape;360;g14899bdd95e_0_13"/>
          <p:cNvSpPr txBox="1"/>
          <p:nvPr/>
        </p:nvSpPr>
        <p:spPr>
          <a:xfrm>
            <a:off x="100700" y="2090925"/>
            <a:ext cx="1799400" cy="3385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100"/>
              <a:buFont typeface="Arial"/>
              <a:buNone/>
            </a:pPr>
            <a:r>
              <a:rPr lang="lt-LT" sz="1100">
                <a:solidFill>
                  <a:srgbClr val="202124"/>
                </a:solidFill>
                <a:latin typeface="Roboto"/>
                <a:ea typeface="Roboto"/>
                <a:cs typeface="Roboto"/>
                <a:sym typeface="Roboto"/>
              </a:rPr>
              <a:t>Mokymosi valdymo sistemų duomenų bazė:</a:t>
            </a:r>
            <a:endParaRPr sz="1100">
              <a:solidFill>
                <a:srgbClr val="202124"/>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t/>
            </a:r>
            <a:endParaRPr sz="1100">
              <a:solidFill>
                <a:srgbClr val="202124"/>
              </a:solidFill>
              <a:latin typeface="Roboto"/>
              <a:ea typeface="Roboto"/>
              <a:cs typeface="Roboto"/>
              <a:sym typeface="Roboto"/>
            </a:endParaRPr>
          </a:p>
          <a:p>
            <a:pPr indent="0" lvl="0" marL="0" marR="0" rtl="0" algn="l">
              <a:lnSpc>
                <a:spcPct val="100000"/>
              </a:lnSpc>
              <a:spcBef>
                <a:spcPts val="0"/>
              </a:spcBef>
              <a:spcAft>
                <a:spcPts val="0"/>
              </a:spcAft>
              <a:buNone/>
            </a:pPr>
            <a:r>
              <a:rPr lang="lt-LT" sz="1000">
                <a:solidFill>
                  <a:srgbClr val="202124"/>
                </a:solidFill>
                <a:highlight>
                  <a:srgbClr val="F8F9FA"/>
                </a:highlight>
                <a:latin typeface="Roboto"/>
                <a:ea typeface="Roboto"/>
                <a:cs typeface="Roboto"/>
                <a:sym typeface="Roboto"/>
              </a:rPr>
              <a:t>- Žurnalai ir paspaudimai</a:t>
            </a:r>
            <a:endParaRPr sz="1000">
              <a:solidFill>
                <a:srgbClr val="202124"/>
              </a:solidFill>
              <a:highlight>
                <a:srgbClr val="F8F9FA"/>
              </a:highlight>
              <a:latin typeface="Roboto"/>
              <a:ea typeface="Roboto"/>
              <a:cs typeface="Roboto"/>
              <a:sym typeface="Roboto"/>
            </a:endParaRPr>
          </a:p>
          <a:p>
            <a:pPr indent="0" lvl="0" marL="0" marR="0" rtl="0" algn="l">
              <a:lnSpc>
                <a:spcPct val="100000"/>
              </a:lnSpc>
              <a:spcBef>
                <a:spcPts val="1000"/>
              </a:spcBef>
              <a:spcAft>
                <a:spcPts val="0"/>
              </a:spcAft>
              <a:buNone/>
            </a:pPr>
            <a:r>
              <a:rPr lang="lt-LT" sz="1000">
                <a:solidFill>
                  <a:srgbClr val="202124"/>
                </a:solidFill>
                <a:highlight>
                  <a:srgbClr val="F8F9FA"/>
                </a:highlight>
                <a:latin typeface="Roboto"/>
                <a:ea typeface="Roboto"/>
                <a:cs typeface="Roboto"/>
                <a:sym typeface="Roboto"/>
              </a:rPr>
              <a:t>- Prisijungimo laikas</a:t>
            </a:r>
            <a:endParaRPr sz="1000">
              <a:solidFill>
                <a:srgbClr val="202124"/>
              </a:solidFill>
              <a:highlight>
                <a:srgbClr val="F8F9FA"/>
              </a:highlight>
              <a:latin typeface="Roboto"/>
              <a:ea typeface="Roboto"/>
              <a:cs typeface="Roboto"/>
              <a:sym typeface="Roboto"/>
            </a:endParaRPr>
          </a:p>
          <a:p>
            <a:pPr indent="0" lvl="0" marL="0" marR="0" rtl="0" algn="l">
              <a:lnSpc>
                <a:spcPct val="100000"/>
              </a:lnSpc>
              <a:spcBef>
                <a:spcPts val="1000"/>
              </a:spcBef>
              <a:spcAft>
                <a:spcPts val="0"/>
              </a:spcAft>
              <a:buNone/>
            </a:pPr>
            <a:r>
              <a:rPr lang="lt-LT" sz="1000">
                <a:solidFill>
                  <a:srgbClr val="202124"/>
                </a:solidFill>
                <a:highlight>
                  <a:srgbClr val="F8F9FA"/>
                </a:highlight>
                <a:latin typeface="Roboto"/>
                <a:ea typeface="Roboto"/>
                <a:cs typeface="Roboto"/>
                <a:sym typeface="Roboto"/>
              </a:rPr>
              <a:t>- Elgsena atliekant tarpines užduotis</a:t>
            </a:r>
            <a:endParaRPr sz="1000">
              <a:solidFill>
                <a:srgbClr val="202124"/>
              </a:solidFill>
              <a:highlight>
                <a:srgbClr val="F8F9FA"/>
              </a:highlight>
              <a:latin typeface="Roboto"/>
              <a:ea typeface="Roboto"/>
              <a:cs typeface="Roboto"/>
              <a:sym typeface="Roboto"/>
            </a:endParaRPr>
          </a:p>
          <a:p>
            <a:pPr indent="0" lvl="0" marL="0" marR="0" rtl="0" algn="l">
              <a:lnSpc>
                <a:spcPct val="100000"/>
              </a:lnSpc>
              <a:spcBef>
                <a:spcPts val="1000"/>
              </a:spcBef>
              <a:spcAft>
                <a:spcPts val="0"/>
              </a:spcAft>
              <a:buNone/>
            </a:pPr>
            <a:r>
              <a:rPr lang="lt-LT" sz="1000">
                <a:solidFill>
                  <a:srgbClr val="202124"/>
                </a:solidFill>
                <a:highlight>
                  <a:srgbClr val="F8F9FA"/>
                </a:highlight>
                <a:latin typeface="Roboto"/>
                <a:ea typeface="Roboto"/>
                <a:cs typeface="Roboto"/>
                <a:sym typeface="Roboto"/>
              </a:rPr>
              <a:t>- Forumo pranešimų skaičius</a:t>
            </a:r>
            <a:endParaRPr sz="1000">
              <a:solidFill>
                <a:srgbClr val="202124"/>
              </a:solidFill>
              <a:highlight>
                <a:srgbClr val="F8F9FA"/>
              </a:highlight>
              <a:latin typeface="Roboto"/>
              <a:ea typeface="Roboto"/>
              <a:cs typeface="Roboto"/>
              <a:sym typeface="Roboto"/>
            </a:endParaRPr>
          </a:p>
          <a:p>
            <a:pPr indent="0" lvl="0" marL="0" marR="0" rtl="0" algn="l">
              <a:lnSpc>
                <a:spcPct val="100000"/>
              </a:lnSpc>
              <a:spcBef>
                <a:spcPts val="1000"/>
              </a:spcBef>
              <a:spcAft>
                <a:spcPts val="0"/>
              </a:spcAft>
              <a:buNone/>
            </a:pPr>
            <a:r>
              <a:rPr lang="lt-LT" sz="1000">
                <a:solidFill>
                  <a:srgbClr val="202124"/>
                </a:solidFill>
                <a:highlight>
                  <a:srgbClr val="F8F9FA"/>
                </a:highlight>
                <a:latin typeface="Roboto"/>
                <a:ea typeface="Roboto"/>
                <a:cs typeface="Roboto"/>
                <a:sym typeface="Roboto"/>
              </a:rPr>
              <a:t>- Bendradarbiavimo užduočių sociogramos</a:t>
            </a:r>
            <a:endParaRPr sz="1000">
              <a:solidFill>
                <a:srgbClr val="202124"/>
              </a:solidFill>
              <a:highlight>
                <a:srgbClr val="F8F9FA"/>
              </a:highlight>
              <a:latin typeface="Roboto"/>
              <a:ea typeface="Roboto"/>
              <a:cs typeface="Roboto"/>
              <a:sym typeface="Roboto"/>
            </a:endParaRPr>
          </a:p>
          <a:p>
            <a:pPr indent="0" lvl="0" marL="0" marR="0" rtl="0" algn="l">
              <a:lnSpc>
                <a:spcPct val="100000"/>
              </a:lnSpc>
              <a:spcBef>
                <a:spcPts val="1000"/>
              </a:spcBef>
              <a:spcAft>
                <a:spcPts val="0"/>
              </a:spcAft>
              <a:buNone/>
            </a:pPr>
            <a:r>
              <a:rPr lang="lt-LT" sz="1000">
                <a:solidFill>
                  <a:srgbClr val="202124"/>
                </a:solidFill>
                <a:highlight>
                  <a:srgbClr val="F8F9FA"/>
                </a:highlight>
                <a:latin typeface="Roboto"/>
                <a:ea typeface="Roboto"/>
                <a:cs typeface="Roboto"/>
                <a:sym typeface="Roboto"/>
              </a:rPr>
              <a:t>- Kiekybinė dalyvavimo forume ir namų atlikimo diskurso analizė</a:t>
            </a:r>
            <a:endParaRPr sz="1000">
              <a:solidFill>
                <a:srgbClr val="202124"/>
              </a:solidFill>
              <a:highlight>
                <a:srgbClr val="F8F9FA"/>
              </a:highlight>
              <a:latin typeface="Roboto"/>
              <a:ea typeface="Roboto"/>
              <a:cs typeface="Roboto"/>
              <a:sym typeface="Roboto"/>
            </a:endParaRPr>
          </a:p>
          <a:p>
            <a:pPr indent="0" lvl="0" marL="0" marR="0" rtl="0" algn="l">
              <a:lnSpc>
                <a:spcPct val="115000"/>
              </a:lnSpc>
              <a:spcBef>
                <a:spcPts val="1000"/>
              </a:spcBef>
              <a:spcAft>
                <a:spcPts val="1000"/>
              </a:spcAft>
              <a:buClr>
                <a:srgbClr val="000000"/>
              </a:buClr>
              <a:buSzPts val="1000"/>
              <a:buFont typeface="Arial"/>
              <a:buNone/>
            </a:pPr>
            <a:r>
              <a:t/>
            </a:r>
            <a:endParaRPr sz="1000">
              <a:solidFill>
                <a:srgbClr val="202124"/>
              </a:solidFill>
              <a:highlight>
                <a:srgbClr val="F8F9FA"/>
              </a:highlight>
              <a:latin typeface="Roboto"/>
              <a:ea typeface="Roboto"/>
              <a:cs typeface="Roboto"/>
              <a:sym typeface="Roboto"/>
            </a:endParaRPr>
          </a:p>
        </p:txBody>
      </p:sp>
      <p:sp>
        <p:nvSpPr>
          <p:cNvPr id="361" name="Google Shape;361;g14899bdd95e_0_13"/>
          <p:cNvSpPr txBox="1"/>
          <p:nvPr/>
        </p:nvSpPr>
        <p:spPr>
          <a:xfrm>
            <a:off x="2315738" y="1618675"/>
            <a:ext cx="3307800" cy="319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lang="lt-LT" sz="1100">
                <a:solidFill>
                  <a:srgbClr val="202124"/>
                </a:solidFill>
                <a:highlight>
                  <a:srgbClr val="F8F9FA"/>
                </a:highlight>
                <a:latin typeface="Roboto"/>
                <a:ea typeface="Roboto"/>
                <a:cs typeface="Roboto"/>
                <a:sym typeface="Roboto"/>
              </a:rPr>
              <a:t>Ataskaitų teikimas</a:t>
            </a:r>
            <a:endParaRPr b="0" i="0" sz="1100" u="none" cap="none" strike="noStrike">
              <a:solidFill>
                <a:srgbClr val="202124"/>
              </a:solidFill>
              <a:highlight>
                <a:srgbClr val="F8F9FA"/>
              </a:highlight>
              <a:latin typeface="Roboto"/>
              <a:ea typeface="Roboto"/>
              <a:cs typeface="Roboto"/>
              <a:sym typeface="Roboto"/>
            </a:endParaRPr>
          </a:p>
          <a:p>
            <a:pPr indent="-298450" lvl="0" marL="457200" marR="0" rtl="0" algn="l">
              <a:lnSpc>
                <a:spcPct val="115000"/>
              </a:lnSpc>
              <a:spcBef>
                <a:spcPts val="1000"/>
              </a:spcBef>
              <a:spcAft>
                <a:spcPts val="0"/>
              </a:spcAft>
              <a:buClr>
                <a:srgbClr val="212121"/>
              </a:buClr>
              <a:buSzPts val="1100"/>
              <a:buFont typeface="Roboto"/>
              <a:buChar char="❏"/>
            </a:pPr>
            <a:r>
              <a:rPr lang="lt-LT" sz="1100">
                <a:solidFill>
                  <a:srgbClr val="212121"/>
                </a:solidFill>
                <a:latin typeface="Roboto"/>
                <a:ea typeface="Roboto"/>
                <a:cs typeface="Roboto"/>
                <a:sym typeface="Roboto"/>
              </a:rPr>
              <a:t>kas</a:t>
            </a:r>
            <a:r>
              <a:rPr b="0" i="0" lang="lt-LT" sz="1100" u="none" cap="none" strike="noStrike">
                <a:solidFill>
                  <a:srgbClr val="212121"/>
                </a:solidFill>
                <a:latin typeface="Roboto"/>
                <a:ea typeface="Roboto"/>
                <a:cs typeface="Roboto"/>
                <a:sym typeface="Roboto"/>
              </a:rPr>
              <a:t>? </a:t>
            </a:r>
            <a:r>
              <a:rPr lang="lt-LT" sz="1100">
                <a:solidFill>
                  <a:srgbClr val="212121"/>
                </a:solidFill>
                <a:latin typeface="Roboto"/>
                <a:ea typeface="Roboto"/>
                <a:cs typeface="Roboto"/>
                <a:sym typeface="Roboto"/>
              </a:rPr>
              <a:t>ką</a:t>
            </a:r>
            <a:r>
              <a:rPr b="0" i="0" lang="lt-LT" sz="1100" u="none" cap="none" strike="noStrike">
                <a:solidFill>
                  <a:srgbClr val="212121"/>
                </a:solidFill>
                <a:latin typeface="Roboto"/>
                <a:ea typeface="Roboto"/>
                <a:cs typeface="Roboto"/>
                <a:sym typeface="Roboto"/>
              </a:rPr>
              <a:t>? kada?</a:t>
            </a:r>
            <a:endParaRPr b="0" i="0" sz="1100" u="none" cap="none" strike="noStrike">
              <a:solidFill>
                <a:srgbClr val="202124"/>
              </a:solidFill>
              <a:highlight>
                <a:srgbClr val="F8F9FA"/>
              </a:highlight>
              <a:latin typeface="Roboto"/>
              <a:ea typeface="Roboto"/>
              <a:cs typeface="Roboto"/>
              <a:sym typeface="Roboto"/>
            </a:endParaRPr>
          </a:p>
          <a:p>
            <a:pPr indent="0" lvl="0" marL="0" marR="0" rtl="0" algn="l">
              <a:lnSpc>
                <a:spcPct val="100000"/>
              </a:lnSpc>
              <a:spcBef>
                <a:spcPts val="1200"/>
              </a:spcBef>
              <a:spcAft>
                <a:spcPts val="0"/>
              </a:spcAft>
              <a:buClr>
                <a:srgbClr val="000000"/>
              </a:buClr>
              <a:buSzPts val="1100"/>
              <a:buFont typeface="Arial"/>
              <a:buNone/>
            </a:pPr>
            <a:r>
              <a:rPr lang="lt-LT" sz="1100">
                <a:solidFill>
                  <a:srgbClr val="202124"/>
                </a:solidFill>
                <a:highlight>
                  <a:srgbClr val="F8F9FA"/>
                </a:highlight>
                <a:latin typeface="Roboto"/>
                <a:ea typeface="Roboto"/>
                <a:cs typeface="Roboto"/>
                <a:sym typeface="Roboto"/>
              </a:rPr>
              <a:t>Duomenys atrenkami ir sujungiami aprašymo ir stebėsenos tikslais (pvz., "Moodle" integruotomis ataskaitomis arba trečiųjų šalių įskiepiais: Moodle LearnerScript)</a:t>
            </a:r>
            <a:endParaRPr b="0" i="0" sz="1100" u="none" cap="none" strike="noStrike">
              <a:solidFill>
                <a:srgbClr val="202124"/>
              </a:solidFill>
              <a:highlight>
                <a:srgbClr val="F8F9FA"/>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202124"/>
              </a:solidFill>
              <a:highlight>
                <a:srgbClr val="F8F9FA"/>
              </a:highlight>
              <a:latin typeface="Roboto"/>
              <a:ea typeface="Roboto"/>
              <a:cs typeface="Roboto"/>
              <a:sym typeface="Roboto"/>
            </a:endParaRPr>
          </a:p>
          <a:p>
            <a:pPr indent="0" lvl="0" marL="0" marR="0" rtl="0" algn="l">
              <a:lnSpc>
                <a:spcPct val="105000"/>
              </a:lnSpc>
              <a:spcBef>
                <a:spcPts val="0"/>
              </a:spcBef>
              <a:spcAft>
                <a:spcPts val="0"/>
              </a:spcAft>
              <a:buClr>
                <a:srgbClr val="000000"/>
              </a:buClr>
              <a:buSzPts val="1100"/>
              <a:buFont typeface="Arial"/>
              <a:buNone/>
            </a:pPr>
            <a:r>
              <a:rPr b="1" lang="lt-LT" sz="1100">
                <a:solidFill>
                  <a:srgbClr val="202124"/>
                </a:solidFill>
                <a:highlight>
                  <a:srgbClr val="F8F9FA"/>
                </a:highlight>
                <a:latin typeface="Roboto"/>
                <a:ea typeface="Roboto"/>
                <a:cs typeface="Roboto"/>
                <a:sym typeface="Roboto"/>
              </a:rPr>
              <a:t>MDA</a:t>
            </a:r>
            <a:endParaRPr b="1" i="0" sz="1100" u="none" cap="none" strike="noStrike">
              <a:solidFill>
                <a:srgbClr val="202124"/>
              </a:solidFill>
              <a:highlight>
                <a:srgbClr val="F8F9FA"/>
              </a:highlight>
              <a:latin typeface="Roboto"/>
              <a:ea typeface="Roboto"/>
              <a:cs typeface="Roboto"/>
              <a:sym typeface="Roboto"/>
            </a:endParaRPr>
          </a:p>
          <a:p>
            <a:pPr indent="-298450" lvl="0" marL="457200" marR="0" rtl="0" algn="l">
              <a:lnSpc>
                <a:spcPct val="105000"/>
              </a:lnSpc>
              <a:spcBef>
                <a:spcPts val="1000"/>
              </a:spcBef>
              <a:spcAft>
                <a:spcPts val="0"/>
              </a:spcAft>
              <a:buClr>
                <a:srgbClr val="212121"/>
              </a:buClr>
              <a:buSzPts val="1100"/>
              <a:buFont typeface="Roboto"/>
              <a:buChar char="❏"/>
            </a:pPr>
            <a:r>
              <a:rPr lang="lt-LT" sz="1100">
                <a:solidFill>
                  <a:srgbClr val="212121"/>
                </a:solidFill>
                <a:latin typeface="Roboto"/>
                <a:ea typeface="Roboto"/>
                <a:cs typeface="Roboto"/>
                <a:sym typeface="Roboto"/>
              </a:rPr>
              <a:t>kodėl</a:t>
            </a:r>
            <a:r>
              <a:rPr b="0" i="0" lang="lt-LT" sz="1100" u="none" cap="none" strike="noStrike">
                <a:solidFill>
                  <a:srgbClr val="212121"/>
                </a:solidFill>
                <a:latin typeface="Roboto"/>
                <a:ea typeface="Roboto"/>
                <a:cs typeface="Roboto"/>
                <a:sym typeface="Roboto"/>
              </a:rPr>
              <a:t>? </a:t>
            </a:r>
            <a:r>
              <a:rPr lang="lt-LT" sz="1100">
                <a:solidFill>
                  <a:srgbClr val="212121"/>
                </a:solidFill>
                <a:latin typeface="Roboto"/>
                <a:ea typeface="Roboto"/>
                <a:cs typeface="Roboto"/>
                <a:sym typeface="Roboto"/>
              </a:rPr>
              <a:t>kaip gerai</a:t>
            </a:r>
            <a:r>
              <a:rPr b="0" i="0" lang="lt-LT" sz="1100" u="none" cap="none" strike="noStrike">
                <a:solidFill>
                  <a:srgbClr val="212121"/>
                </a:solidFill>
                <a:latin typeface="Roboto"/>
                <a:ea typeface="Roboto"/>
                <a:cs typeface="Roboto"/>
                <a:sym typeface="Roboto"/>
              </a:rPr>
              <a:t>?</a:t>
            </a:r>
            <a:endParaRPr b="1" i="0" sz="1100" u="none" cap="none" strike="noStrike">
              <a:solidFill>
                <a:srgbClr val="202124"/>
              </a:solidFill>
              <a:highlight>
                <a:srgbClr val="F8F9FA"/>
              </a:highlight>
              <a:latin typeface="Roboto"/>
              <a:ea typeface="Roboto"/>
              <a:cs typeface="Roboto"/>
              <a:sym typeface="Roboto"/>
            </a:endParaRPr>
          </a:p>
          <a:p>
            <a:pPr indent="0" lvl="0" marL="0" marR="0" rtl="0" algn="l">
              <a:lnSpc>
                <a:spcPct val="105000"/>
              </a:lnSpc>
              <a:spcBef>
                <a:spcPts val="1200"/>
              </a:spcBef>
              <a:spcAft>
                <a:spcPts val="1000"/>
              </a:spcAft>
              <a:buClr>
                <a:srgbClr val="000000"/>
              </a:buClr>
              <a:buSzPts val="1100"/>
              <a:buFont typeface="Arial"/>
              <a:buNone/>
            </a:pPr>
            <a:r>
              <a:rPr lang="lt-LT" sz="1100">
                <a:solidFill>
                  <a:srgbClr val="202124"/>
                </a:solidFill>
                <a:highlight>
                  <a:srgbClr val="F8F9FA"/>
                </a:highlight>
                <a:latin typeface="Roboto"/>
                <a:ea typeface="Roboto"/>
                <a:cs typeface="Roboto"/>
                <a:sym typeface="Roboto"/>
              </a:rPr>
              <a:t>Duomenys atrenkami, sujungiami ir paverčiami informacija, kurią galima panaudoti, naudojant algoritmus pagal pedagoginę hipotezę (pvz., "Moodle Learning Analytics API" analitikos modelį).</a:t>
            </a:r>
            <a:endParaRPr b="0" i="0" sz="1100" u="none" cap="none" strike="noStrike">
              <a:solidFill>
                <a:srgbClr val="000000"/>
              </a:solidFill>
              <a:latin typeface="Arial"/>
              <a:ea typeface="Arial"/>
              <a:cs typeface="Arial"/>
              <a:sym typeface="Arial"/>
            </a:endParaRPr>
          </a:p>
        </p:txBody>
      </p:sp>
      <p:sp>
        <p:nvSpPr>
          <p:cNvPr id="362" name="Google Shape;362;g14899bdd95e_0_13"/>
          <p:cNvSpPr/>
          <p:nvPr/>
        </p:nvSpPr>
        <p:spPr>
          <a:xfrm>
            <a:off x="5310350" y="1526875"/>
            <a:ext cx="531000" cy="3195600"/>
          </a:xfrm>
          <a:prstGeom prst="rightBrace">
            <a:avLst>
              <a:gd fmla="val 50000" name="adj1"/>
              <a:gd fmla="val 50000" name="adj2"/>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g14899bdd95e_0_13"/>
          <p:cNvSpPr/>
          <p:nvPr/>
        </p:nvSpPr>
        <p:spPr>
          <a:xfrm>
            <a:off x="1660425" y="1618675"/>
            <a:ext cx="531000" cy="3195600"/>
          </a:xfrm>
          <a:prstGeom prst="rightBrace">
            <a:avLst>
              <a:gd fmla="val 50000" name="adj1"/>
              <a:gd fmla="val 50000" name="adj2"/>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4" name="Google Shape;364;g14899bdd95e_0_13"/>
          <p:cNvPicPr preferRelativeResize="0"/>
          <p:nvPr/>
        </p:nvPicPr>
        <p:blipFill rotWithShape="1">
          <a:blip r:embed="rId4">
            <a:alphaModFix/>
          </a:blip>
          <a:srcRect b="0" l="0" r="0" t="0"/>
          <a:stretch/>
        </p:blipFill>
        <p:spPr>
          <a:xfrm>
            <a:off x="560525" y="1526875"/>
            <a:ext cx="564050" cy="564050"/>
          </a:xfrm>
          <a:prstGeom prst="rect">
            <a:avLst/>
          </a:prstGeom>
          <a:noFill/>
          <a:ln>
            <a:noFill/>
          </a:ln>
        </p:spPr>
      </p:pic>
      <p:pic>
        <p:nvPicPr>
          <p:cNvPr id="365" name="Google Shape;365;g14899bdd95e_0_13"/>
          <p:cNvPicPr preferRelativeResize="0"/>
          <p:nvPr/>
        </p:nvPicPr>
        <p:blipFill>
          <a:blip r:embed="rId5">
            <a:alphaModFix/>
          </a:blip>
          <a:stretch>
            <a:fillRect/>
          </a:stretch>
        </p:blipFill>
        <p:spPr>
          <a:xfrm>
            <a:off x="7906900" y="4859275"/>
            <a:ext cx="1160900" cy="208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g15a5593ba52_1_17"/>
          <p:cNvSpPr txBox="1"/>
          <p:nvPr>
            <p:ph type="title"/>
          </p:nvPr>
        </p:nvSpPr>
        <p:spPr>
          <a:xfrm>
            <a:off x="154100" y="662200"/>
            <a:ext cx="4107600" cy="7677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14285"/>
              <a:buNone/>
            </a:pPr>
            <a:r>
              <a:rPr lang="lt-LT"/>
              <a:t>Informacijos atvaizdavimo langas (dashboards)</a:t>
            </a:r>
            <a:endParaRPr/>
          </a:p>
        </p:txBody>
      </p:sp>
      <p:sp>
        <p:nvSpPr>
          <p:cNvPr id="371" name="Google Shape;371;g15a5593ba52_1_17"/>
          <p:cNvSpPr txBox="1"/>
          <p:nvPr/>
        </p:nvSpPr>
        <p:spPr>
          <a:xfrm>
            <a:off x="301750" y="2066025"/>
            <a:ext cx="2253900" cy="2885400"/>
          </a:xfrm>
          <a:prstGeom prst="rect">
            <a:avLst/>
          </a:prstGeom>
          <a:solidFill>
            <a:srgbClr val="C9DAF8"/>
          </a:solidFill>
          <a:ln cap="flat" cmpd="sng" w="19050">
            <a:solidFill>
              <a:srgbClr val="1155CC"/>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lang="lt-LT" sz="1100">
                <a:latin typeface="Roboto"/>
                <a:ea typeface="Roboto"/>
                <a:cs typeface="Roboto"/>
                <a:sym typeface="Roboto"/>
              </a:rPr>
              <a:t>Mokymosi duomenų analizės atvaizdavimo langas (LAD) yra svarbi mokymosi duomenų analizės dalis, susijusi su vizualiniu automatiškai sistemos sukurtų duomenų atvaizdavimu. </a:t>
            </a:r>
            <a:endParaRPr sz="1100">
              <a:latin typeface="Roboto"/>
              <a:ea typeface="Roboto"/>
              <a:cs typeface="Roboto"/>
              <a:sym typeface="Roboto"/>
            </a:endParaRPr>
          </a:p>
          <a:p>
            <a:pPr indent="0" lvl="0" marL="0" marR="0" rtl="0" algn="l">
              <a:lnSpc>
                <a:spcPct val="115000"/>
              </a:lnSpc>
              <a:spcBef>
                <a:spcPts val="0"/>
              </a:spcBef>
              <a:spcAft>
                <a:spcPts val="0"/>
              </a:spcAft>
              <a:buNone/>
            </a:pPr>
            <a:r>
              <a:rPr lang="lt-LT" sz="1100">
                <a:latin typeface="Roboto"/>
                <a:ea typeface="Roboto"/>
                <a:cs typeface="Roboto"/>
                <a:sym typeface="Roboto"/>
              </a:rPr>
              <a:t>LAD yra duomenų vizualizavimo priemonės, kuriomis informacija rodoma ir pateikiama patogiu vartotojui būdu ir kurios suteikia "prasmingų ir veiksmingų įžvalgų iš pirmo žvilgsnio" (Pokhrel ir Awasthi, 2021, p. 93).</a:t>
            </a:r>
            <a:endParaRPr sz="1100">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t/>
            </a:r>
            <a:endParaRPr sz="1100">
              <a:latin typeface="Roboto"/>
              <a:ea typeface="Roboto"/>
              <a:cs typeface="Roboto"/>
              <a:sym typeface="Roboto"/>
            </a:endParaRPr>
          </a:p>
        </p:txBody>
      </p:sp>
      <p:sp>
        <p:nvSpPr>
          <p:cNvPr id="372" name="Google Shape;372;g15a5593ba52_1_17"/>
          <p:cNvSpPr txBox="1"/>
          <p:nvPr/>
        </p:nvSpPr>
        <p:spPr>
          <a:xfrm>
            <a:off x="260675" y="1718650"/>
            <a:ext cx="2744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lang="lt-LT" sz="1200">
                <a:solidFill>
                  <a:srgbClr val="1155CC"/>
                </a:solidFill>
                <a:latin typeface="Roboto"/>
                <a:ea typeface="Roboto"/>
                <a:cs typeface="Roboto"/>
                <a:sym typeface="Roboto"/>
              </a:rPr>
              <a:t>MDA duomenų atvaizdavimas</a:t>
            </a:r>
            <a:r>
              <a:rPr b="1" i="0" lang="lt-LT" sz="1200" u="none" cap="none" strike="noStrike">
                <a:solidFill>
                  <a:srgbClr val="1155CC"/>
                </a:solidFill>
                <a:latin typeface="Roboto"/>
                <a:ea typeface="Roboto"/>
                <a:cs typeface="Roboto"/>
                <a:sym typeface="Roboto"/>
              </a:rPr>
              <a:t> </a:t>
            </a:r>
            <a:endParaRPr b="1" i="0" sz="1400" u="none" cap="none" strike="noStrike">
              <a:solidFill>
                <a:srgbClr val="1155CC"/>
              </a:solidFill>
              <a:latin typeface="Roboto"/>
              <a:ea typeface="Roboto"/>
              <a:cs typeface="Roboto"/>
              <a:sym typeface="Roboto"/>
            </a:endParaRPr>
          </a:p>
        </p:txBody>
      </p:sp>
      <p:sp>
        <p:nvSpPr>
          <p:cNvPr id="373" name="Google Shape;373;g15a5593ba52_1_17"/>
          <p:cNvSpPr txBox="1"/>
          <p:nvPr/>
        </p:nvSpPr>
        <p:spPr>
          <a:xfrm>
            <a:off x="6984475" y="3348500"/>
            <a:ext cx="2047800" cy="172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lang="lt-LT" sz="1000">
                <a:latin typeface="Roboto"/>
                <a:ea typeface="Roboto"/>
                <a:cs typeface="Roboto"/>
                <a:sym typeface="Roboto"/>
              </a:rPr>
              <a:t>Studentams skirtas informacijos atvaizdavimo langas</a:t>
            </a:r>
            <a:endParaRPr b="1" sz="1000">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b="1" sz="1000">
              <a:latin typeface="Roboto"/>
              <a:ea typeface="Roboto"/>
              <a:cs typeface="Roboto"/>
              <a:sym typeface="Roboto"/>
            </a:endParaRPr>
          </a:p>
          <a:p>
            <a:pPr indent="-153499" lvl="0" marL="269999" marR="0" rtl="0" algn="l">
              <a:lnSpc>
                <a:spcPct val="100000"/>
              </a:lnSpc>
              <a:spcBef>
                <a:spcPts val="0"/>
              </a:spcBef>
              <a:spcAft>
                <a:spcPts val="0"/>
              </a:spcAft>
              <a:buSzPts val="1000"/>
              <a:buFont typeface="Roboto"/>
              <a:buChar char="➢"/>
            </a:pPr>
            <a:r>
              <a:rPr lang="lt-LT" sz="1000">
                <a:latin typeface="Roboto"/>
                <a:ea typeface="Roboto"/>
                <a:cs typeface="Roboto"/>
                <a:sym typeface="Roboto"/>
              </a:rPr>
              <a:t>suteikti besimokantiesiems įžvalgų apie jų mokymosi pažangą vizualizuojant besimokančiųjų ir mokymosi duomenis.</a:t>
            </a:r>
            <a:endParaRPr sz="1000">
              <a:latin typeface="Roboto"/>
              <a:ea typeface="Roboto"/>
              <a:cs typeface="Roboto"/>
              <a:sym typeface="Roboto"/>
            </a:endParaRPr>
          </a:p>
          <a:p>
            <a:pPr indent="-153499" lvl="0" marL="269999" marR="0" rtl="0" algn="l">
              <a:lnSpc>
                <a:spcPct val="100000"/>
              </a:lnSpc>
              <a:spcBef>
                <a:spcPts val="0"/>
              </a:spcBef>
              <a:spcAft>
                <a:spcPts val="0"/>
              </a:spcAft>
              <a:buSzPts val="1000"/>
              <a:buFont typeface="Roboto"/>
              <a:buChar char="➢"/>
            </a:pPr>
            <a:r>
              <a:rPr lang="lt-LT" sz="1000">
                <a:latin typeface="Roboto"/>
                <a:ea typeface="Roboto"/>
                <a:cs typeface="Roboto"/>
                <a:sym typeface="Roboto"/>
              </a:rPr>
              <a:t>palengvinti savivaldų mokymąsi.</a:t>
            </a:r>
            <a:endParaRPr sz="1000">
              <a:latin typeface="Roboto"/>
              <a:ea typeface="Roboto"/>
              <a:cs typeface="Roboto"/>
              <a:sym typeface="Roboto"/>
            </a:endParaRPr>
          </a:p>
        </p:txBody>
      </p:sp>
      <p:sp>
        <p:nvSpPr>
          <p:cNvPr id="374" name="Google Shape;374;g15a5593ba52_1_17"/>
          <p:cNvSpPr txBox="1"/>
          <p:nvPr/>
        </p:nvSpPr>
        <p:spPr>
          <a:xfrm>
            <a:off x="2927525" y="3267050"/>
            <a:ext cx="1945500" cy="203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lang="lt-LT" sz="1000">
                <a:latin typeface="Roboto"/>
                <a:ea typeface="Roboto"/>
                <a:cs typeface="Roboto"/>
                <a:sym typeface="Roboto"/>
              </a:rPr>
              <a:t>Dėstytojams skirtas informacijos atvaizdavimo langas</a:t>
            </a:r>
            <a:endParaRPr b="1" i="0" sz="1000" u="none" cap="none" strike="noStrike">
              <a:solidFill>
                <a:srgbClr val="000000"/>
              </a:solidFill>
              <a:latin typeface="Roboto"/>
              <a:ea typeface="Roboto"/>
              <a:cs typeface="Roboto"/>
              <a:sym typeface="Roboto"/>
            </a:endParaRPr>
          </a:p>
          <a:p>
            <a:pPr indent="-153499" lvl="0" marL="269999" marR="0" rtl="0" algn="l">
              <a:lnSpc>
                <a:spcPct val="100000"/>
              </a:lnSpc>
              <a:spcBef>
                <a:spcPts val="0"/>
              </a:spcBef>
              <a:spcAft>
                <a:spcPts val="0"/>
              </a:spcAft>
              <a:buSzPts val="1000"/>
              <a:buFont typeface="Roboto"/>
              <a:buChar char="➢"/>
            </a:pPr>
            <a:r>
              <a:rPr lang="lt-LT" sz="1000">
                <a:latin typeface="Roboto"/>
                <a:ea typeface="Roboto"/>
                <a:cs typeface="Roboto"/>
                <a:sym typeface="Roboto"/>
              </a:rPr>
              <a:t>perteikti besimokančiųjų mokymosi pažangą pasitelkiant vieną ar daugiau vizualizacijų.</a:t>
            </a:r>
            <a:endParaRPr sz="1000">
              <a:latin typeface="Roboto"/>
              <a:ea typeface="Roboto"/>
              <a:cs typeface="Roboto"/>
              <a:sym typeface="Roboto"/>
            </a:endParaRPr>
          </a:p>
          <a:p>
            <a:pPr indent="-153499" lvl="0" marL="269999" marR="0" rtl="0" algn="l">
              <a:lnSpc>
                <a:spcPct val="100000"/>
              </a:lnSpc>
              <a:spcBef>
                <a:spcPts val="0"/>
              </a:spcBef>
              <a:spcAft>
                <a:spcPts val="0"/>
              </a:spcAft>
              <a:buSzPts val="1000"/>
              <a:buFont typeface="Roboto"/>
              <a:buChar char="➢"/>
            </a:pPr>
            <a:r>
              <a:rPr lang="lt-LT" sz="1000">
                <a:latin typeface="Roboto"/>
                <a:ea typeface="Roboto"/>
                <a:cs typeface="Roboto"/>
                <a:sym typeface="Roboto"/>
              </a:rPr>
              <a:t>daryti įtaką dėstytojų sprendimų priėmimui, kad būtų skatinamas mokymasis ir mokinių SRL.</a:t>
            </a:r>
            <a:endParaRPr sz="1000">
              <a:latin typeface="Roboto"/>
              <a:ea typeface="Roboto"/>
              <a:cs typeface="Roboto"/>
              <a:sym typeface="Roboto"/>
            </a:endParaRPr>
          </a:p>
        </p:txBody>
      </p:sp>
      <p:pic>
        <p:nvPicPr>
          <p:cNvPr id="375" name="Google Shape;375;g15a5593ba52_1_17"/>
          <p:cNvPicPr preferRelativeResize="0"/>
          <p:nvPr/>
        </p:nvPicPr>
        <p:blipFill rotWithShape="1">
          <a:blip r:embed="rId3">
            <a:alphaModFix/>
          </a:blip>
          <a:srcRect b="0" l="0" r="0" t="0"/>
          <a:stretch/>
        </p:blipFill>
        <p:spPr>
          <a:xfrm>
            <a:off x="2927525" y="1718650"/>
            <a:ext cx="2323949" cy="1492300"/>
          </a:xfrm>
          <a:prstGeom prst="rect">
            <a:avLst/>
          </a:prstGeom>
          <a:noFill/>
          <a:ln>
            <a:noFill/>
          </a:ln>
        </p:spPr>
      </p:pic>
      <p:sp>
        <p:nvSpPr>
          <p:cNvPr id="376" name="Google Shape;376;g15a5593ba52_1_17"/>
          <p:cNvSpPr txBox="1"/>
          <p:nvPr/>
        </p:nvSpPr>
        <p:spPr>
          <a:xfrm>
            <a:off x="2927525" y="2892513"/>
            <a:ext cx="1598400" cy="292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00"/>
              <a:buFont typeface="Arial"/>
              <a:buNone/>
            </a:pPr>
            <a:r>
              <a:rPr b="0" i="1" lang="lt-LT" sz="700" u="none" cap="none" strike="noStrike">
                <a:solidFill>
                  <a:srgbClr val="000000"/>
                </a:solidFill>
                <a:latin typeface="Roboto"/>
                <a:ea typeface="Roboto"/>
                <a:cs typeface="Roboto"/>
                <a:sym typeface="Roboto"/>
              </a:rPr>
              <a:t>(Gutiérrez et al., 2020)</a:t>
            </a:r>
            <a:endParaRPr b="0" i="1" sz="700" u="none" cap="none" strike="noStrike">
              <a:solidFill>
                <a:srgbClr val="000000"/>
              </a:solidFill>
              <a:latin typeface="Roboto"/>
              <a:ea typeface="Roboto"/>
              <a:cs typeface="Roboto"/>
              <a:sym typeface="Roboto"/>
            </a:endParaRPr>
          </a:p>
        </p:txBody>
      </p:sp>
      <p:pic>
        <p:nvPicPr>
          <p:cNvPr id="377" name="Google Shape;377;g15a5593ba52_1_17"/>
          <p:cNvPicPr preferRelativeResize="0"/>
          <p:nvPr/>
        </p:nvPicPr>
        <p:blipFill rotWithShape="1">
          <a:blip r:embed="rId4">
            <a:alphaModFix/>
          </a:blip>
          <a:srcRect b="0" l="6712" r="14222" t="9926"/>
          <a:stretch/>
        </p:blipFill>
        <p:spPr>
          <a:xfrm>
            <a:off x="6672900" y="1672525"/>
            <a:ext cx="2451000" cy="1584551"/>
          </a:xfrm>
          <a:prstGeom prst="rect">
            <a:avLst/>
          </a:prstGeom>
          <a:noFill/>
          <a:ln>
            <a:noFill/>
          </a:ln>
        </p:spPr>
      </p:pic>
      <p:sp>
        <p:nvSpPr>
          <p:cNvPr id="378" name="Google Shape;378;g15a5593ba52_1_17"/>
          <p:cNvSpPr txBox="1"/>
          <p:nvPr/>
        </p:nvSpPr>
        <p:spPr>
          <a:xfrm>
            <a:off x="5132575" y="817200"/>
            <a:ext cx="3452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lt-LT" sz="1400" u="none" cap="none" strike="noStrike">
                <a:solidFill>
                  <a:schemeClr val="lt1"/>
                </a:solidFill>
                <a:latin typeface="Roboto"/>
                <a:ea typeface="Roboto"/>
                <a:cs typeface="Roboto"/>
                <a:sym typeface="Roboto"/>
              </a:rPr>
              <a:t> </a:t>
            </a:r>
            <a:r>
              <a:rPr b="1" lang="lt-LT">
                <a:solidFill>
                  <a:schemeClr val="lt1"/>
                </a:solidFill>
                <a:latin typeface="Roboto"/>
                <a:ea typeface="Roboto"/>
                <a:cs typeface="Roboto"/>
                <a:sym typeface="Roboto"/>
              </a:rPr>
              <a:t>Daugiau informacijos rasite</a:t>
            </a:r>
            <a:r>
              <a:rPr b="1" i="0" lang="lt-LT" sz="1400" u="none" cap="none" strike="noStrike">
                <a:solidFill>
                  <a:schemeClr val="lt1"/>
                </a:solidFill>
                <a:latin typeface="Roboto"/>
                <a:ea typeface="Roboto"/>
                <a:cs typeface="Roboto"/>
                <a:sym typeface="Roboto"/>
              </a:rPr>
              <a:t> </a:t>
            </a:r>
            <a:r>
              <a:rPr b="1" i="0" lang="lt-LT" sz="1400" u="sng" cap="none" strike="noStrike">
                <a:solidFill>
                  <a:schemeClr val="hlink"/>
                </a:solidFill>
                <a:latin typeface="Roboto"/>
                <a:ea typeface="Roboto"/>
                <a:cs typeface="Roboto"/>
                <a:sym typeface="Roboto"/>
                <a:hlinkClick r:id="rId5"/>
              </a:rPr>
              <a:t>čia</a:t>
            </a:r>
            <a:endParaRPr b="1" i="0" sz="1400" u="none" cap="none" strike="noStrike">
              <a:solidFill>
                <a:schemeClr val="lt1"/>
              </a:solidFill>
              <a:latin typeface="Roboto"/>
              <a:ea typeface="Roboto"/>
              <a:cs typeface="Roboto"/>
              <a:sym typeface="Roboto"/>
            </a:endParaRPr>
          </a:p>
        </p:txBody>
      </p:sp>
      <p:pic>
        <p:nvPicPr>
          <p:cNvPr id="379" name="Google Shape;379;g15a5593ba52_1_17"/>
          <p:cNvPicPr preferRelativeResize="0"/>
          <p:nvPr/>
        </p:nvPicPr>
        <p:blipFill rotWithShape="1">
          <a:blip r:embed="rId6">
            <a:alphaModFix/>
          </a:blip>
          <a:srcRect b="0" l="0" r="0" t="0"/>
          <a:stretch/>
        </p:blipFill>
        <p:spPr>
          <a:xfrm>
            <a:off x="4797350" y="730799"/>
            <a:ext cx="283725" cy="486600"/>
          </a:xfrm>
          <a:prstGeom prst="rect">
            <a:avLst/>
          </a:prstGeom>
          <a:noFill/>
          <a:ln>
            <a:noFill/>
          </a:ln>
        </p:spPr>
      </p:pic>
      <p:sp>
        <p:nvSpPr>
          <p:cNvPr id="380" name="Google Shape;380;g15a5593ba52_1_17"/>
          <p:cNvSpPr/>
          <p:nvPr/>
        </p:nvSpPr>
        <p:spPr>
          <a:xfrm>
            <a:off x="4955988" y="2131750"/>
            <a:ext cx="1945500" cy="1945500"/>
          </a:xfrm>
          <a:prstGeom prst="ellipse">
            <a:avLst/>
          </a:prstGeom>
          <a:noFill/>
          <a:ln cap="flat" cmpd="sng" w="19050">
            <a:solidFill>
              <a:srgbClr val="FF99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50"/>
              <a:buFont typeface="Arial"/>
              <a:buNone/>
            </a:pPr>
            <a:r>
              <a:rPr lang="lt-LT" sz="950">
                <a:solidFill>
                  <a:srgbClr val="333333"/>
                </a:solidFill>
                <a:latin typeface="Roboto"/>
                <a:ea typeface="Roboto"/>
                <a:cs typeface="Roboto"/>
                <a:sym typeface="Roboto"/>
              </a:rPr>
              <a:t>sąveika, naudojimasis biblioteka ir mokymosi medžiaga, ankstesni įvertinimai, užduočių pateikimo laikas, ir t. t.</a:t>
            </a:r>
            <a:endParaRPr b="0" i="0" sz="1400" u="none" cap="none" strike="noStrike">
              <a:solidFill>
                <a:srgbClr val="000000"/>
              </a:solidFill>
              <a:latin typeface="Arial"/>
              <a:ea typeface="Arial"/>
              <a:cs typeface="Arial"/>
              <a:sym typeface="Arial"/>
            </a:endParaRPr>
          </a:p>
        </p:txBody>
      </p:sp>
      <p:pic>
        <p:nvPicPr>
          <p:cNvPr id="381" name="Google Shape;381;g15a5593ba52_1_17"/>
          <p:cNvPicPr preferRelativeResize="0"/>
          <p:nvPr/>
        </p:nvPicPr>
        <p:blipFill rotWithShape="1">
          <a:blip r:embed="rId7">
            <a:alphaModFix/>
          </a:blip>
          <a:srcRect b="0" l="0" r="0" t="0"/>
          <a:stretch/>
        </p:blipFill>
        <p:spPr>
          <a:xfrm>
            <a:off x="2870025" y="1507560"/>
            <a:ext cx="486600" cy="486600"/>
          </a:xfrm>
          <a:prstGeom prst="rect">
            <a:avLst/>
          </a:prstGeom>
          <a:noFill/>
          <a:ln>
            <a:noFill/>
          </a:ln>
        </p:spPr>
      </p:pic>
      <p:pic>
        <p:nvPicPr>
          <p:cNvPr id="382" name="Google Shape;382;g15a5593ba52_1_17"/>
          <p:cNvPicPr preferRelativeResize="0"/>
          <p:nvPr/>
        </p:nvPicPr>
        <p:blipFill rotWithShape="1">
          <a:blip r:embed="rId8">
            <a:alphaModFix/>
          </a:blip>
          <a:srcRect b="0" l="0" r="0" t="0"/>
          <a:stretch/>
        </p:blipFill>
        <p:spPr>
          <a:xfrm>
            <a:off x="6613650" y="1460274"/>
            <a:ext cx="486600" cy="486600"/>
          </a:xfrm>
          <a:prstGeom prst="rect">
            <a:avLst/>
          </a:prstGeom>
          <a:noFill/>
          <a:ln>
            <a:noFill/>
          </a:ln>
        </p:spPr>
      </p:pic>
      <p:sp>
        <p:nvSpPr>
          <p:cNvPr id="383" name="Google Shape;383;g15a5593ba52_1_17"/>
          <p:cNvSpPr txBox="1"/>
          <p:nvPr/>
        </p:nvSpPr>
        <p:spPr>
          <a:xfrm>
            <a:off x="5329501" y="1808650"/>
            <a:ext cx="13434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0" lang="lt-LT" sz="900" u="none" cap="none" strike="noStrike">
                <a:solidFill>
                  <a:srgbClr val="FF9900"/>
                </a:solidFill>
                <a:latin typeface="Roboto"/>
                <a:ea typeface="Roboto"/>
                <a:cs typeface="Roboto"/>
                <a:sym typeface="Roboto"/>
              </a:rPr>
              <a:t>D</a:t>
            </a:r>
            <a:r>
              <a:rPr b="1" lang="lt-LT" sz="900">
                <a:solidFill>
                  <a:srgbClr val="FF9900"/>
                </a:solidFill>
                <a:latin typeface="Roboto"/>
                <a:ea typeface="Roboto"/>
                <a:cs typeface="Roboto"/>
                <a:sym typeface="Roboto"/>
              </a:rPr>
              <a:t>UOMENŲ RINKIMAS</a:t>
            </a:r>
            <a:endParaRPr b="1" i="0" sz="900" u="none" cap="none" strike="noStrike">
              <a:solidFill>
                <a:srgbClr val="FF9900"/>
              </a:solidFill>
              <a:latin typeface="Roboto"/>
              <a:ea typeface="Roboto"/>
              <a:cs typeface="Roboto"/>
              <a:sym typeface="Roboto"/>
            </a:endParaRPr>
          </a:p>
        </p:txBody>
      </p:sp>
      <p:pic>
        <p:nvPicPr>
          <p:cNvPr id="384" name="Google Shape;384;g15a5593ba52_1_17"/>
          <p:cNvPicPr preferRelativeResize="0"/>
          <p:nvPr/>
        </p:nvPicPr>
        <p:blipFill>
          <a:blip r:embed="rId9">
            <a:alphaModFix/>
          </a:blip>
          <a:stretch>
            <a:fillRect/>
          </a:stretch>
        </p:blipFill>
        <p:spPr>
          <a:xfrm>
            <a:off x="8139325" y="4900925"/>
            <a:ext cx="928475" cy="166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g1470595221a_0_0"/>
          <p:cNvSpPr txBox="1"/>
          <p:nvPr>
            <p:ph type="title"/>
          </p:nvPr>
        </p:nvSpPr>
        <p:spPr>
          <a:xfrm>
            <a:off x="303100" y="692900"/>
            <a:ext cx="6403800" cy="4887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15000"/>
              </a:lnSpc>
              <a:spcBef>
                <a:spcPts val="0"/>
              </a:spcBef>
              <a:spcAft>
                <a:spcPts val="0"/>
              </a:spcAft>
              <a:buSzPct val="194611"/>
              <a:buNone/>
            </a:pPr>
            <a:r>
              <a:t/>
            </a:r>
            <a:endParaRPr sz="1827">
              <a:solidFill>
                <a:srgbClr val="403D3D"/>
              </a:solidFill>
              <a:latin typeface="Arial"/>
              <a:ea typeface="Arial"/>
              <a:cs typeface="Arial"/>
              <a:sym typeface="Arial"/>
            </a:endParaRPr>
          </a:p>
          <a:p>
            <a:pPr indent="0" lvl="0" marL="0" rtl="0" algn="l">
              <a:lnSpc>
                <a:spcPct val="100000"/>
              </a:lnSpc>
              <a:spcBef>
                <a:spcPts val="0"/>
              </a:spcBef>
              <a:spcAft>
                <a:spcPts val="0"/>
              </a:spcAft>
              <a:buSzPct val="323563"/>
              <a:buNone/>
            </a:pPr>
            <a:r>
              <a:rPr lang="lt-LT"/>
              <a:t>Įvadas</a:t>
            </a:r>
            <a:endParaRPr sz="2050">
              <a:solidFill>
                <a:srgbClr val="403D3D"/>
              </a:solidFill>
              <a:latin typeface="Arial"/>
              <a:ea typeface="Arial"/>
              <a:cs typeface="Arial"/>
              <a:sym typeface="Arial"/>
            </a:endParaRPr>
          </a:p>
        </p:txBody>
      </p:sp>
      <p:sp>
        <p:nvSpPr>
          <p:cNvPr id="86" name="Google Shape;86;g1470595221a_0_0"/>
          <p:cNvSpPr txBox="1"/>
          <p:nvPr>
            <p:ph idx="1" type="body"/>
          </p:nvPr>
        </p:nvSpPr>
        <p:spPr>
          <a:xfrm>
            <a:off x="499300" y="1755250"/>
            <a:ext cx="5061000" cy="3191400"/>
          </a:xfrm>
          <a:prstGeom prst="rect">
            <a:avLst/>
          </a:prstGeom>
          <a:noFill/>
          <a:ln>
            <a:noFill/>
          </a:ln>
        </p:spPr>
        <p:txBody>
          <a:bodyPr anchorCtr="0" anchor="t" bIns="91425" lIns="91425" spcFirstLastPara="1" rIns="91425" wrap="square" tIns="91425">
            <a:normAutofit fontScale="92500" lnSpcReduction="10000"/>
          </a:bodyPr>
          <a:lstStyle/>
          <a:p>
            <a:pPr indent="0" lvl="0" marL="0" rtl="0" algn="just">
              <a:lnSpc>
                <a:spcPct val="115000"/>
              </a:lnSpc>
              <a:spcBef>
                <a:spcPts val="0"/>
              </a:spcBef>
              <a:spcAft>
                <a:spcPts val="0"/>
              </a:spcAft>
              <a:buNone/>
            </a:pPr>
            <a:r>
              <a:rPr lang="lt-LT"/>
              <a:t>Įvadas į pagrindines dalyko sąvokas:</a:t>
            </a:r>
            <a:endParaRPr/>
          </a:p>
          <a:p>
            <a:pPr indent="0" lvl="0" marL="0" rtl="0" algn="just">
              <a:lnSpc>
                <a:spcPct val="115000"/>
              </a:lnSpc>
              <a:spcBef>
                <a:spcPts val="0"/>
              </a:spcBef>
              <a:spcAft>
                <a:spcPts val="0"/>
              </a:spcAft>
              <a:buNone/>
            </a:pPr>
            <a:r>
              <a:t/>
            </a:r>
            <a:endParaRPr/>
          </a:p>
          <a:p>
            <a:pPr indent="-334327" lvl="0" marL="457200" rtl="0" algn="just">
              <a:lnSpc>
                <a:spcPct val="115000"/>
              </a:lnSpc>
              <a:spcBef>
                <a:spcPts val="0"/>
              </a:spcBef>
              <a:spcAft>
                <a:spcPts val="0"/>
              </a:spcAft>
              <a:buSzPct val="100000"/>
              <a:buChar char="●"/>
            </a:pPr>
            <a:r>
              <a:rPr lang="lt-LT"/>
              <a:t>Mokymosi įrodymai</a:t>
            </a:r>
            <a:endParaRPr/>
          </a:p>
          <a:p>
            <a:pPr indent="-334327" lvl="0" marL="457200" rtl="0" algn="just">
              <a:lnSpc>
                <a:spcPct val="115000"/>
              </a:lnSpc>
              <a:spcBef>
                <a:spcPts val="0"/>
              </a:spcBef>
              <a:spcAft>
                <a:spcPts val="0"/>
              </a:spcAft>
              <a:buSzPct val="100000"/>
              <a:buChar char="●"/>
            </a:pPr>
            <a:r>
              <a:rPr lang="lt-LT"/>
              <a:t>Skaitmeninių įrodymų analizė</a:t>
            </a:r>
            <a:endParaRPr/>
          </a:p>
          <a:p>
            <a:pPr indent="-334327" lvl="0" marL="457200" rtl="0" algn="just">
              <a:lnSpc>
                <a:spcPct val="115000"/>
              </a:lnSpc>
              <a:spcBef>
                <a:spcPts val="0"/>
              </a:spcBef>
              <a:spcAft>
                <a:spcPts val="0"/>
              </a:spcAft>
              <a:buSzPct val="100000"/>
              <a:buChar char="●"/>
            </a:pPr>
            <a:r>
              <a:rPr lang="lt-LT"/>
              <a:t>Duomenų raštingumas</a:t>
            </a:r>
            <a:endParaRPr/>
          </a:p>
          <a:p>
            <a:pPr indent="-334327" lvl="0" marL="457200" rtl="0" algn="just">
              <a:lnSpc>
                <a:spcPct val="115000"/>
              </a:lnSpc>
              <a:spcBef>
                <a:spcPts val="0"/>
              </a:spcBef>
              <a:spcAft>
                <a:spcPts val="0"/>
              </a:spcAft>
              <a:buSzPct val="100000"/>
              <a:buChar char="●"/>
            </a:pPr>
            <a:r>
              <a:rPr lang="lt-LT"/>
              <a:t>Savivaldus mokymasis</a:t>
            </a:r>
            <a:endParaRPr/>
          </a:p>
          <a:p>
            <a:pPr indent="-334327" lvl="0" marL="457200" rtl="0" algn="just">
              <a:lnSpc>
                <a:spcPct val="115000"/>
              </a:lnSpc>
              <a:spcBef>
                <a:spcPts val="0"/>
              </a:spcBef>
              <a:spcAft>
                <a:spcPts val="0"/>
              </a:spcAft>
              <a:buSzPct val="100000"/>
              <a:buChar char="●"/>
            </a:pPr>
            <a:r>
              <a:rPr lang="lt-LT"/>
              <a:t>Mokymosi duomenų analizė (MDA)</a:t>
            </a:r>
            <a:endParaRPr/>
          </a:p>
          <a:p>
            <a:pPr indent="-334327" lvl="0" marL="457200" rtl="0" algn="just">
              <a:lnSpc>
                <a:spcPct val="115000"/>
              </a:lnSpc>
              <a:spcBef>
                <a:spcPts val="0"/>
              </a:spcBef>
              <a:spcAft>
                <a:spcPts val="0"/>
              </a:spcAft>
              <a:buSzPct val="100000"/>
              <a:buChar char="●"/>
            </a:pPr>
            <a:r>
              <a:rPr lang="lt-LT"/>
              <a:t>MDA ir metakognityvinis sprendimų priėmimas</a:t>
            </a:r>
            <a:endParaRPr/>
          </a:p>
          <a:p>
            <a:pPr indent="-334327" lvl="0" marL="457200" rtl="0" algn="just">
              <a:lnSpc>
                <a:spcPct val="115000"/>
              </a:lnSpc>
              <a:spcBef>
                <a:spcPts val="0"/>
              </a:spcBef>
              <a:spcAft>
                <a:spcPts val="0"/>
              </a:spcAft>
              <a:buSzPct val="100000"/>
              <a:buChar char="●"/>
            </a:pPr>
            <a:r>
              <a:rPr lang="lt-LT"/>
              <a:t>MDA ir įtrauktis</a:t>
            </a:r>
            <a:endParaRPr/>
          </a:p>
          <a:p>
            <a:pPr indent="-334327" lvl="0" marL="457200" rtl="0" algn="just">
              <a:lnSpc>
                <a:spcPct val="115000"/>
              </a:lnSpc>
              <a:spcBef>
                <a:spcPts val="0"/>
              </a:spcBef>
              <a:spcAft>
                <a:spcPts val="0"/>
              </a:spcAft>
              <a:buSzPct val="100000"/>
              <a:buChar char="●"/>
            </a:pPr>
            <a:r>
              <a:rPr lang="lt-LT"/>
              <a:t>MDA: algoritmai ir informacijos atvaizdavimas</a:t>
            </a:r>
            <a:endParaRPr/>
          </a:p>
          <a:p>
            <a:pPr indent="-334327" lvl="0" marL="457200" rtl="0" algn="just">
              <a:lnSpc>
                <a:spcPct val="115000"/>
              </a:lnSpc>
              <a:spcBef>
                <a:spcPts val="0"/>
              </a:spcBef>
              <a:spcAft>
                <a:spcPts val="0"/>
              </a:spcAft>
              <a:buSzPct val="100000"/>
              <a:buChar char="●"/>
            </a:pPr>
            <a:r>
              <a:rPr lang="lt-LT"/>
              <a:t>Moodle įrankiai ir rekomendacijos praktikai</a:t>
            </a:r>
            <a:endParaRPr/>
          </a:p>
        </p:txBody>
      </p:sp>
      <p:pic>
        <p:nvPicPr>
          <p:cNvPr id="87" name="Google Shape;87;g1470595221a_0_0"/>
          <p:cNvPicPr preferRelativeResize="0"/>
          <p:nvPr/>
        </p:nvPicPr>
        <p:blipFill rotWithShape="1">
          <a:blip r:embed="rId3">
            <a:alphaModFix/>
          </a:blip>
          <a:srcRect b="0" l="0" r="0" t="0"/>
          <a:stretch/>
        </p:blipFill>
        <p:spPr>
          <a:xfrm>
            <a:off x="5893450" y="1848950"/>
            <a:ext cx="2786950" cy="2795750"/>
          </a:xfrm>
          <a:prstGeom prst="rect">
            <a:avLst/>
          </a:prstGeom>
          <a:noFill/>
          <a:ln>
            <a:noFill/>
          </a:ln>
          <a:effectLst>
            <a:outerShdw blurRad="57150" rotWithShape="0" algn="bl" dir="10740000" dist="104775">
              <a:srgbClr val="000000">
                <a:alpha val="26274"/>
              </a:srgbClr>
            </a:outerShdw>
          </a:effectLst>
        </p:spPr>
      </p:pic>
      <p:pic>
        <p:nvPicPr>
          <p:cNvPr id="88" name="Google Shape;88;g1470595221a_0_0"/>
          <p:cNvPicPr preferRelativeResize="0"/>
          <p:nvPr/>
        </p:nvPicPr>
        <p:blipFill>
          <a:blip r:embed="rId4">
            <a:alphaModFix/>
          </a:blip>
          <a:stretch>
            <a:fillRect/>
          </a:stretch>
        </p:blipFill>
        <p:spPr>
          <a:xfrm>
            <a:off x="7906900" y="4859275"/>
            <a:ext cx="1160900" cy="2080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g149012b8ca8_1_23"/>
          <p:cNvSpPr txBox="1"/>
          <p:nvPr>
            <p:ph type="title"/>
          </p:nvPr>
        </p:nvSpPr>
        <p:spPr>
          <a:xfrm>
            <a:off x="177775" y="573425"/>
            <a:ext cx="8111700" cy="7677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14285"/>
              <a:buNone/>
            </a:pPr>
            <a:r>
              <a:rPr lang="lt-LT"/>
              <a:t>Kokios galimos dalykų ataskaitos Moodle aplinkoje?</a:t>
            </a:r>
            <a:endParaRPr/>
          </a:p>
        </p:txBody>
      </p:sp>
      <p:sp>
        <p:nvSpPr>
          <p:cNvPr id="390" name="Google Shape;390;g149012b8ca8_1_23"/>
          <p:cNvSpPr txBox="1"/>
          <p:nvPr>
            <p:ph idx="1" type="body"/>
          </p:nvPr>
        </p:nvSpPr>
        <p:spPr>
          <a:xfrm>
            <a:off x="1038975" y="2301800"/>
            <a:ext cx="7699800" cy="21120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lt-LT"/>
              <a:t>Peržiūrėkite šį </a:t>
            </a:r>
            <a:r>
              <a:rPr lang="lt-LT" u="sng">
                <a:solidFill>
                  <a:schemeClr val="hlink"/>
                </a:solidFill>
                <a:hlinkClick r:id="rId3"/>
              </a:rPr>
              <a:t>video</a:t>
            </a:r>
            <a:r>
              <a:rPr lang="lt-LT"/>
              <a:t> apie </a:t>
            </a:r>
            <a:r>
              <a:rPr b="1" lang="lt-LT"/>
              <a:t>studijų dalykų ataskaitas</a:t>
            </a:r>
            <a:endParaRPr b="1"/>
          </a:p>
          <a:p>
            <a:pPr indent="-342900" lvl="0" marL="457200" rtl="0" algn="l">
              <a:lnSpc>
                <a:spcPct val="115000"/>
              </a:lnSpc>
              <a:spcBef>
                <a:spcPts val="0"/>
              </a:spcBef>
              <a:spcAft>
                <a:spcPts val="0"/>
              </a:spcAft>
              <a:buSzPts val="1800"/>
              <a:buChar char="●"/>
            </a:pPr>
            <a:r>
              <a:rPr lang="lt-LT"/>
              <a:t>Perskaitykite straipsnį</a:t>
            </a:r>
            <a:r>
              <a:rPr lang="lt-LT"/>
              <a:t>: </a:t>
            </a:r>
            <a:r>
              <a:rPr lang="lt-LT" u="sng">
                <a:solidFill>
                  <a:schemeClr val="hlink"/>
                </a:solidFill>
                <a:hlinkClick r:id="rId4"/>
              </a:rPr>
              <a:t>What are the best Moodle Reporting Plugins for Moodle</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rPr i="1" lang="lt-LT" sz="1500"/>
              <a:t>Moodle sistemoje taip pat yra konfigūruojamų ataskaitų labiau pažengusiems naudotojams ir administratorių profiliams</a:t>
            </a:r>
            <a:r>
              <a:rPr i="1" lang="lt-LT" sz="1500">
                <a:extLst>
                  <a:ext uri="http://customooxmlschemas.google.com/">
                    <go:slidesCustomData xmlns:go="http://customooxmlschemas.google.com/" textRoundtripDataId="5"/>
                  </a:ext>
                </a:extLst>
              </a:rPr>
              <a:t>.</a:t>
            </a:r>
            <a:r>
              <a:rPr i="1" lang="lt-LT" sz="1500"/>
              <a:t> Šis </a:t>
            </a:r>
            <a:r>
              <a:rPr i="1" lang="lt-LT" sz="1500" u="sng">
                <a:solidFill>
                  <a:schemeClr val="hlink"/>
                </a:solidFill>
                <a:hlinkClick r:id="rId5"/>
              </a:rPr>
              <a:t>šaltinis</a:t>
            </a:r>
            <a:r>
              <a:rPr i="1" lang="lt-LT" sz="1500"/>
              <a:t> yra neprivalomas.</a:t>
            </a:r>
            <a:endParaRPr sz="1500"/>
          </a:p>
        </p:txBody>
      </p:sp>
      <p:pic>
        <p:nvPicPr>
          <p:cNvPr id="391" name="Google Shape;391;g149012b8ca8_1_23"/>
          <p:cNvPicPr preferRelativeResize="0"/>
          <p:nvPr/>
        </p:nvPicPr>
        <p:blipFill rotWithShape="1">
          <a:blip r:embed="rId6">
            <a:alphaModFix/>
          </a:blip>
          <a:srcRect b="0" l="0" r="0" t="0"/>
          <a:stretch/>
        </p:blipFill>
        <p:spPr>
          <a:xfrm>
            <a:off x="471891" y="2034975"/>
            <a:ext cx="447634" cy="767700"/>
          </a:xfrm>
          <a:prstGeom prst="rect">
            <a:avLst/>
          </a:prstGeom>
          <a:noFill/>
          <a:ln>
            <a:noFill/>
          </a:ln>
        </p:spPr>
      </p:pic>
      <p:pic>
        <p:nvPicPr>
          <p:cNvPr id="392" name="Google Shape;392;g149012b8ca8_1_23"/>
          <p:cNvPicPr preferRelativeResize="0"/>
          <p:nvPr/>
        </p:nvPicPr>
        <p:blipFill>
          <a:blip r:embed="rId7">
            <a:alphaModFix/>
          </a:blip>
          <a:stretch>
            <a:fillRect/>
          </a:stretch>
        </p:blipFill>
        <p:spPr>
          <a:xfrm>
            <a:off x="8139325" y="4900925"/>
            <a:ext cx="928475" cy="1663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g149012b8ca8_1_11"/>
          <p:cNvSpPr txBox="1"/>
          <p:nvPr>
            <p:ph type="title"/>
          </p:nvPr>
        </p:nvSpPr>
        <p:spPr>
          <a:xfrm>
            <a:off x="177775" y="573425"/>
            <a:ext cx="8111700" cy="767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200"/>
              <a:buNone/>
            </a:pPr>
            <a:r>
              <a:rPr lang="lt-LT"/>
              <a:t>Moodle ataskaitų teikimo įskiepiai - Intelliboard</a:t>
            </a:r>
            <a:endParaRPr/>
          </a:p>
        </p:txBody>
      </p:sp>
      <p:pic>
        <p:nvPicPr>
          <p:cNvPr id="398" name="Google Shape;398;g149012b8ca8_1_11"/>
          <p:cNvPicPr preferRelativeResize="0"/>
          <p:nvPr/>
        </p:nvPicPr>
        <p:blipFill rotWithShape="1">
          <a:blip r:embed="rId3">
            <a:alphaModFix/>
          </a:blip>
          <a:srcRect b="0" l="0" r="0" t="0"/>
          <a:stretch/>
        </p:blipFill>
        <p:spPr>
          <a:xfrm>
            <a:off x="4026325" y="1618038"/>
            <a:ext cx="4805549" cy="3278825"/>
          </a:xfrm>
          <a:prstGeom prst="rect">
            <a:avLst/>
          </a:prstGeom>
          <a:noFill/>
          <a:ln cap="flat" cmpd="sng" w="19050">
            <a:solidFill>
              <a:srgbClr val="9E9E9E"/>
            </a:solidFill>
            <a:prstDash val="dash"/>
            <a:round/>
            <a:headEnd len="sm" w="sm" type="none"/>
            <a:tailEnd len="sm" w="sm" type="none"/>
          </a:ln>
          <a:effectLst>
            <a:outerShdw blurRad="57150" rotWithShape="0" algn="bl" dist="9525">
              <a:srgbClr val="FFFFFF">
                <a:alpha val="98039"/>
              </a:srgbClr>
            </a:outerShdw>
          </a:effectLst>
        </p:spPr>
      </p:pic>
      <p:sp>
        <p:nvSpPr>
          <p:cNvPr id="399" name="Google Shape;399;g149012b8ca8_1_11"/>
          <p:cNvSpPr txBox="1"/>
          <p:nvPr>
            <p:ph idx="1" type="body"/>
          </p:nvPr>
        </p:nvSpPr>
        <p:spPr>
          <a:xfrm>
            <a:off x="703900" y="1902350"/>
            <a:ext cx="3241500" cy="2811900"/>
          </a:xfrm>
          <a:prstGeom prst="rect">
            <a:avLst/>
          </a:prstGeom>
          <a:noFill/>
          <a:ln>
            <a:noFill/>
          </a:ln>
        </p:spPr>
        <p:txBody>
          <a:bodyPr anchorCtr="0" anchor="t" bIns="91425" lIns="91425" spcFirstLastPara="1" rIns="91425" wrap="square" tIns="91425">
            <a:normAutofit fontScale="77500" lnSpcReduction="20000"/>
          </a:bodyPr>
          <a:lstStyle/>
          <a:p>
            <a:pPr indent="0" lvl="0" marL="0" rtl="0" algn="l">
              <a:lnSpc>
                <a:spcPct val="115000"/>
              </a:lnSpc>
              <a:spcBef>
                <a:spcPts val="0"/>
              </a:spcBef>
              <a:spcAft>
                <a:spcPts val="0"/>
              </a:spcAft>
              <a:buSzPct val="100000"/>
              <a:buNone/>
            </a:pPr>
            <a:r>
              <a:rPr lang="lt-LT"/>
              <a:t>Peržiūrėkite šį </a:t>
            </a:r>
            <a:r>
              <a:rPr lang="lt-LT" u="sng">
                <a:solidFill>
                  <a:schemeClr val="hlink"/>
                </a:solidFill>
                <a:hlinkClick r:id="rId4"/>
              </a:rPr>
              <a:t>video</a:t>
            </a:r>
            <a:r>
              <a:rPr lang="lt-LT"/>
              <a:t> apie </a:t>
            </a:r>
            <a:r>
              <a:rPr b="1" lang="lt-LT"/>
              <a:t>Intelliboard </a:t>
            </a:r>
            <a:r>
              <a:rPr lang="lt-LT"/>
              <a:t>(pasirinktinai)</a:t>
            </a:r>
            <a:endParaRPr/>
          </a:p>
          <a:p>
            <a:pPr indent="0" lvl="0" marL="0" rtl="0" algn="l">
              <a:lnSpc>
                <a:spcPct val="115000"/>
              </a:lnSpc>
              <a:spcBef>
                <a:spcPts val="1000"/>
              </a:spcBef>
              <a:spcAft>
                <a:spcPts val="0"/>
              </a:spcAft>
              <a:buSzPct val="100000"/>
              <a:buNone/>
            </a:pPr>
            <a:r>
              <a:rPr lang="lt-LT"/>
              <a:t>Išbandykite </a:t>
            </a:r>
            <a:r>
              <a:rPr lang="lt-LT" u="sng">
                <a:solidFill>
                  <a:schemeClr val="hlink"/>
                </a:solidFill>
                <a:hlinkClick r:id="rId5"/>
              </a:rPr>
              <a:t>tiesioginę demonstracinę sistemą</a:t>
            </a:r>
            <a:endParaRPr/>
          </a:p>
          <a:p>
            <a:pPr indent="0" lvl="0" marL="0" rtl="0" algn="l">
              <a:lnSpc>
                <a:spcPct val="115000"/>
              </a:lnSpc>
              <a:spcBef>
                <a:spcPts val="0"/>
              </a:spcBef>
              <a:spcAft>
                <a:spcPts val="0"/>
              </a:spcAft>
              <a:buSzPct val="100000"/>
              <a:buNone/>
            </a:pPr>
            <a:r>
              <a:t/>
            </a:r>
            <a:endParaRPr/>
          </a:p>
          <a:p>
            <a:pPr indent="-307340" lvl="0" marL="457200" rtl="0" algn="l">
              <a:lnSpc>
                <a:spcPct val="115000"/>
              </a:lnSpc>
              <a:spcBef>
                <a:spcPts val="0"/>
              </a:spcBef>
              <a:spcAft>
                <a:spcPts val="0"/>
              </a:spcAft>
              <a:buSzPct val="100000"/>
              <a:buChar char="❖"/>
            </a:pPr>
            <a:r>
              <a:rPr lang="lt-LT" sz="1600"/>
              <a:t>Privalumai</a:t>
            </a:r>
            <a:r>
              <a:rPr lang="lt-LT" sz="1600"/>
              <a:t>: </a:t>
            </a:r>
            <a:endParaRPr sz="1600"/>
          </a:p>
          <a:p>
            <a:pPr indent="-307340" lvl="1" marL="914400" rtl="0" algn="l">
              <a:lnSpc>
                <a:spcPct val="115000"/>
              </a:lnSpc>
              <a:spcBef>
                <a:spcPts val="0"/>
              </a:spcBef>
              <a:spcAft>
                <a:spcPts val="0"/>
              </a:spcAft>
              <a:buSzPct val="100000"/>
              <a:buChar char="➢"/>
            </a:pPr>
            <a:r>
              <a:rPr lang="lt-LT" sz="1600"/>
              <a:t>Studentų ir dėstytojų duomenų atvaizdavimo langas</a:t>
            </a:r>
            <a:endParaRPr sz="1600"/>
          </a:p>
          <a:p>
            <a:pPr indent="-307340" lvl="1" marL="914400" rtl="0" algn="l">
              <a:lnSpc>
                <a:spcPct val="115000"/>
              </a:lnSpc>
              <a:spcBef>
                <a:spcPts val="0"/>
              </a:spcBef>
              <a:spcAft>
                <a:spcPts val="0"/>
              </a:spcAft>
              <a:buSzPct val="100000"/>
              <a:buChar char="➢"/>
            </a:pPr>
            <a:r>
              <a:rPr lang="lt-LT" sz="1600"/>
              <a:t>Pritaikomas</a:t>
            </a:r>
            <a:endParaRPr sz="1600"/>
          </a:p>
          <a:p>
            <a:pPr indent="-307340" lvl="1" marL="914400" rtl="0" algn="l">
              <a:lnSpc>
                <a:spcPct val="115000"/>
              </a:lnSpc>
              <a:spcBef>
                <a:spcPts val="0"/>
              </a:spcBef>
              <a:spcAft>
                <a:spcPts val="0"/>
              </a:spcAft>
              <a:buSzPct val="100000"/>
              <a:buChar char="➢"/>
            </a:pPr>
            <a:r>
              <a:rPr lang="lt-LT" sz="1600"/>
              <a:t>Užtikrina stebėseną ir teikia ataskaitas</a:t>
            </a:r>
            <a:endParaRPr sz="1600"/>
          </a:p>
          <a:p>
            <a:pPr indent="-307340" lvl="0" marL="457200" rtl="0" algn="l">
              <a:lnSpc>
                <a:spcPct val="115000"/>
              </a:lnSpc>
              <a:spcBef>
                <a:spcPts val="1000"/>
              </a:spcBef>
              <a:spcAft>
                <a:spcPts val="0"/>
              </a:spcAft>
              <a:buSzPct val="100000"/>
              <a:buChar char="❖"/>
            </a:pPr>
            <a:r>
              <a:rPr lang="lt-LT" sz="1600"/>
              <a:t>Trūkumai: Mokama</a:t>
            </a:r>
            <a:endParaRPr/>
          </a:p>
        </p:txBody>
      </p:sp>
      <p:pic>
        <p:nvPicPr>
          <p:cNvPr id="400" name="Google Shape;400;g149012b8ca8_1_11"/>
          <p:cNvPicPr preferRelativeResize="0"/>
          <p:nvPr/>
        </p:nvPicPr>
        <p:blipFill rotWithShape="1">
          <a:blip r:embed="rId6">
            <a:alphaModFix/>
          </a:blip>
          <a:srcRect b="0" l="0" r="0" t="0"/>
          <a:stretch/>
        </p:blipFill>
        <p:spPr>
          <a:xfrm>
            <a:off x="195416" y="1765275"/>
            <a:ext cx="447634" cy="767700"/>
          </a:xfrm>
          <a:prstGeom prst="rect">
            <a:avLst/>
          </a:prstGeom>
          <a:noFill/>
          <a:ln>
            <a:noFill/>
          </a:ln>
        </p:spPr>
      </p:pic>
      <p:pic>
        <p:nvPicPr>
          <p:cNvPr id="401" name="Google Shape;401;g149012b8ca8_1_11"/>
          <p:cNvPicPr preferRelativeResize="0"/>
          <p:nvPr/>
        </p:nvPicPr>
        <p:blipFill>
          <a:blip r:embed="rId7">
            <a:alphaModFix/>
          </a:blip>
          <a:stretch>
            <a:fillRect/>
          </a:stretch>
        </p:blipFill>
        <p:spPr>
          <a:xfrm>
            <a:off x="8139325" y="4900925"/>
            <a:ext cx="928475" cy="1663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g149770533bd_0_3"/>
          <p:cNvSpPr txBox="1"/>
          <p:nvPr>
            <p:ph type="title"/>
          </p:nvPr>
        </p:nvSpPr>
        <p:spPr>
          <a:xfrm>
            <a:off x="177775" y="573425"/>
            <a:ext cx="8111700" cy="767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200"/>
              <a:buNone/>
            </a:pPr>
            <a:r>
              <a:rPr lang="lt-LT"/>
              <a:t>Moodle ataskaitų teikimo įskiepiai</a:t>
            </a:r>
            <a:r>
              <a:rPr lang="lt-LT"/>
              <a:t> - LearnerScript</a:t>
            </a:r>
            <a:endParaRPr/>
          </a:p>
        </p:txBody>
      </p:sp>
      <p:sp>
        <p:nvSpPr>
          <p:cNvPr id="407" name="Google Shape;407;g149770533bd_0_3"/>
          <p:cNvSpPr txBox="1"/>
          <p:nvPr>
            <p:ph idx="1" type="body"/>
          </p:nvPr>
        </p:nvSpPr>
        <p:spPr>
          <a:xfrm>
            <a:off x="561475" y="1902350"/>
            <a:ext cx="3500700" cy="3008700"/>
          </a:xfrm>
          <a:prstGeom prst="rect">
            <a:avLst/>
          </a:prstGeom>
          <a:noFill/>
          <a:ln>
            <a:noFill/>
          </a:ln>
        </p:spPr>
        <p:txBody>
          <a:bodyPr anchorCtr="0" anchor="t" bIns="91425" lIns="91425" spcFirstLastPara="1" rIns="91425" wrap="square" tIns="91425">
            <a:normAutofit fontScale="77500" lnSpcReduction="20000"/>
          </a:bodyPr>
          <a:lstStyle/>
          <a:p>
            <a:pPr indent="0" lvl="0" marL="0" rtl="0" algn="l">
              <a:lnSpc>
                <a:spcPct val="115000"/>
              </a:lnSpc>
              <a:spcBef>
                <a:spcPts val="0"/>
              </a:spcBef>
              <a:spcAft>
                <a:spcPts val="0"/>
              </a:spcAft>
              <a:buSzPct val="100000"/>
              <a:buNone/>
            </a:pPr>
            <a:r>
              <a:rPr lang="lt-LT"/>
              <a:t>Peržiūrėkite šį </a:t>
            </a:r>
            <a:r>
              <a:rPr lang="lt-LT" u="sng">
                <a:solidFill>
                  <a:schemeClr val="hlink"/>
                </a:solidFill>
                <a:hlinkClick r:id="rId3"/>
              </a:rPr>
              <a:t>video</a:t>
            </a:r>
            <a:r>
              <a:rPr lang="lt-LT"/>
              <a:t> apie </a:t>
            </a:r>
            <a:r>
              <a:rPr b="1" lang="lt-LT"/>
              <a:t>LearnerScript </a:t>
            </a:r>
            <a:endParaRPr b="1"/>
          </a:p>
          <a:p>
            <a:pPr indent="0" lvl="0" marL="0" rtl="0" algn="l">
              <a:lnSpc>
                <a:spcPct val="115000"/>
              </a:lnSpc>
              <a:spcBef>
                <a:spcPts val="1000"/>
              </a:spcBef>
              <a:spcAft>
                <a:spcPts val="0"/>
              </a:spcAft>
              <a:buSzPct val="100000"/>
              <a:buNone/>
            </a:pPr>
            <a:r>
              <a:rPr lang="lt-LT"/>
              <a:t>Peržiūrėkite šį </a:t>
            </a:r>
            <a:r>
              <a:rPr lang="lt-LT" u="sng">
                <a:solidFill>
                  <a:schemeClr val="hlink"/>
                </a:solidFill>
                <a:hlinkClick r:id="rId4"/>
              </a:rPr>
              <a:t>internetinį seminarą</a:t>
            </a:r>
            <a:r>
              <a:rPr lang="lt-LT"/>
              <a:t> apie LearnerScript</a:t>
            </a:r>
            <a:endParaRPr/>
          </a:p>
          <a:p>
            <a:pPr indent="0" lvl="0" marL="0" rtl="0" algn="l">
              <a:lnSpc>
                <a:spcPct val="115000"/>
              </a:lnSpc>
              <a:spcBef>
                <a:spcPts val="1000"/>
              </a:spcBef>
              <a:spcAft>
                <a:spcPts val="0"/>
              </a:spcAft>
              <a:buSzPct val="100000"/>
              <a:buNone/>
            </a:pPr>
            <a:r>
              <a:rPr lang="lt-LT"/>
              <a:t>Spauskite </a:t>
            </a:r>
            <a:r>
              <a:rPr lang="lt-LT" u="sng">
                <a:solidFill>
                  <a:schemeClr val="hlink"/>
                </a:solidFill>
                <a:hlinkClick r:id="rId5"/>
              </a:rPr>
              <a:t>čia</a:t>
            </a:r>
            <a:r>
              <a:rPr lang="lt-LT"/>
              <a:t> norėdami išbandyti nemokamą demo versiją</a:t>
            </a:r>
            <a:endParaRPr/>
          </a:p>
          <a:p>
            <a:pPr indent="-307340" lvl="0" marL="457200" rtl="0" algn="l">
              <a:lnSpc>
                <a:spcPct val="115000"/>
              </a:lnSpc>
              <a:spcBef>
                <a:spcPts val="1000"/>
              </a:spcBef>
              <a:spcAft>
                <a:spcPts val="0"/>
              </a:spcAft>
              <a:buSzPct val="100000"/>
              <a:buChar char="❖"/>
            </a:pPr>
            <a:r>
              <a:rPr lang="lt-LT" sz="1600"/>
              <a:t>Privalumai</a:t>
            </a:r>
            <a:r>
              <a:rPr lang="lt-LT" sz="1600"/>
              <a:t>: </a:t>
            </a:r>
            <a:endParaRPr sz="1600"/>
          </a:p>
          <a:p>
            <a:pPr indent="-307340" lvl="1" marL="914400" rtl="0" algn="l">
              <a:spcBef>
                <a:spcPts val="0"/>
              </a:spcBef>
              <a:spcAft>
                <a:spcPts val="0"/>
              </a:spcAft>
              <a:buSzPct val="100000"/>
              <a:buChar char="➢"/>
            </a:pPr>
            <a:r>
              <a:rPr lang="lt-LT" sz="1600"/>
              <a:t>Studentų ir dėstytojų duomenų atvaizdavimo langas</a:t>
            </a:r>
            <a:endParaRPr sz="1600"/>
          </a:p>
          <a:p>
            <a:pPr indent="-307340" lvl="1" marL="914400" rtl="0" algn="l">
              <a:spcBef>
                <a:spcPts val="0"/>
              </a:spcBef>
              <a:spcAft>
                <a:spcPts val="0"/>
              </a:spcAft>
              <a:buSzPct val="100000"/>
              <a:buChar char="➢"/>
            </a:pPr>
            <a:r>
              <a:rPr lang="lt-LT" sz="1600"/>
              <a:t>Pritaikomas</a:t>
            </a:r>
            <a:endParaRPr sz="1600"/>
          </a:p>
          <a:p>
            <a:pPr indent="-307340" lvl="1" marL="914400" rtl="0" algn="l">
              <a:lnSpc>
                <a:spcPct val="115000"/>
              </a:lnSpc>
              <a:spcBef>
                <a:spcPts val="0"/>
              </a:spcBef>
              <a:spcAft>
                <a:spcPts val="0"/>
              </a:spcAft>
              <a:buSzPct val="100000"/>
              <a:buChar char="➢"/>
            </a:pPr>
            <a:r>
              <a:rPr lang="lt-LT" sz="1600"/>
              <a:t>Sukurtas Moodle aplinkai</a:t>
            </a:r>
            <a:endParaRPr sz="1600"/>
          </a:p>
          <a:p>
            <a:pPr indent="-307340" lvl="0" marL="457200" rtl="0" algn="l">
              <a:lnSpc>
                <a:spcPct val="115000"/>
              </a:lnSpc>
              <a:spcBef>
                <a:spcPts val="1000"/>
              </a:spcBef>
              <a:spcAft>
                <a:spcPts val="0"/>
              </a:spcAft>
              <a:buSzPct val="100000"/>
              <a:buChar char="❖"/>
            </a:pPr>
            <a:r>
              <a:rPr lang="lt-LT" sz="1600"/>
              <a:t>Trūkumai: Gali būti sudėtinga naudoti</a:t>
            </a:r>
            <a:endParaRPr/>
          </a:p>
        </p:txBody>
      </p:sp>
      <p:pic>
        <p:nvPicPr>
          <p:cNvPr id="408" name="Google Shape;408;g149770533bd_0_3"/>
          <p:cNvPicPr preferRelativeResize="0"/>
          <p:nvPr/>
        </p:nvPicPr>
        <p:blipFill rotWithShape="1">
          <a:blip r:embed="rId6">
            <a:alphaModFix/>
          </a:blip>
          <a:srcRect b="0" l="0" r="0" t="0"/>
          <a:stretch/>
        </p:blipFill>
        <p:spPr>
          <a:xfrm>
            <a:off x="4001750" y="1693375"/>
            <a:ext cx="4892375" cy="3128150"/>
          </a:xfrm>
          <a:prstGeom prst="rect">
            <a:avLst/>
          </a:prstGeom>
          <a:noFill/>
          <a:ln cap="flat" cmpd="sng" w="19050">
            <a:solidFill>
              <a:srgbClr val="9E9E9E"/>
            </a:solidFill>
            <a:prstDash val="dash"/>
            <a:round/>
            <a:headEnd len="sm" w="sm" type="none"/>
            <a:tailEnd len="sm" w="sm" type="none"/>
          </a:ln>
        </p:spPr>
      </p:pic>
      <p:pic>
        <p:nvPicPr>
          <p:cNvPr id="409" name="Google Shape;409;g149770533bd_0_3"/>
          <p:cNvPicPr preferRelativeResize="0"/>
          <p:nvPr/>
        </p:nvPicPr>
        <p:blipFill rotWithShape="1">
          <a:blip r:embed="rId7">
            <a:alphaModFix/>
          </a:blip>
          <a:srcRect b="0" l="0" r="0" t="0"/>
          <a:stretch/>
        </p:blipFill>
        <p:spPr>
          <a:xfrm>
            <a:off x="170324" y="1706175"/>
            <a:ext cx="391150" cy="670843"/>
          </a:xfrm>
          <a:prstGeom prst="rect">
            <a:avLst/>
          </a:prstGeom>
          <a:noFill/>
          <a:ln>
            <a:noFill/>
          </a:ln>
        </p:spPr>
      </p:pic>
      <p:pic>
        <p:nvPicPr>
          <p:cNvPr id="410" name="Google Shape;410;g149770533bd_0_3"/>
          <p:cNvPicPr preferRelativeResize="0"/>
          <p:nvPr/>
        </p:nvPicPr>
        <p:blipFill>
          <a:blip r:embed="rId8">
            <a:alphaModFix/>
          </a:blip>
          <a:stretch>
            <a:fillRect/>
          </a:stretch>
        </p:blipFill>
        <p:spPr>
          <a:xfrm>
            <a:off x="8139325" y="4900925"/>
            <a:ext cx="928475" cy="1663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g138ad667f4d_0_0"/>
          <p:cNvSpPr txBox="1"/>
          <p:nvPr>
            <p:ph type="title"/>
          </p:nvPr>
        </p:nvSpPr>
        <p:spPr>
          <a:xfrm>
            <a:off x="52200" y="750900"/>
            <a:ext cx="6020100" cy="549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lt-LT" sz="1800"/>
              <a:t>Moodle Mokymosi duomenų analizė (API) and prognozavimo modeliai</a:t>
            </a:r>
            <a:endParaRPr sz="1800"/>
          </a:p>
        </p:txBody>
      </p:sp>
      <p:sp>
        <p:nvSpPr>
          <p:cNvPr id="416" name="Google Shape;416;g138ad667f4d_0_0"/>
          <p:cNvSpPr txBox="1"/>
          <p:nvPr>
            <p:ph type="title"/>
          </p:nvPr>
        </p:nvSpPr>
        <p:spPr>
          <a:xfrm>
            <a:off x="5803950" y="856850"/>
            <a:ext cx="3309900" cy="4629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SzPts val="3200"/>
              <a:buNone/>
            </a:pPr>
            <a:r>
              <a:rPr lang="lt-LT" sz="1400" u="sng">
                <a:solidFill>
                  <a:schemeClr val="hlink"/>
                </a:solidFill>
                <a:hlinkClick r:id="rId3"/>
              </a:rPr>
              <a:t>Spauskite čia norėdami skaityti šaltinį</a:t>
            </a:r>
            <a:endParaRPr sz="1400">
              <a:solidFill>
                <a:srgbClr val="4A86E8"/>
              </a:solidFill>
            </a:endParaRPr>
          </a:p>
        </p:txBody>
      </p:sp>
      <p:pic>
        <p:nvPicPr>
          <p:cNvPr id="417" name="Google Shape;417;g138ad667f4d_0_0"/>
          <p:cNvPicPr preferRelativeResize="0"/>
          <p:nvPr/>
        </p:nvPicPr>
        <p:blipFill rotWithShape="1">
          <a:blip r:embed="rId4">
            <a:alphaModFix/>
          </a:blip>
          <a:srcRect b="0" l="0" r="0" t="0"/>
          <a:stretch/>
        </p:blipFill>
        <p:spPr>
          <a:xfrm>
            <a:off x="5501050" y="844999"/>
            <a:ext cx="283725" cy="486600"/>
          </a:xfrm>
          <a:prstGeom prst="rect">
            <a:avLst/>
          </a:prstGeom>
          <a:noFill/>
          <a:ln>
            <a:noFill/>
          </a:ln>
        </p:spPr>
      </p:pic>
      <p:sp>
        <p:nvSpPr>
          <p:cNvPr id="418" name="Google Shape;418;g138ad667f4d_0_0"/>
          <p:cNvSpPr txBox="1"/>
          <p:nvPr/>
        </p:nvSpPr>
        <p:spPr>
          <a:xfrm>
            <a:off x="324100" y="1545450"/>
            <a:ext cx="3309900" cy="3377100"/>
          </a:xfrm>
          <a:prstGeom prst="rect">
            <a:avLst/>
          </a:prstGeom>
          <a:noFill/>
          <a:ln>
            <a:noFill/>
          </a:ln>
        </p:spPr>
        <p:txBody>
          <a:bodyPr anchorCtr="0" anchor="ctr"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100"/>
              <a:buFont typeface="Arial"/>
              <a:buNone/>
            </a:pPr>
            <a:r>
              <a:t/>
            </a:r>
            <a:endParaRPr b="0" i="0" sz="1100" u="none" cap="none" strike="noStrike">
              <a:solidFill>
                <a:srgbClr val="212121"/>
              </a:solidFill>
              <a:latin typeface="Roboto"/>
              <a:ea typeface="Roboto"/>
              <a:cs typeface="Roboto"/>
              <a:sym typeface="Roboto"/>
            </a:endParaRPr>
          </a:p>
          <a:p>
            <a:pPr indent="0" lvl="0" marL="0" marR="0" rtl="0" algn="just">
              <a:lnSpc>
                <a:spcPct val="115000"/>
              </a:lnSpc>
              <a:spcBef>
                <a:spcPts val="0"/>
              </a:spcBef>
              <a:spcAft>
                <a:spcPts val="0"/>
              </a:spcAft>
              <a:buClr>
                <a:srgbClr val="000000"/>
              </a:buClr>
              <a:buSzPts val="1100"/>
              <a:buFont typeface="Arial"/>
              <a:buNone/>
            </a:pPr>
            <a:r>
              <a:rPr b="1" lang="lt-LT" sz="1100">
                <a:solidFill>
                  <a:srgbClr val="212121"/>
                </a:solidFill>
                <a:latin typeface="Roboto"/>
                <a:ea typeface="Roboto"/>
                <a:cs typeface="Roboto"/>
                <a:sym typeface="Roboto"/>
              </a:rPr>
              <a:t>Moodle mokymosi duomenų analizės API</a:t>
            </a:r>
            <a:r>
              <a:rPr lang="lt-LT" sz="1100">
                <a:solidFill>
                  <a:srgbClr val="212121"/>
                </a:solidFill>
                <a:latin typeface="Roboto"/>
                <a:ea typeface="Roboto"/>
                <a:cs typeface="Roboto"/>
                <a:sym typeface="Roboto"/>
              </a:rPr>
              <a:t> leidžia "Moodle" svetainių administratoriams apibrėžti prognozavimo modelius, kuriuose derinami rodikliai ir tikslas.</a:t>
            </a:r>
            <a:endParaRPr sz="1100">
              <a:solidFill>
                <a:srgbClr val="212121"/>
              </a:solidFill>
              <a:latin typeface="Roboto"/>
              <a:ea typeface="Roboto"/>
              <a:cs typeface="Roboto"/>
              <a:sym typeface="Roboto"/>
            </a:endParaRPr>
          </a:p>
          <a:p>
            <a:pPr indent="0" lvl="0" marL="0" marR="0" rtl="0" algn="just">
              <a:lnSpc>
                <a:spcPct val="115000"/>
              </a:lnSpc>
              <a:spcBef>
                <a:spcPts val="0"/>
              </a:spcBef>
              <a:spcAft>
                <a:spcPts val="0"/>
              </a:spcAft>
              <a:buClr>
                <a:srgbClr val="000000"/>
              </a:buClr>
              <a:buSzPts val="1100"/>
              <a:buFont typeface="Arial"/>
              <a:buNone/>
            </a:pPr>
            <a:r>
              <a:t/>
            </a:r>
            <a:endParaRPr sz="1100">
              <a:solidFill>
                <a:srgbClr val="212121"/>
              </a:solidFill>
              <a:latin typeface="Roboto"/>
              <a:ea typeface="Roboto"/>
              <a:cs typeface="Roboto"/>
              <a:sym typeface="Roboto"/>
            </a:endParaRPr>
          </a:p>
          <a:p>
            <a:pPr indent="0" lvl="0" marL="0" marR="0" rtl="0" algn="just">
              <a:lnSpc>
                <a:spcPct val="115000"/>
              </a:lnSpc>
              <a:spcBef>
                <a:spcPts val="0"/>
              </a:spcBef>
              <a:spcAft>
                <a:spcPts val="0"/>
              </a:spcAft>
              <a:buClr>
                <a:srgbClr val="000000"/>
              </a:buClr>
              <a:buSzPts val="1100"/>
              <a:buFont typeface="Arial"/>
              <a:buNone/>
            </a:pPr>
            <a:r>
              <a:rPr lang="lt-LT" sz="1100">
                <a:solidFill>
                  <a:srgbClr val="212121"/>
                </a:solidFill>
                <a:latin typeface="Roboto"/>
                <a:ea typeface="Roboto"/>
                <a:cs typeface="Roboto"/>
                <a:sym typeface="Roboto"/>
              </a:rPr>
              <a:t>Tai yra atvira sistema, kuria remiantis galima kurti labai įvairius modelius. </a:t>
            </a:r>
            <a:endParaRPr sz="1100">
              <a:solidFill>
                <a:srgbClr val="212121"/>
              </a:solidFill>
              <a:latin typeface="Roboto"/>
              <a:ea typeface="Roboto"/>
              <a:cs typeface="Roboto"/>
              <a:sym typeface="Roboto"/>
            </a:endParaRPr>
          </a:p>
          <a:p>
            <a:pPr indent="0" lvl="0" marL="0" marR="0" rtl="0" algn="just">
              <a:lnSpc>
                <a:spcPct val="115000"/>
              </a:lnSpc>
              <a:spcBef>
                <a:spcPts val="0"/>
              </a:spcBef>
              <a:spcAft>
                <a:spcPts val="0"/>
              </a:spcAft>
              <a:buClr>
                <a:srgbClr val="000000"/>
              </a:buClr>
              <a:buSzPts val="1100"/>
              <a:buFont typeface="Arial"/>
              <a:buNone/>
            </a:pPr>
            <a:r>
              <a:t/>
            </a:r>
            <a:endParaRPr sz="1100">
              <a:solidFill>
                <a:srgbClr val="212121"/>
              </a:solidFill>
              <a:latin typeface="Roboto"/>
              <a:ea typeface="Roboto"/>
              <a:cs typeface="Roboto"/>
              <a:sym typeface="Roboto"/>
            </a:endParaRPr>
          </a:p>
          <a:p>
            <a:pPr indent="0" lvl="0" marL="0" marR="0" rtl="0" algn="just">
              <a:lnSpc>
                <a:spcPct val="115000"/>
              </a:lnSpc>
              <a:spcBef>
                <a:spcPts val="0"/>
              </a:spcBef>
              <a:spcAft>
                <a:spcPts val="0"/>
              </a:spcAft>
              <a:buClr>
                <a:srgbClr val="000000"/>
              </a:buClr>
              <a:buSzPts val="1100"/>
              <a:buFont typeface="Arial"/>
              <a:buNone/>
            </a:pPr>
            <a:r>
              <a:rPr lang="lt-LT" sz="1100">
                <a:solidFill>
                  <a:srgbClr val="212121"/>
                </a:solidFill>
                <a:latin typeface="Roboto"/>
                <a:ea typeface="Roboto"/>
                <a:cs typeface="Roboto"/>
                <a:sym typeface="Roboto"/>
              </a:rPr>
              <a:t>Modeliuose gali būti:</a:t>
            </a:r>
            <a:endParaRPr sz="1100">
              <a:solidFill>
                <a:srgbClr val="212121"/>
              </a:solidFill>
              <a:latin typeface="Roboto"/>
              <a:ea typeface="Roboto"/>
              <a:cs typeface="Roboto"/>
              <a:sym typeface="Roboto"/>
            </a:endParaRPr>
          </a:p>
          <a:p>
            <a:pPr indent="-298450" lvl="0" marL="457200" marR="0" rtl="0" algn="just">
              <a:lnSpc>
                <a:spcPct val="100000"/>
              </a:lnSpc>
              <a:spcBef>
                <a:spcPts val="0"/>
              </a:spcBef>
              <a:spcAft>
                <a:spcPts val="0"/>
              </a:spcAft>
              <a:buClr>
                <a:srgbClr val="212121"/>
              </a:buClr>
              <a:buSzPts val="1100"/>
              <a:buFont typeface="Roboto"/>
              <a:buChar char="➢"/>
            </a:pPr>
            <a:r>
              <a:rPr lang="lt-LT" sz="1100">
                <a:solidFill>
                  <a:srgbClr val="212121"/>
                </a:solidFill>
                <a:latin typeface="Roboto"/>
                <a:ea typeface="Roboto"/>
                <a:cs typeface="Roboto"/>
                <a:sym typeface="Roboto"/>
              </a:rPr>
              <a:t>rodikliai (dar vadinami prediktoriais), </a:t>
            </a:r>
            <a:endParaRPr sz="1100">
              <a:solidFill>
                <a:srgbClr val="212121"/>
              </a:solidFill>
              <a:latin typeface="Roboto"/>
              <a:ea typeface="Roboto"/>
              <a:cs typeface="Roboto"/>
              <a:sym typeface="Roboto"/>
            </a:endParaRPr>
          </a:p>
          <a:p>
            <a:pPr indent="-298450" lvl="0" marL="457200" marR="0" rtl="0" algn="just">
              <a:lnSpc>
                <a:spcPct val="100000"/>
              </a:lnSpc>
              <a:spcBef>
                <a:spcPts val="0"/>
              </a:spcBef>
              <a:spcAft>
                <a:spcPts val="0"/>
              </a:spcAft>
              <a:buClr>
                <a:srgbClr val="212121"/>
              </a:buClr>
              <a:buSzPts val="1100"/>
              <a:buFont typeface="Roboto"/>
              <a:buChar char="➢"/>
            </a:pPr>
            <a:r>
              <a:rPr lang="lt-LT" sz="1100">
                <a:solidFill>
                  <a:srgbClr val="212121"/>
                </a:solidFill>
                <a:latin typeface="Roboto"/>
                <a:ea typeface="Roboto"/>
                <a:cs typeface="Roboto"/>
                <a:sym typeface="Roboto"/>
              </a:rPr>
              <a:t>tikslai (rezultatas, kurį bandoma prognozuoti), </a:t>
            </a:r>
            <a:endParaRPr sz="1100">
              <a:solidFill>
                <a:srgbClr val="212121"/>
              </a:solidFill>
              <a:latin typeface="Roboto"/>
              <a:ea typeface="Roboto"/>
              <a:cs typeface="Roboto"/>
              <a:sym typeface="Roboto"/>
            </a:endParaRPr>
          </a:p>
          <a:p>
            <a:pPr indent="-298450" lvl="0" marL="457200" marR="0" rtl="0" algn="just">
              <a:lnSpc>
                <a:spcPct val="100000"/>
              </a:lnSpc>
              <a:spcBef>
                <a:spcPts val="0"/>
              </a:spcBef>
              <a:spcAft>
                <a:spcPts val="0"/>
              </a:spcAft>
              <a:buClr>
                <a:srgbClr val="212121"/>
              </a:buClr>
              <a:buSzPts val="1100"/>
              <a:buFont typeface="Roboto"/>
              <a:buChar char="➢"/>
            </a:pPr>
            <a:r>
              <a:rPr lang="lt-LT" sz="1100">
                <a:solidFill>
                  <a:srgbClr val="212121"/>
                </a:solidFill>
                <a:latin typeface="Roboto"/>
                <a:ea typeface="Roboto"/>
                <a:cs typeface="Roboto"/>
                <a:sym typeface="Roboto"/>
              </a:rPr>
              <a:t>įžvalgos (pačios prognozės), </a:t>
            </a:r>
            <a:endParaRPr sz="1100">
              <a:solidFill>
                <a:srgbClr val="212121"/>
              </a:solidFill>
              <a:latin typeface="Roboto"/>
              <a:ea typeface="Roboto"/>
              <a:cs typeface="Roboto"/>
              <a:sym typeface="Roboto"/>
            </a:endParaRPr>
          </a:p>
          <a:p>
            <a:pPr indent="-298450" lvl="0" marL="457200" marR="0" rtl="0" algn="just">
              <a:lnSpc>
                <a:spcPct val="100000"/>
              </a:lnSpc>
              <a:spcBef>
                <a:spcPts val="0"/>
              </a:spcBef>
              <a:spcAft>
                <a:spcPts val="0"/>
              </a:spcAft>
              <a:buClr>
                <a:srgbClr val="212121"/>
              </a:buClr>
              <a:buSzPts val="1100"/>
              <a:buFont typeface="Roboto"/>
              <a:buChar char="➢"/>
            </a:pPr>
            <a:r>
              <a:rPr lang="lt-LT" sz="1100">
                <a:solidFill>
                  <a:srgbClr val="212121"/>
                </a:solidFill>
                <a:latin typeface="Roboto"/>
                <a:ea typeface="Roboto"/>
                <a:cs typeface="Roboto"/>
                <a:sym typeface="Roboto"/>
              </a:rPr>
              <a:t>pranešimai (pranešimai, siunčiami dėl įžvalgų) ir </a:t>
            </a:r>
            <a:endParaRPr sz="1100">
              <a:solidFill>
                <a:srgbClr val="212121"/>
              </a:solidFill>
              <a:latin typeface="Roboto"/>
              <a:ea typeface="Roboto"/>
              <a:cs typeface="Roboto"/>
              <a:sym typeface="Roboto"/>
            </a:endParaRPr>
          </a:p>
          <a:p>
            <a:pPr indent="-298450" lvl="0" marL="457200" marR="0" rtl="0" algn="just">
              <a:lnSpc>
                <a:spcPct val="100000"/>
              </a:lnSpc>
              <a:spcBef>
                <a:spcPts val="0"/>
              </a:spcBef>
              <a:spcAft>
                <a:spcPts val="0"/>
              </a:spcAft>
              <a:buClr>
                <a:srgbClr val="212121"/>
              </a:buClr>
              <a:buSzPts val="1100"/>
              <a:buFont typeface="Roboto"/>
              <a:buChar char="➢"/>
            </a:pPr>
            <a:r>
              <a:rPr lang="lt-LT" sz="1100">
                <a:solidFill>
                  <a:srgbClr val="212121"/>
                </a:solidFill>
                <a:latin typeface="Roboto"/>
                <a:ea typeface="Roboto"/>
                <a:cs typeface="Roboto"/>
                <a:sym typeface="Roboto"/>
              </a:rPr>
              <a:t>veiksmai (siūlomi pranešimų gavėjams, kurie savo ruožtu gali tapti rodikliais).</a:t>
            </a:r>
            <a:endParaRPr sz="1100">
              <a:solidFill>
                <a:srgbClr val="212121"/>
              </a:solidFill>
              <a:latin typeface="Roboto"/>
              <a:ea typeface="Roboto"/>
              <a:cs typeface="Roboto"/>
              <a:sym typeface="Roboto"/>
            </a:endParaRPr>
          </a:p>
        </p:txBody>
      </p:sp>
      <p:sp>
        <p:nvSpPr>
          <p:cNvPr id="419" name="Google Shape;419;g138ad667f4d_0_0"/>
          <p:cNvSpPr txBox="1"/>
          <p:nvPr/>
        </p:nvSpPr>
        <p:spPr>
          <a:xfrm>
            <a:off x="4222653" y="1981125"/>
            <a:ext cx="4653300" cy="2885400"/>
          </a:xfrm>
          <a:prstGeom prst="rect">
            <a:avLst/>
          </a:prstGeom>
          <a:noFill/>
          <a:ln cap="flat" cmpd="sng" w="19050">
            <a:solidFill>
              <a:srgbClr val="F1C232"/>
            </a:solidFill>
            <a:prstDash val="solid"/>
            <a:round/>
            <a:headEnd len="sm" w="sm" type="none"/>
            <a:tailEnd len="sm" w="sm" type="none"/>
          </a:ln>
        </p:spPr>
        <p:txBody>
          <a:bodyPr anchorCtr="0" anchor="t" bIns="91425" lIns="91425" spcFirstLastPara="1" rIns="91425" wrap="square" tIns="91425">
            <a:spAutoFit/>
          </a:bodyPr>
          <a:lstStyle/>
          <a:p>
            <a:pPr indent="-298450" lvl="0" marL="457200" marR="0" rtl="0" algn="just">
              <a:lnSpc>
                <a:spcPct val="115000"/>
              </a:lnSpc>
              <a:spcBef>
                <a:spcPts val="0"/>
              </a:spcBef>
              <a:spcAft>
                <a:spcPts val="0"/>
              </a:spcAft>
              <a:buClr>
                <a:srgbClr val="212121"/>
              </a:buClr>
              <a:buSzPts val="1100"/>
              <a:buFont typeface="Roboto"/>
              <a:buChar char="➢"/>
            </a:pPr>
            <a:r>
              <a:rPr lang="lt-LT" sz="1100">
                <a:solidFill>
                  <a:srgbClr val="212121"/>
                </a:solidFill>
                <a:latin typeface="Roboto"/>
                <a:ea typeface="Roboto"/>
                <a:cs typeface="Roboto"/>
                <a:sym typeface="Roboto"/>
              </a:rPr>
              <a:t>atsižvelkite į institucinius tikslus, kuriuos siekiama paremti modeliais.</a:t>
            </a:r>
            <a:endParaRPr sz="1100">
              <a:solidFill>
                <a:srgbClr val="212121"/>
              </a:solidFill>
              <a:latin typeface="Roboto"/>
              <a:ea typeface="Roboto"/>
              <a:cs typeface="Roboto"/>
              <a:sym typeface="Roboto"/>
            </a:endParaRPr>
          </a:p>
          <a:p>
            <a:pPr indent="-298450" lvl="0" marL="457200" marR="0" rtl="0" algn="just">
              <a:lnSpc>
                <a:spcPct val="115000"/>
              </a:lnSpc>
              <a:spcBef>
                <a:spcPts val="0"/>
              </a:spcBef>
              <a:spcAft>
                <a:spcPts val="0"/>
              </a:spcAft>
              <a:buClr>
                <a:srgbClr val="212121"/>
              </a:buClr>
              <a:buSzPts val="1100"/>
              <a:buFont typeface="Roboto"/>
              <a:buChar char="➢"/>
            </a:pPr>
            <a:r>
              <a:rPr lang="lt-LT" sz="1100">
                <a:solidFill>
                  <a:srgbClr val="212121"/>
                </a:solidFill>
                <a:latin typeface="Roboto"/>
                <a:ea typeface="Roboto"/>
                <a:cs typeface="Roboto"/>
                <a:sym typeface="Roboto"/>
              </a:rPr>
              <a:t>atsakykite į šiuos klausimus:</a:t>
            </a:r>
            <a:endParaRPr sz="1100">
              <a:solidFill>
                <a:srgbClr val="212121"/>
              </a:solidFill>
              <a:latin typeface="Roboto"/>
              <a:ea typeface="Roboto"/>
              <a:cs typeface="Roboto"/>
              <a:sym typeface="Roboto"/>
            </a:endParaRPr>
          </a:p>
          <a:p>
            <a:pPr indent="-298450" lvl="0" marL="685800" marR="0" rtl="0" algn="just">
              <a:lnSpc>
                <a:spcPct val="115000"/>
              </a:lnSpc>
              <a:spcBef>
                <a:spcPts val="0"/>
              </a:spcBef>
              <a:spcAft>
                <a:spcPts val="0"/>
              </a:spcAft>
              <a:buClr>
                <a:srgbClr val="212121"/>
              </a:buClr>
              <a:buSzPts val="1100"/>
              <a:buFont typeface="Roboto"/>
              <a:buChar char="❏"/>
            </a:pPr>
            <a:r>
              <a:rPr lang="lt-LT" sz="1100">
                <a:solidFill>
                  <a:srgbClr val="212121"/>
                </a:solidFill>
                <a:latin typeface="Roboto"/>
                <a:ea typeface="Roboto"/>
                <a:cs typeface="Roboto"/>
                <a:sym typeface="Roboto"/>
              </a:rPr>
              <a:t>Kokį rezultatą norite numatyti? Arba kokį procesą norite nustatyti? (teigiamas ar neigiamas)</a:t>
            </a:r>
            <a:endParaRPr sz="1100">
              <a:solidFill>
                <a:srgbClr val="212121"/>
              </a:solidFill>
              <a:latin typeface="Roboto"/>
              <a:ea typeface="Roboto"/>
              <a:cs typeface="Roboto"/>
              <a:sym typeface="Roboto"/>
            </a:endParaRPr>
          </a:p>
          <a:p>
            <a:pPr indent="-298450" lvl="0" marL="685800" marR="0" rtl="0" algn="just">
              <a:lnSpc>
                <a:spcPct val="115000"/>
              </a:lnSpc>
              <a:spcBef>
                <a:spcPts val="0"/>
              </a:spcBef>
              <a:spcAft>
                <a:spcPts val="0"/>
              </a:spcAft>
              <a:buClr>
                <a:srgbClr val="212121"/>
              </a:buClr>
              <a:buSzPts val="1100"/>
              <a:buFont typeface="Roboto"/>
              <a:buChar char="❏"/>
            </a:pPr>
            <a:r>
              <a:rPr lang="lt-LT" sz="1100">
                <a:solidFill>
                  <a:srgbClr val="212121"/>
                </a:solidFill>
                <a:latin typeface="Roboto"/>
                <a:ea typeface="Roboto"/>
                <a:cs typeface="Roboto"/>
                <a:sym typeface="Roboto"/>
              </a:rPr>
              <a:t>Kaip nustatysite šį rezultatą ir (arba) procesą?</a:t>
            </a:r>
            <a:endParaRPr sz="1100">
              <a:solidFill>
                <a:srgbClr val="212121"/>
              </a:solidFill>
              <a:latin typeface="Roboto"/>
              <a:ea typeface="Roboto"/>
              <a:cs typeface="Roboto"/>
              <a:sym typeface="Roboto"/>
            </a:endParaRPr>
          </a:p>
          <a:p>
            <a:pPr indent="-298450" lvl="0" marL="685800" marR="0" rtl="0" algn="just">
              <a:lnSpc>
                <a:spcPct val="115000"/>
              </a:lnSpc>
              <a:spcBef>
                <a:spcPts val="0"/>
              </a:spcBef>
              <a:spcAft>
                <a:spcPts val="0"/>
              </a:spcAft>
              <a:buClr>
                <a:srgbClr val="212121"/>
              </a:buClr>
              <a:buSzPts val="1100"/>
              <a:buFont typeface="Roboto"/>
              <a:buChar char="❏"/>
            </a:pPr>
            <a:r>
              <a:rPr lang="lt-LT" sz="1100">
                <a:solidFill>
                  <a:srgbClr val="212121"/>
                </a:solidFill>
                <a:latin typeface="Roboto"/>
                <a:ea typeface="Roboto"/>
                <a:cs typeface="Roboto"/>
                <a:sym typeface="Roboto"/>
              </a:rPr>
              <a:t>Kaip manote, kokios užuominos gali padėti nuspėti tą rezultatą / procesą?</a:t>
            </a:r>
            <a:endParaRPr sz="1100">
              <a:solidFill>
                <a:srgbClr val="212121"/>
              </a:solidFill>
              <a:latin typeface="Roboto"/>
              <a:ea typeface="Roboto"/>
              <a:cs typeface="Roboto"/>
              <a:sym typeface="Roboto"/>
            </a:endParaRPr>
          </a:p>
          <a:p>
            <a:pPr indent="-298450" lvl="0" marL="685800" marR="0" rtl="0" algn="just">
              <a:lnSpc>
                <a:spcPct val="115000"/>
              </a:lnSpc>
              <a:spcBef>
                <a:spcPts val="0"/>
              </a:spcBef>
              <a:spcAft>
                <a:spcPts val="0"/>
              </a:spcAft>
              <a:buClr>
                <a:srgbClr val="212121"/>
              </a:buClr>
              <a:buSzPts val="1100"/>
              <a:buFont typeface="Roboto"/>
              <a:buChar char="❏"/>
            </a:pPr>
            <a:r>
              <a:rPr lang="lt-LT" sz="1100">
                <a:solidFill>
                  <a:srgbClr val="212121"/>
                </a:solidFill>
                <a:latin typeface="Roboto"/>
                <a:ea typeface="Roboto"/>
                <a:cs typeface="Roboto"/>
                <a:sym typeface="Roboto"/>
              </a:rPr>
              <a:t>Ką turėtumėte daryti, jei rezultatas/procesas yra labai tikėtinas? Labai mažai tikėtinas?</a:t>
            </a:r>
            <a:endParaRPr sz="1100">
              <a:solidFill>
                <a:srgbClr val="212121"/>
              </a:solidFill>
              <a:latin typeface="Roboto"/>
              <a:ea typeface="Roboto"/>
              <a:cs typeface="Roboto"/>
              <a:sym typeface="Roboto"/>
            </a:endParaRPr>
          </a:p>
          <a:p>
            <a:pPr indent="-298450" lvl="0" marL="685800" marR="0" rtl="0" algn="just">
              <a:lnSpc>
                <a:spcPct val="115000"/>
              </a:lnSpc>
              <a:spcBef>
                <a:spcPts val="0"/>
              </a:spcBef>
              <a:spcAft>
                <a:spcPts val="0"/>
              </a:spcAft>
              <a:buClr>
                <a:srgbClr val="212121"/>
              </a:buClr>
              <a:buSzPts val="1100"/>
              <a:buFont typeface="Roboto"/>
              <a:buChar char="❏"/>
            </a:pPr>
            <a:r>
              <a:rPr lang="lt-LT" sz="1100">
                <a:solidFill>
                  <a:srgbClr val="212121"/>
                </a:solidFill>
                <a:latin typeface="Roboto"/>
                <a:ea typeface="Roboto"/>
                <a:cs typeface="Roboto"/>
                <a:sym typeface="Roboto"/>
              </a:rPr>
              <a:t>Kam reikėtų pranešti? Kokio pobūdžio pranešimas turėtų būti siunčiamas?</a:t>
            </a:r>
            <a:endParaRPr sz="1100">
              <a:solidFill>
                <a:srgbClr val="212121"/>
              </a:solidFill>
              <a:latin typeface="Roboto"/>
              <a:ea typeface="Roboto"/>
              <a:cs typeface="Roboto"/>
              <a:sym typeface="Roboto"/>
            </a:endParaRPr>
          </a:p>
          <a:p>
            <a:pPr indent="-298450" lvl="0" marL="685800" marR="0" rtl="0" algn="just">
              <a:lnSpc>
                <a:spcPct val="115000"/>
              </a:lnSpc>
              <a:spcBef>
                <a:spcPts val="0"/>
              </a:spcBef>
              <a:spcAft>
                <a:spcPts val="0"/>
              </a:spcAft>
              <a:buClr>
                <a:srgbClr val="212121"/>
              </a:buClr>
              <a:buSzPts val="1100"/>
              <a:buFont typeface="Roboto"/>
              <a:buChar char="❏"/>
            </a:pPr>
            <a:r>
              <a:rPr lang="lt-LT" sz="1100">
                <a:solidFill>
                  <a:srgbClr val="212121"/>
                </a:solidFill>
                <a:latin typeface="Roboto"/>
                <a:ea typeface="Roboto"/>
                <a:cs typeface="Roboto"/>
                <a:sym typeface="Roboto"/>
              </a:rPr>
              <a:t>Kokios galimybės imtis veiksmų turėtų būti numatytos pranešime?</a:t>
            </a:r>
            <a:endParaRPr sz="1100">
              <a:solidFill>
                <a:srgbClr val="212121"/>
              </a:solidFill>
              <a:latin typeface="Roboto"/>
              <a:ea typeface="Roboto"/>
              <a:cs typeface="Roboto"/>
              <a:sym typeface="Roboto"/>
            </a:endParaRPr>
          </a:p>
        </p:txBody>
      </p:sp>
      <p:sp>
        <p:nvSpPr>
          <p:cNvPr id="420" name="Google Shape;420;g138ad667f4d_0_0"/>
          <p:cNvSpPr txBox="1"/>
          <p:nvPr/>
        </p:nvSpPr>
        <p:spPr>
          <a:xfrm>
            <a:off x="4222650" y="1662963"/>
            <a:ext cx="3000000" cy="3540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100"/>
              <a:buFont typeface="Arial"/>
              <a:buNone/>
            </a:pPr>
            <a:r>
              <a:rPr b="1" lang="lt-LT" sz="1100">
                <a:solidFill>
                  <a:schemeClr val="dk2"/>
                </a:solidFill>
                <a:latin typeface="Roboto"/>
                <a:ea typeface="Roboto"/>
                <a:cs typeface="Roboto"/>
                <a:sym typeface="Roboto"/>
              </a:rPr>
              <a:t>Sukurkite analizės modelį:</a:t>
            </a:r>
            <a:endParaRPr b="1" i="0" sz="1100" u="none" cap="none" strike="noStrike">
              <a:solidFill>
                <a:schemeClr val="dk2"/>
              </a:solidFill>
              <a:latin typeface="Roboto"/>
              <a:ea typeface="Roboto"/>
              <a:cs typeface="Roboto"/>
              <a:sym typeface="Roboto"/>
            </a:endParaRPr>
          </a:p>
        </p:txBody>
      </p:sp>
      <p:pic>
        <p:nvPicPr>
          <p:cNvPr id="421" name="Google Shape;421;g138ad667f4d_0_0"/>
          <p:cNvPicPr preferRelativeResize="0"/>
          <p:nvPr/>
        </p:nvPicPr>
        <p:blipFill>
          <a:blip r:embed="rId5">
            <a:alphaModFix/>
          </a:blip>
          <a:stretch>
            <a:fillRect/>
          </a:stretch>
        </p:blipFill>
        <p:spPr>
          <a:xfrm>
            <a:off x="8139325" y="4900925"/>
            <a:ext cx="928475" cy="1663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g138ad667f4d_0_7"/>
          <p:cNvSpPr txBox="1"/>
          <p:nvPr>
            <p:ph type="title"/>
          </p:nvPr>
        </p:nvSpPr>
        <p:spPr>
          <a:xfrm>
            <a:off x="177775" y="573425"/>
            <a:ext cx="8111700" cy="767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200"/>
              <a:buNone/>
            </a:pPr>
            <a:r>
              <a:rPr lang="lt-LT"/>
              <a:t>Apibendrinant… Moodle suteikia</a:t>
            </a:r>
            <a:endParaRPr/>
          </a:p>
        </p:txBody>
      </p:sp>
      <p:sp>
        <p:nvSpPr>
          <p:cNvPr id="427" name="Google Shape;427;g138ad667f4d_0_7"/>
          <p:cNvSpPr txBox="1"/>
          <p:nvPr>
            <p:ph idx="1" type="body"/>
          </p:nvPr>
        </p:nvSpPr>
        <p:spPr>
          <a:xfrm>
            <a:off x="548100" y="1866450"/>
            <a:ext cx="7948500" cy="2157000"/>
          </a:xfrm>
          <a:prstGeom prst="rect">
            <a:avLst/>
          </a:prstGeom>
          <a:noFill/>
          <a:ln>
            <a:noFill/>
          </a:ln>
        </p:spPr>
        <p:txBody>
          <a:bodyPr anchorCtr="0" anchor="t" bIns="91425" lIns="91425" spcFirstLastPara="1" rIns="91425" wrap="square" tIns="91425">
            <a:normAutofit fontScale="92500" lnSpcReduction="20000"/>
          </a:bodyPr>
          <a:lstStyle/>
          <a:p>
            <a:pPr indent="-334327" lvl="0" marL="457200" rtl="0" algn="l">
              <a:lnSpc>
                <a:spcPct val="115000"/>
              </a:lnSpc>
              <a:spcBef>
                <a:spcPts val="0"/>
              </a:spcBef>
              <a:spcAft>
                <a:spcPts val="0"/>
              </a:spcAft>
              <a:buSzPct val="100000"/>
              <a:buChar char="●"/>
            </a:pPr>
            <a:r>
              <a:rPr b="1" lang="lt-LT"/>
              <a:t>Žurnalo duomenimis paremtas ataskaitas</a:t>
            </a:r>
            <a:r>
              <a:rPr lang="lt-LT"/>
              <a:t> (apršomojo pobūdžio). Jose pateikiama informacija apie veiklą ir studijų dalyko užbaigimą.</a:t>
            </a:r>
            <a:endParaRPr/>
          </a:p>
          <a:p>
            <a:pPr indent="-334327" lvl="0" marL="457200" rtl="0" algn="l">
              <a:lnSpc>
                <a:spcPct val="115000"/>
              </a:lnSpc>
              <a:spcBef>
                <a:spcPts val="0"/>
              </a:spcBef>
              <a:spcAft>
                <a:spcPts val="0"/>
              </a:spcAft>
              <a:buSzPct val="100000"/>
              <a:buChar char="●"/>
            </a:pPr>
            <a:r>
              <a:rPr b="1" lang="lt-LT"/>
              <a:t>Analitiniai duomenys, </a:t>
            </a:r>
            <a:r>
              <a:rPr lang="lt-LT"/>
              <a:t>kuriais kuriami</a:t>
            </a:r>
            <a:r>
              <a:rPr lang="lt-LT"/>
              <a:t> </a:t>
            </a:r>
            <a:r>
              <a:rPr b="1" lang="lt-LT"/>
              <a:t>modeliai </a:t>
            </a:r>
            <a:r>
              <a:rPr lang="lt-LT"/>
              <a:t>(prognozavimo modeliai). Jie turėtų būti naudojami ir aktyvuoti atidžiai apsvarsčius tikslus, kurių norima pasiekti.</a:t>
            </a:r>
            <a:endParaRPr/>
          </a:p>
          <a:p>
            <a:pPr indent="0" lvl="0" marL="457200" rtl="0" algn="l">
              <a:lnSpc>
                <a:spcPct val="115000"/>
              </a:lnSpc>
              <a:spcBef>
                <a:spcPts val="0"/>
              </a:spcBef>
              <a:spcAft>
                <a:spcPts val="0"/>
              </a:spcAft>
              <a:buSzPct val="108107"/>
              <a:buNone/>
            </a:pPr>
            <a:r>
              <a:t/>
            </a:r>
            <a:endParaRPr/>
          </a:p>
          <a:p>
            <a:pPr indent="0" lvl="0" marL="0" rtl="0" algn="l">
              <a:lnSpc>
                <a:spcPct val="115000"/>
              </a:lnSpc>
              <a:spcBef>
                <a:spcPts val="0"/>
              </a:spcBef>
              <a:spcAft>
                <a:spcPts val="0"/>
              </a:spcAft>
              <a:buSzPct val="108107"/>
              <a:buNone/>
            </a:pPr>
            <a:r>
              <a:rPr lang="lt-LT"/>
              <a:t>Pavyzdžiui: </a:t>
            </a:r>
            <a:r>
              <a:rPr lang="lt-LT"/>
              <a:t>Vertingas besimokančiųjų prognozavimo modelis būtų toks: </a:t>
            </a:r>
            <a:r>
              <a:rPr b="1" lang="lt-LT"/>
              <a:t>Besimokantieji, kuriems kyla iškritimo rizika</a:t>
            </a:r>
            <a:endParaRPr b="1"/>
          </a:p>
        </p:txBody>
      </p:sp>
      <p:pic>
        <p:nvPicPr>
          <p:cNvPr id="428" name="Google Shape;428;g138ad667f4d_0_7"/>
          <p:cNvPicPr preferRelativeResize="0"/>
          <p:nvPr/>
        </p:nvPicPr>
        <p:blipFill rotWithShape="1">
          <a:blip r:embed="rId3">
            <a:alphaModFix/>
          </a:blip>
          <a:srcRect b="0" l="0" r="0" t="0"/>
          <a:stretch/>
        </p:blipFill>
        <p:spPr>
          <a:xfrm>
            <a:off x="915616" y="4082600"/>
            <a:ext cx="447634" cy="767700"/>
          </a:xfrm>
          <a:prstGeom prst="rect">
            <a:avLst/>
          </a:prstGeom>
          <a:noFill/>
          <a:ln>
            <a:noFill/>
          </a:ln>
        </p:spPr>
      </p:pic>
      <p:sp>
        <p:nvSpPr>
          <p:cNvPr id="429" name="Google Shape;429;g138ad667f4d_0_7"/>
          <p:cNvSpPr txBox="1"/>
          <p:nvPr/>
        </p:nvSpPr>
        <p:spPr>
          <a:xfrm>
            <a:off x="1456300" y="4307275"/>
            <a:ext cx="40542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lang="lt-LT" sz="1800">
                <a:solidFill>
                  <a:schemeClr val="lt2"/>
                </a:solidFill>
                <a:latin typeface="Roboto"/>
                <a:ea typeface="Roboto"/>
                <a:cs typeface="Roboto"/>
                <a:sym typeface="Roboto"/>
              </a:rPr>
              <a:t>Plačiau </a:t>
            </a:r>
            <a:r>
              <a:rPr lang="lt-LT" sz="1800">
                <a:solidFill>
                  <a:schemeClr val="lt2"/>
                </a:solidFill>
                <a:latin typeface="Roboto"/>
                <a:ea typeface="Roboto"/>
                <a:cs typeface="Roboto"/>
                <a:sym typeface="Roboto"/>
              </a:rPr>
              <a:t>sužinoti galite</a:t>
            </a:r>
            <a:r>
              <a:rPr b="1" i="0" lang="lt-LT" sz="1800" u="none" cap="none" strike="noStrike">
                <a:solidFill>
                  <a:schemeClr val="lt2"/>
                </a:solidFill>
                <a:latin typeface="Roboto"/>
                <a:ea typeface="Roboto"/>
                <a:cs typeface="Roboto"/>
                <a:sym typeface="Roboto"/>
              </a:rPr>
              <a:t> </a:t>
            </a:r>
            <a:r>
              <a:rPr b="1" i="0" lang="lt-LT" sz="1800" u="sng" cap="none" strike="noStrike">
                <a:solidFill>
                  <a:schemeClr val="hlink"/>
                </a:solidFill>
                <a:latin typeface="Roboto"/>
                <a:ea typeface="Roboto"/>
                <a:cs typeface="Roboto"/>
                <a:sym typeface="Roboto"/>
                <a:hlinkClick r:id="rId4"/>
                <a:extLst>
                  <a:ext uri="http://customooxmlschemas.google.com/">
                    <go:slidesCustomData xmlns:go="http://customooxmlschemas.google.com/" textRoundtripDataId="6"/>
                  </a:ext>
                </a:extLst>
              </a:rPr>
              <a:t>čia</a:t>
            </a:r>
            <a:r>
              <a:rPr lang="lt-LT">
                <a:solidFill>
                  <a:schemeClr val="lt2"/>
                </a:solidFill>
              </a:rPr>
              <a:t> (pasirinktinai)</a:t>
            </a:r>
            <a:endParaRPr b="0" i="0" sz="1400" u="none" cap="none" strike="noStrike">
              <a:solidFill>
                <a:schemeClr val="lt2"/>
              </a:solidFill>
              <a:latin typeface="Arial"/>
              <a:ea typeface="Arial"/>
              <a:cs typeface="Arial"/>
              <a:sym typeface="Arial"/>
            </a:endParaRPr>
          </a:p>
        </p:txBody>
      </p:sp>
      <p:pic>
        <p:nvPicPr>
          <p:cNvPr id="430" name="Google Shape;430;g138ad667f4d_0_7"/>
          <p:cNvPicPr preferRelativeResize="0"/>
          <p:nvPr/>
        </p:nvPicPr>
        <p:blipFill>
          <a:blip r:embed="rId5">
            <a:alphaModFix/>
          </a:blip>
          <a:stretch>
            <a:fillRect/>
          </a:stretch>
        </p:blipFill>
        <p:spPr>
          <a:xfrm>
            <a:off x="8139325" y="4900925"/>
            <a:ext cx="928475" cy="1663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g138ad667f4d_0_12"/>
          <p:cNvSpPr txBox="1"/>
          <p:nvPr>
            <p:ph type="title"/>
          </p:nvPr>
        </p:nvSpPr>
        <p:spPr>
          <a:xfrm>
            <a:off x="840475" y="769850"/>
            <a:ext cx="8203500" cy="5841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14285"/>
              <a:buNone/>
            </a:pPr>
            <a:r>
              <a:rPr lang="lt-LT"/>
              <a:t>Spauskite </a:t>
            </a:r>
            <a:r>
              <a:rPr lang="lt-LT" u="sng">
                <a:solidFill>
                  <a:schemeClr val="hlink"/>
                </a:solidFill>
                <a:hlinkClick r:id="rId3"/>
              </a:rPr>
              <a:t>čia</a:t>
            </a:r>
            <a:r>
              <a:rPr lang="lt-LT"/>
              <a:t> norėdami daugiau sužinoti apie šį modelį</a:t>
            </a:r>
            <a:endParaRPr/>
          </a:p>
        </p:txBody>
      </p:sp>
      <p:pic>
        <p:nvPicPr>
          <p:cNvPr id="436" name="Google Shape;436;g138ad667f4d_0_12"/>
          <p:cNvPicPr preferRelativeResize="0"/>
          <p:nvPr/>
        </p:nvPicPr>
        <p:blipFill rotWithShape="1">
          <a:blip r:embed="rId4">
            <a:alphaModFix/>
          </a:blip>
          <a:srcRect b="3447" l="789" r="1590" t="1567"/>
          <a:stretch/>
        </p:blipFill>
        <p:spPr>
          <a:xfrm>
            <a:off x="972025" y="1485175"/>
            <a:ext cx="7246925" cy="3552250"/>
          </a:xfrm>
          <a:prstGeom prst="rect">
            <a:avLst/>
          </a:prstGeom>
          <a:noFill/>
          <a:ln>
            <a:noFill/>
          </a:ln>
        </p:spPr>
      </p:pic>
      <p:pic>
        <p:nvPicPr>
          <p:cNvPr id="437" name="Google Shape;437;g138ad667f4d_0_12"/>
          <p:cNvPicPr preferRelativeResize="0"/>
          <p:nvPr/>
        </p:nvPicPr>
        <p:blipFill rotWithShape="1">
          <a:blip r:embed="rId5">
            <a:alphaModFix/>
          </a:blip>
          <a:srcRect b="0" l="0" r="0" t="0"/>
          <a:stretch/>
        </p:blipFill>
        <p:spPr>
          <a:xfrm>
            <a:off x="366725" y="731325"/>
            <a:ext cx="340574" cy="584100"/>
          </a:xfrm>
          <a:prstGeom prst="rect">
            <a:avLst/>
          </a:prstGeom>
          <a:noFill/>
          <a:ln>
            <a:noFill/>
          </a:ln>
        </p:spPr>
      </p:pic>
      <p:pic>
        <p:nvPicPr>
          <p:cNvPr id="438" name="Google Shape;438;g138ad667f4d_0_12"/>
          <p:cNvPicPr preferRelativeResize="0"/>
          <p:nvPr/>
        </p:nvPicPr>
        <p:blipFill>
          <a:blip r:embed="rId6">
            <a:alphaModFix/>
          </a:blip>
          <a:stretch>
            <a:fillRect/>
          </a:stretch>
        </p:blipFill>
        <p:spPr>
          <a:xfrm>
            <a:off x="8139325" y="4900925"/>
            <a:ext cx="928475" cy="1663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g138ad667f4d_0_18"/>
          <p:cNvSpPr txBox="1"/>
          <p:nvPr>
            <p:ph type="title"/>
          </p:nvPr>
        </p:nvSpPr>
        <p:spPr>
          <a:xfrm>
            <a:off x="177775" y="573425"/>
            <a:ext cx="8111700" cy="767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200"/>
              <a:buNone/>
            </a:pPr>
            <a:r>
              <a:rPr lang="lt-LT"/>
              <a:t>Adaptyvus mokymasis</a:t>
            </a:r>
            <a:endParaRPr/>
          </a:p>
        </p:txBody>
      </p:sp>
      <p:sp>
        <p:nvSpPr>
          <p:cNvPr id="444" name="Google Shape;444;g138ad667f4d_0_18"/>
          <p:cNvSpPr txBox="1"/>
          <p:nvPr>
            <p:ph idx="1" type="body"/>
          </p:nvPr>
        </p:nvSpPr>
        <p:spPr>
          <a:xfrm>
            <a:off x="4131250" y="1757725"/>
            <a:ext cx="4747200" cy="156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lt-LT" sz="1700"/>
              <a:t>Šiame </a:t>
            </a:r>
            <a:r>
              <a:rPr lang="lt-LT" sz="1700" u="sng">
                <a:solidFill>
                  <a:schemeClr val="hlink"/>
                </a:solidFill>
                <a:hlinkClick r:id="rId3"/>
              </a:rPr>
              <a:t>video įraše</a:t>
            </a:r>
            <a:r>
              <a:rPr lang="lt-LT" sz="1700">
                <a:solidFill>
                  <a:schemeClr val="hlink"/>
                </a:solidFill>
                <a:uFill>
                  <a:noFill/>
                </a:uFill>
                <a:hlinkClick r:id="rId4"/>
              </a:rPr>
              <a:t> </a:t>
            </a:r>
            <a:r>
              <a:rPr lang="lt-LT" sz="1700"/>
              <a:t>rodoma, kaip pridėti mokymosi turinio seką, kaip naudoti testus, jungtis, leidžiančias pereiti prie skirtingų skyrių, ir kitas Moodle galimybes struktūruojant paskaitas.</a:t>
            </a:r>
            <a:endParaRPr sz="1700"/>
          </a:p>
          <a:p>
            <a:pPr indent="0" lvl="0" marL="0" rtl="0" algn="l">
              <a:lnSpc>
                <a:spcPct val="115000"/>
              </a:lnSpc>
              <a:spcBef>
                <a:spcPts val="0"/>
              </a:spcBef>
              <a:spcAft>
                <a:spcPts val="0"/>
              </a:spcAft>
              <a:buNone/>
            </a:pPr>
            <a:r>
              <a:t/>
            </a:r>
            <a:endParaRPr b="1" sz="1700"/>
          </a:p>
          <a:p>
            <a:pPr indent="0" lvl="0" marL="0" rtl="0" algn="l">
              <a:lnSpc>
                <a:spcPct val="115000"/>
              </a:lnSpc>
              <a:spcBef>
                <a:spcPts val="0"/>
              </a:spcBef>
              <a:spcAft>
                <a:spcPts val="0"/>
              </a:spcAft>
              <a:buSzPts val="1800"/>
              <a:buNone/>
            </a:pPr>
            <a:r>
              <a:t/>
            </a:r>
            <a:endParaRPr b="1" sz="1700"/>
          </a:p>
        </p:txBody>
      </p:sp>
      <p:pic>
        <p:nvPicPr>
          <p:cNvPr id="445" name="Google Shape;445;g138ad667f4d_0_18"/>
          <p:cNvPicPr preferRelativeResize="0"/>
          <p:nvPr/>
        </p:nvPicPr>
        <p:blipFill rotWithShape="1">
          <a:blip r:embed="rId5">
            <a:alphaModFix/>
          </a:blip>
          <a:srcRect b="0" l="0" r="0" t="0"/>
          <a:stretch/>
        </p:blipFill>
        <p:spPr>
          <a:xfrm>
            <a:off x="4387138" y="3636550"/>
            <a:ext cx="522125" cy="895450"/>
          </a:xfrm>
          <a:prstGeom prst="rect">
            <a:avLst/>
          </a:prstGeom>
          <a:noFill/>
          <a:ln>
            <a:noFill/>
          </a:ln>
        </p:spPr>
      </p:pic>
      <p:pic>
        <p:nvPicPr>
          <p:cNvPr id="446" name="Google Shape;446;g138ad667f4d_0_18"/>
          <p:cNvPicPr preferRelativeResize="0"/>
          <p:nvPr/>
        </p:nvPicPr>
        <p:blipFill rotWithShape="1">
          <a:blip r:embed="rId6">
            <a:alphaModFix/>
          </a:blip>
          <a:srcRect b="0" l="0" r="0" t="0"/>
          <a:stretch/>
        </p:blipFill>
        <p:spPr>
          <a:xfrm>
            <a:off x="318200" y="1838325"/>
            <a:ext cx="3526349" cy="1975118"/>
          </a:xfrm>
          <a:prstGeom prst="rect">
            <a:avLst/>
          </a:prstGeom>
          <a:noFill/>
          <a:ln>
            <a:noFill/>
          </a:ln>
          <a:effectLst>
            <a:reflection blurRad="0" dir="5400000" dist="38100" endA="0" endPos="30000" fadeDir="5400012" kx="0" rotWithShape="0" algn="bl" stPos="0" sy="-100000" ky="0"/>
          </a:effectLst>
        </p:spPr>
      </p:pic>
      <p:sp>
        <p:nvSpPr>
          <p:cNvPr id="447" name="Google Shape;447;g138ad667f4d_0_18"/>
          <p:cNvSpPr txBox="1"/>
          <p:nvPr/>
        </p:nvSpPr>
        <p:spPr>
          <a:xfrm>
            <a:off x="5073100" y="3534825"/>
            <a:ext cx="3414600" cy="1417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lang="lt-LT" sz="1800">
                <a:solidFill>
                  <a:schemeClr val="lt2"/>
                </a:solidFill>
                <a:latin typeface="Roboto"/>
                <a:ea typeface="Roboto"/>
                <a:cs typeface="Roboto"/>
                <a:sym typeface="Roboto"/>
              </a:rPr>
              <a:t>PASTABA</a:t>
            </a:r>
            <a:r>
              <a:rPr b="0" i="0" lang="lt-LT" sz="1800" u="none" cap="none" strike="noStrike">
                <a:solidFill>
                  <a:schemeClr val="lt2"/>
                </a:solidFill>
                <a:latin typeface="Roboto"/>
                <a:ea typeface="Roboto"/>
                <a:cs typeface="Roboto"/>
                <a:sym typeface="Roboto"/>
              </a:rPr>
              <a:t>: </a:t>
            </a:r>
            <a:r>
              <a:rPr lang="lt-LT" sz="1800">
                <a:solidFill>
                  <a:schemeClr val="lt2"/>
                </a:solidFill>
                <a:latin typeface="Roboto"/>
                <a:ea typeface="Roboto"/>
                <a:cs typeface="Roboto"/>
                <a:sym typeface="Roboto"/>
              </a:rPr>
              <a:t>Labai svarbu </a:t>
            </a:r>
            <a:r>
              <a:rPr b="0" i="0" lang="lt-LT" sz="1800" u="none" cap="none" strike="noStrike">
                <a:solidFill>
                  <a:schemeClr val="lt2"/>
                </a:solidFill>
                <a:latin typeface="Roboto"/>
                <a:ea typeface="Roboto"/>
                <a:cs typeface="Roboto"/>
                <a:sym typeface="Roboto"/>
              </a:rPr>
              <a:t> </a:t>
            </a:r>
            <a:r>
              <a:rPr b="1" i="0" lang="lt-LT" sz="1800" u="none" cap="none" strike="noStrike">
                <a:solidFill>
                  <a:schemeClr val="lt2"/>
                </a:solidFill>
                <a:latin typeface="Roboto"/>
                <a:ea typeface="Roboto"/>
                <a:cs typeface="Roboto"/>
                <a:sym typeface="Roboto"/>
              </a:rPr>
              <a:t>SUPLANUOTI SAV</a:t>
            </a:r>
            <a:r>
              <a:rPr b="1" lang="lt-LT" sz="1800">
                <a:solidFill>
                  <a:schemeClr val="lt2"/>
                </a:solidFill>
                <a:latin typeface="Roboto"/>
                <a:ea typeface="Roboto"/>
                <a:cs typeface="Roboto"/>
                <a:sym typeface="Roboto"/>
              </a:rPr>
              <a:t>O DĖSTOMO DALYKO IR PASKAITŲ STRUKTŪRĄ IŠ ANKSTO</a:t>
            </a:r>
            <a:r>
              <a:rPr b="1" i="0" lang="lt-LT" sz="1800" u="none" cap="none" strike="noStrike">
                <a:solidFill>
                  <a:schemeClr val="lt2"/>
                </a:solidFill>
                <a:latin typeface="Roboto"/>
                <a:ea typeface="Roboto"/>
                <a:cs typeface="Roboto"/>
                <a:sym typeface="Roboto"/>
              </a:rPr>
              <a:t>!</a:t>
            </a:r>
            <a:endParaRPr b="0" i="0" sz="1400" u="none" cap="none" strike="noStrike">
              <a:solidFill>
                <a:srgbClr val="000000"/>
              </a:solidFill>
              <a:latin typeface="Arial"/>
              <a:ea typeface="Arial"/>
              <a:cs typeface="Arial"/>
              <a:sym typeface="Arial"/>
            </a:endParaRPr>
          </a:p>
        </p:txBody>
      </p:sp>
      <p:pic>
        <p:nvPicPr>
          <p:cNvPr id="448" name="Google Shape;448;g138ad667f4d_0_18"/>
          <p:cNvPicPr preferRelativeResize="0"/>
          <p:nvPr/>
        </p:nvPicPr>
        <p:blipFill>
          <a:blip r:embed="rId7">
            <a:alphaModFix/>
          </a:blip>
          <a:stretch>
            <a:fillRect/>
          </a:stretch>
        </p:blipFill>
        <p:spPr>
          <a:xfrm>
            <a:off x="8139325" y="4900925"/>
            <a:ext cx="928475" cy="1663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g15174d6553b_1_8"/>
          <p:cNvSpPr txBox="1"/>
          <p:nvPr>
            <p:ph type="title"/>
          </p:nvPr>
        </p:nvSpPr>
        <p:spPr>
          <a:xfrm>
            <a:off x="177775" y="573425"/>
            <a:ext cx="8111700" cy="767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200"/>
              <a:buNone/>
            </a:pPr>
            <a:r>
              <a:rPr lang="lt-LT"/>
              <a:t>Laisvai pasirenkami šaltiniai</a:t>
            </a:r>
            <a:endParaRPr/>
          </a:p>
        </p:txBody>
      </p:sp>
      <p:sp>
        <p:nvSpPr>
          <p:cNvPr id="454" name="Google Shape;454;g15174d6553b_1_8"/>
          <p:cNvSpPr txBox="1"/>
          <p:nvPr>
            <p:ph idx="1" type="body"/>
          </p:nvPr>
        </p:nvSpPr>
        <p:spPr>
          <a:xfrm>
            <a:off x="1030800" y="1919075"/>
            <a:ext cx="7663200" cy="438300"/>
          </a:xfrm>
          <a:prstGeom prst="rect">
            <a:avLst/>
          </a:prstGeom>
          <a:noFill/>
          <a:ln>
            <a:noFill/>
          </a:ln>
        </p:spPr>
        <p:txBody>
          <a:bodyPr anchorCtr="0" anchor="t" bIns="91425" lIns="91425" spcFirstLastPara="1" rIns="91425" wrap="square" tIns="91425">
            <a:normAutofit lnSpcReduction="20000"/>
          </a:bodyPr>
          <a:lstStyle/>
          <a:p>
            <a:pPr indent="0" lvl="0" marL="0" rtl="0" algn="just">
              <a:lnSpc>
                <a:spcPct val="150000"/>
              </a:lnSpc>
              <a:spcBef>
                <a:spcPts val="0"/>
              </a:spcBef>
              <a:spcAft>
                <a:spcPts val="0"/>
              </a:spcAft>
              <a:buSzPts val="1800"/>
              <a:buNone/>
            </a:pPr>
            <a:r>
              <a:rPr lang="lt-LT" sz="1400">
                <a:solidFill>
                  <a:srgbClr val="000000"/>
                </a:solidFill>
              </a:rPr>
              <a:t>Perskaitykite sekančius skyrius iš knygos</a:t>
            </a:r>
            <a:r>
              <a:rPr lang="lt-LT" sz="1400">
                <a:solidFill>
                  <a:srgbClr val="000000"/>
                </a:solidFill>
              </a:rPr>
              <a:t> </a:t>
            </a:r>
            <a:r>
              <a:rPr lang="lt-LT" sz="1400" u="sng">
                <a:solidFill>
                  <a:srgbClr val="1155CC"/>
                </a:solidFill>
                <a:hlinkClick r:id="rId3">
                  <a:extLst>
                    <a:ext uri="{A12FA001-AC4F-418D-AE19-62706E023703}">
                      <ahyp:hlinkClr val="tx"/>
                    </a:ext>
                  </a:extLst>
                </a:hlinkClick>
              </a:rPr>
              <a:t>Handbook of Learning Analytics – Second edition</a:t>
            </a:r>
            <a:endParaRPr/>
          </a:p>
        </p:txBody>
      </p:sp>
      <p:pic>
        <p:nvPicPr>
          <p:cNvPr id="455" name="Google Shape;455;g15174d6553b_1_8"/>
          <p:cNvPicPr preferRelativeResize="0"/>
          <p:nvPr/>
        </p:nvPicPr>
        <p:blipFill rotWithShape="1">
          <a:blip r:embed="rId4">
            <a:alphaModFix/>
          </a:blip>
          <a:srcRect b="0" l="0" r="0" t="0"/>
          <a:stretch/>
        </p:blipFill>
        <p:spPr>
          <a:xfrm>
            <a:off x="251688" y="1871350"/>
            <a:ext cx="522125" cy="895450"/>
          </a:xfrm>
          <a:prstGeom prst="rect">
            <a:avLst/>
          </a:prstGeom>
          <a:noFill/>
          <a:ln>
            <a:noFill/>
          </a:ln>
        </p:spPr>
      </p:pic>
      <p:pic>
        <p:nvPicPr>
          <p:cNvPr id="456" name="Google Shape;456;g15174d6553b_1_8"/>
          <p:cNvPicPr preferRelativeResize="0"/>
          <p:nvPr/>
        </p:nvPicPr>
        <p:blipFill rotWithShape="1">
          <a:blip r:embed="rId5">
            <a:alphaModFix/>
          </a:blip>
          <a:srcRect b="0" l="0" r="0" t="0"/>
          <a:stretch/>
        </p:blipFill>
        <p:spPr>
          <a:xfrm>
            <a:off x="1238125" y="2465050"/>
            <a:ext cx="1631738" cy="2173523"/>
          </a:xfrm>
          <a:prstGeom prst="rect">
            <a:avLst/>
          </a:prstGeom>
          <a:noFill/>
          <a:ln>
            <a:noFill/>
          </a:ln>
          <a:effectLst>
            <a:outerShdw blurRad="57150" rotWithShape="0" algn="bl" dir="7980000" dist="228600">
              <a:srgbClr val="000000">
                <a:alpha val="49411"/>
              </a:srgbClr>
            </a:outerShdw>
          </a:effectLst>
        </p:spPr>
      </p:pic>
      <p:sp>
        <p:nvSpPr>
          <p:cNvPr id="457" name="Google Shape;457;g15174d6553b_1_8"/>
          <p:cNvSpPr txBox="1"/>
          <p:nvPr/>
        </p:nvSpPr>
        <p:spPr>
          <a:xfrm>
            <a:off x="3136300" y="2608300"/>
            <a:ext cx="4668900" cy="18870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15000"/>
              </a:lnSpc>
              <a:spcBef>
                <a:spcPts val="0"/>
              </a:spcBef>
              <a:spcAft>
                <a:spcPts val="0"/>
              </a:spcAft>
              <a:buClr>
                <a:srgbClr val="1A237E"/>
              </a:buClr>
              <a:buSzPts val="1400"/>
              <a:buFont typeface="Roboto"/>
              <a:buChar char="➔"/>
            </a:pPr>
            <a:r>
              <a:rPr b="0" i="0" lang="lt-LT" sz="1400" u="sng" cap="none" strike="noStrike">
                <a:solidFill>
                  <a:srgbClr val="1155CC"/>
                </a:solidFill>
                <a:latin typeface="Roboto"/>
                <a:ea typeface="Roboto"/>
                <a:cs typeface="Roboto"/>
                <a:sym typeface="Roboto"/>
                <a:hlinkClick r:id="rId6">
                  <a:extLst>
                    <a:ext uri="{A12FA001-AC4F-418D-AE19-62706E023703}">
                      <ahyp:hlinkClr val="tx"/>
                    </a:ext>
                  </a:extLst>
                </a:hlinkClick>
              </a:rPr>
              <a:t>Chapter</a:t>
            </a:r>
            <a:r>
              <a:rPr b="0" i="0" lang="lt-LT" sz="1400" u="sng" cap="none" strike="noStrike">
                <a:solidFill>
                  <a:srgbClr val="1155CC"/>
                </a:solidFill>
                <a:latin typeface="Roboto"/>
                <a:ea typeface="Roboto"/>
                <a:cs typeface="Roboto"/>
                <a:sym typeface="Roboto"/>
                <a:hlinkClick r:id="rId7">
                  <a:extLst>
                    <a:ext uri="{A12FA001-AC4F-418D-AE19-62706E023703}">
                      <ahyp:hlinkClr val="tx"/>
                    </a:ext>
                  </a:extLst>
                </a:hlinkClick>
              </a:rPr>
              <a:t> 8. Learning Analytics for</a:t>
            </a:r>
            <a:r>
              <a:rPr b="0" i="0" lang="lt-LT" sz="1400" u="sng" cap="none" strike="noStrike">
                <a:solidFill>
                  <a:srgbClr val="1155CC"/>
                </a:solidFill>
                <a:highlight>
                  <a:srgbClr val="FFFF00"/>
                </a:highlight>
                <a:latin typeface="Roboto"/>
                <a:ea typeface="Roboto"/>
                <a:cs typeface="Roboto"/>
                <a:sym typeface="Roboto"/>
                <a:hlinkClick r:id="rId8">
                  <a:extLst>
                    <a:ext uri="{A12FA001-AC4F-418D-AE19-62706E023703}">
                      <ahyp:hlinkClr val="tx"/>
                    </a:ext>
                  </a:extLst>
                </a:hlinkClick>
              </a:rPr>
              <a:t> Self-Regulated Learning</a:t>
            </a:r>
            <a:r>
              <a:rPr b="0" i="0" lang="lt-LT" sz="1400" u="sng" cap="none" strike="noStrike">
                <a:solidFill>
                  <a:srgbClr val="1155CC"/>
                </a:solidFill>
                <a:highlight>
                  <a:srgbClr val="FFFF00"/>
                </a:highlight>
                <a:latin typeface="Roboto"/>
                <a:ea typeface="Roboto"/>
                <a:cs typeface="Roboto"/>
                <a:sym typeface="Roboto"/>
              </a:rPr>
              <a:t> </a:t>
            </a:r>
            <a:endParaRPr b="0" i="0" sz="1400" u="sng" cap="none" strike="noStrike">
              <a:solidFill>
                <a:srgbClr val="1155CC"/>
              </a:solidFill>
              <a:highlight>
                <a:srgbClr val="FFFF00"/>
              </a:highlight>
              <a:latin typeface="Roboto"/>
              <a:ea typeface="Roboto"/>
              <a:cs typeface="Roboto"/>
              <a:sym typeface="Roboto"/>
            </a:endParaRPr>
          </a:p>
          <a:p>
            <a:pPr indent="-317500" lvl="0" marL="457200" marR="0" rtl="0" algn="l">
              <a:lnSpc>
                <a:spcPct val="115000"/>
              </a:lnSpc>
              <a:spcBef>
                <a:spcPts val="0"/>
              </a:spcBef>
              <a:spcAft>
                <a:spcPts val="0"/>
              </a:spcAft>
              <a:buClr>
                <a:srgbClr val="1A237E"/>
              </a:buClr>
              <a:buSzPts val="1400"/>
              <a:buFont typeface="Roboto"/>
              <a:buChar char="➔"/>
            </a:pPr>
            <a:r>
              <a:rPr b="0" i="0" lang="lt-LT" sz="1400" u="sng" cap="none" strike="noStrike">
                <a:solidFill>
                  <a:srgbClr val="1155CC"/>
                </a:solidFill>
                <a:latin typeface="Roboto"/>
                <a:ea typeface="Roboto"/>
                <a:cs typeface="Roboto"/>
                <a:sym typeface="Roboto"/>
              </a:rPr>
              <a:t>Chapter 13. </a:t>
            </a:r>
            <a:r>
              <a:rPr b="0" i="0" lang="lt-LT" sz="1400" u="sng" cap="none" strike="noStrike">
                <a:solidFill>
                  <a:srgbClr val="1155CC"/>
                </a:solidFill>
                <a:highlight>
                  <a:srgbClr val="FFFF00"/>
                </a:highlight>
                <a:latin typeface="Roboto"/>
                <a:ea typeface="Roboto"/>
                <a:cs typeface="Roboto"/>
                <a:sym typeface="Roboto"/>
              </a:rPr>
              <a:t>Teacher and Student Facing</a:t>
            </a:r>
            <a:r>
              <a:rPr b="0" i="0" lang="lt-LT" sz="1400" u="sng" cap="none" strike="noStrike">
                <a:solidFill>
                  <a:srgbClr val="1155CC"/>
                </a:solidFill>
                <a:latin typeface="Roboto"/>
                <a:ea typeface="Roboto"/>
                <a:cs typeface="Roboto"/>
                <a:sym typeface="Roboto"/>
              </a:rPr>
              <a:t> Learning Analytics</a:t>
            </a:r>
            <a:endParaRPr b="0" i="0" sz="1400" u="sng" cap="none" strike="noStrike">
              <a:solidFill>
                <a:srgbClr val="1155CC"/>
              </a:solidFill>
              <a:latin typeface="Roboto"/>
              <a:ea typeface="Roboto"/>
              <a:cs typeface="Roboto"/>
              <a:sym typeface="Roboto"/>
            </a:endParaRPr>
          </a:p>
          <a:p>
            <a:pPr indent="-317500" lvl="0" marL="457200" marR="0" rtl="0" algn="l">
              <a:lnSpc>
                <a:spcPct val="115000"/>
              </a:lnSpc>
              <a:spcBef>
                <a:spcPts val="0"/>
              </a:spcBef>
              <a:spcAft>
                <a:spcPts val="0"/>
              </a:spcAft>
              <a:buClr>
                <a:srgbClr val="1A237E"/>
              </a:buClr>
              <a:buSzPts val="1400"/>
              <a:buFont typeface="Roboto"/>
              <a:buChar char="➔"/>
            </a:pPr>
            <a:r>
              <a:rPr b="0" i="0" lang="lt-LT" sz="1400" u="sng" cap="none" strike="noStrike">
                <a:solidFill>
                  <a:srgbClr val="1155CC"/>
                </a:solidFill>
                <a:latin typeface="Roboto"/>
                <a:ea typeface="Roboto"/>
                <a:cs typeface="Roboto"/>
                <a:sym typeface="Roboto"/>
                <a:hlinkClick r:id="rId9">
                  <a:extLst>
                    <a:ext uri="{A12FA001-AC4F-418D-AE19-62706E023703}">
                      <ahyp:hlinkClr val="tx"/>
                    </a:ext>
                  </a:extLst>
                </a:hlinkClick>
              </a:rPr>
              <a:t>Chapter 19. </a:t>
            </a:r>
            <a:r>
              <a:rPr b="0" i="0" lang="lt-LT" sz="1400" u="sng" cap="none" strike="noStrike">
                <a:solidFill>
                  <a:srgbClr val="1155CC"/>
                </a:solidFill>
                <a:highlight>
                  <a:srgbClr val="FFFF00"/>
                </a:highlight>
                <a:latin typeface="Roboto"/>
                <a:ea typeface="Roboto"/>
                <a:cs typeface="Roboto"/>
                <a:sym typeface="Roboto"/>
                <a:hlinkClick r:id="rId10">
                  <a:extLst>
                    <a:ext uri="{A12FA001-AC4F-418D-AE19-62706E023703}">
                      <ahyp:hlinkClr val="tx"/>
                    </a:ext>
                  </a:extLst>
                </a:hlinkClick>
              </a:rPr>
              <a:t>Data Literacy</a:t>
            </a:r>
            <a:r>
              <a:rPr b="0" i="0" lang="lt-LT" sz="1400" u="sng" cap="none" strike="noStrike">
                <a:solidFill>
                  <a:srgbClr val="1155CC"/>
                </a:solidFill>
                <a:latin typeface="Roboto"/>
                <a:ea typeface="Roboto"/>
                <a:cs typeface="Roboto"/>
                <a:sym typeface="Roboto"/>
                <a:hlinkClick r:id="rId11">
                  <a:extLst>
                    <a:ext uri="{A12FA001-AC4F-418D-AE19-62706E023703}">
                      <ahyp:hlinkClr val="tx"/>
                    </a:ext>
                  </a:extLst>
                </a:hlinkClick>
              </a:rPr>
              <a:t> and Learning Analytics</a:t>
            </a:r>
            <a:r>
              <a:rPr b="0" i="0" lang="lt-LT" sz="1400" u="sng" cap="none" strike="noStrike">
                <a:solidFill>
                  <a:srgbClr val="1155CC"/>
                </a:solidFill>
                <a:latin typeface="Roboto"/>
                <a:ea typeface="Roboto"/>
                <a:cs typeface="Roboto"/>
                <a:sym typeface="Roboto"/>
              </a:rPr>
              <a:t> </a:t>
            </a:r>
            <a:endParaRPr b="0" i="0" sz="1400" u="sng" cap="none" strike="noStrike">
              <a:solidFill>
                <a:srgbClr val="1155CC"/>
              </a:solidFill>
              <a:latin typeface="Roboto"/>
              <a:ea typeface="Roboto"/>
              <a:cs typeface="Roboto"/>
              <a:sym typeface="Roboto"/>
            </a:endParaRPr>
          </a:p>
          <a:p>
            <a:pPr indent="-317500" lvl="0" marL="457200" marR="0" rtl="0" algn="l">
              <a:lnSpc>
                <a:spcPct val="115000"/>
              </a:lnSpc>
              <a:spcBef>
                <a:spcPts val="0"/>
              </a:spcBef>
              <a:spcAft>
                <a:spcPts val="0"/>
              </a:spcAft>
              <a:buClr>
                <a:srgbClr val="1A237E"/>
              </a:buClr>
              <a:buSzPts val="1400"/>
              <a:buFont typeface="Roboto"/>
              <a:buChar char="➔"/>
            </a:pPr>
            <a:r>
              <a:rPr b="0" i="0" lang="lt-LT" sz="1400" u="sng" cap="none" strike="noStrike">
                <a:solidFill>
                  <a:srgbClr val="1155CC"/>
                </a:solidFill>
                <a:latin typeface="Roboto"/>
                <a:ea typeface="Roboto"/>
                <a:cs typeface="Roboto"/>
                <a:sym typeface="Roboto"/>
                <a:hlinkClick r:id="rId12">
                  <a:extLst>
                    <a:ext uri="{A12FA001-AC4F-418D-AE19-62706E023703}">
                      <ahyp:hlinkClr val="tx"/>
                    </a:ext>
                  </a:extLst>
                </a:hlinkClick>
              </a:rPr>
              <a:t>Chapter 21. Human-centered Approaches to Data-informed </a:t>
            </a:r>
            <a:r>
              <a:rPr b="0" i="0" lang="lt-LT" sz="1400" u="sng" cap="none" strike="noStrike">
                <a:solidFill>
                  <a:srgbClr val="1155CC"/>
                </a:solidFill>
                <a:highlight>
                  <a:srgbClr val="FFFF00"/>
                </a:highlight>
                <a:latin typeface="Roboto"/>
                <a:ea typeface="Roboto"/>
                <a:cs typeface="Roboto"/>
                <a:sym typeface="Roboto"/>
                <a:hlinkClick r:id="rId13">
                  <a:extLst>
                    <a:ext uri="{A12FA001-AC4F-418D-AE19-62706E023703}">
                      <ahyp:hlinkClr val="tx"/>
                    </a:ext>
                  </a:extLst>
                </a:hlinkClick>
              </a:rPr>
              <a:t>Feedback</a:t>
            </a:r>
            <a:endParaRPr b="0" i="0" sz="1400" u="none" cap="none" strike="noStrike">
              <a:solidFill>
                <a:srgbClr val="000000"/>
              </a:solidFill>
              <a:latin typeface="Arial"/>
              <a:ea typeface="Arial"/>
              <a:cs typeface="Arial"/>
              <a:sym typeface="Arial"/>
            </a:endParaRPr>
          </a:p>
        </p:txBody>
      </p:sp>
      <p:pic>
        <p:nvPicPr>
          <p:cNvPr id="458" name="Google Shape;458;g15174d6553b_1_8"/>
          <p:cNvPicPr preferRelativeResize="0"/>
          <p:nvPr/>
        </p:nvPicPr>
        <p:blipFill>
          <a:blip r:embed="rId14">
            <a:alphaModFix/>
          </a:blip>
          <a:stretch>
            <a:fillRect/>
          </a:stretch>
        </p:blipFill>
        <p:spPr>
          <a:xfrm>
            <a:off x="8139325" y="4900925"/>
            <a:ext cx="928475" cy="1663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g157d20df6a2_0_0"/>
          <p:cNvSpPr txBox="1"/>
          <p:nvPr>
            <p:ph type="title"/>
          </p:nvPr>
        </p:nvSpPr>
        <p:spPr>
          <a:xfrm>
            <a:off x="109200" y="573425"/>
            <a:ext cx="8111700" cy="767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200"/>
              <a:buNone/>
            </a:pPr>
            <a:r>
              <a:rPr lang="lt-LT"/>
              <a:t>Apibendrinanti infografika</a:t>
            </a:r>
            <a:endParaRPr/>
          </a:p>
        </p:txBody>
      </p:sp>
      <p:sp>
        <p:nvSpPr>
          <p:cNvPr id="464" name="Google Shape;464;g157d20df6a2_0_0"/>
          <p:cNvSpPr txBox="1"/>
          <p:nvPr>
            <p:ph idx="1" type="body"/>
          </p:nvPr>
        </p:nvSpPr>
        <p:spPr>
          <a:xfrm>
            <a:off x="2557925" y="2124725"/>
            <a:ext cx="4578600" cy="53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25"/>
              <a:buNone/>
            </a:pPr>
            <a:r>
              <a:rPr lang="lt-LT" sz="1425"/>
              <a:t>Pabaigai peržiūrėkite šią infografiką, kurioje rasite </a:t>
            </a:r>
            <a:r>
              <a:rPr lang="lt-LT" sz="1425" u="sng">
                <a:solidFill>
                  <a:schemeClr val="hlink"/>
                </a:solidFill>
                <a:hlinkClick r:id="rId3"/>
              </a:rPr>
              <a:t>susistemintą</a:t>
            </a:r>
            <a:r>
              <a:rPr lang="lt-LT" sz="1425"/>
              <a:t> šio pranešimo medžiagą</a:t>
            </a:r>
            <a:endParaRPr sz="1425"/>
          </a:p>
        </p:txBody>
      </p:sp>
      <p:pic>
        <p:nvPicPr>
          <p:cNvPr id="465" name="Google Shape;465;g157d20df6a2_0_0"/>
          <p:cNvPicPr preferRelativeResize="0"/>
          <p:nvPr/>
        </p:nvPicPr>
        <p:blipFill rotWithShape="1">
          <a:blip r:embed="rId4">
            <a:alphaModFix/>
          </a:blip>
          <a:srcRect b="0" l="0" r="0" t="0"/>
          <a:stretch/>
        </p:blipFill>
        <p:spPr>
          <a:xfrm>
            <a:off x="2200250" y="2083424"/>
            <a:ext cx="283725" cy="486600"/>
          </a:xfrm>
          <a:prstGeom prst="rect">
            <a:avLst/>
          </a:prstGeom>
          <a:noFill/>
          <a:ln>
            <a:noFill/>
          </a:ln>
        </p:spPr>
      </p:pic>
      <p:sp>
        <p:nvSpPr>
          <p:cNvPr id="466" name="Google Shape;466;g157d20df6a2_0_0"/>
          <p:cNvSpPr txBox="1"/>
          <p:nvPr/>
        </p:nvSpPr>
        <p:spPr>
          <a:xfrm>
            <a:off x="2115026" y="3007525"/>
            <a:ext cx="5707200" cy="461700"/>
          </a:xfrm>
          <a:prstGeom prst="rect">
            <a:avLst/>
          </a:prstGeom>
          <a:noFill/>
          <a:ln>
            <a:noFill/>
          </a:ln>
        </p:spPr>
        <p:txBody>
          <a:bodyPr anchorCtr="0" anchor="t" bIns="91425" lIns="91425" spcFirstLastPara="1" rIns="91425" wrap="square" tIns="91425">
            <a:spAutoFit/>
          </a:bodyPr>
          <a:lstStyle/>
          <a:p>
            <a:pPr indent="-228600" lvl="0" marL="317500" marR="0" rtl="0" algn="l">
              <a:lnSpc>
                <a:spcPct val="115000"/>
              </a:lnSpc>
              <a:spcBef>
                <a:spcPts val="0"/>
              </a:spcBef>
              <a:spcAft>
                <a:spcPts val="0"/>
              </a:spcAft>
              <a:buClr>
                <a:srgbClr val="1A237E"/>
              </a:buClr>
              <a:buSzPts val="2250"/>
              <a:buFont typeface="Roboto"/>
              <a:buNone/>
            </a:pPr>
            <a:r>
              <a:rPr lang="lt-LT" sz="1800">
                <a:solidFill>
                  <a:srgbClr val="1A237E"/>
                </a:solidFill>
                <a:latin typeface="Roboto"/>
                <a:ea typeface="Roboto"/>
                <a:cs typeface="Roboto"/>
                <a:sym typeface="Roboto"/>
              </a:rPr>
              <a:t>Tikimės, kad šis įvadas jums buvo naudingas</a:t>
            </a:r>
            <a:r>
              <a:rPr b="0" i="0" lang="lt-LT" sz="1800" u="none" cap="none" strike="noStrike">
                <a:solidFill>
                  <a:srgbClr val="1A237E"/>
                </a:solidFill>
                <a:latin typeface="Roboto"/>
                <a:ea typeface="Roboto"/>
                <a:cs typeface="Roboto"/>
                <a:sym typeface="Roboto"/>
              </a:rPr>
              <a:t>!</a:t>
            </a:r>
            <a:endParaRPr b="0" i="0" sz="1800" u="none" cap="none" strike="noStrike">
              <a:solidFill>
                <a:srgbClr val="1A237E"/>
              </a:solidFill>
              <a:latin typeface="Roboto"/>
              <a:ea typeface="Roboto"/>
              <a:cs typeface="Roboto"/>
              <a:sym typeface="Roboto"/>
            </a:endParaRPr>
          </a:p>
        </p:txBody>
      </p:sp>
      <p:pic>
        <p:nvPicPr>
          <p:cNvPr id="467" name="Google Shape;467;g157d20df6a2_0_0"/>
          <p:cNvPicPr preferRelativeResize="0"/>
          <p:nvPr/>
        </p:nvPicPr>
        <p:blipFill>
          <a:blip r:embed="rId5">
            <a:alphaModFix/>
          </a:blip>
          <a:stretch>
            <a:fillRect/>
          </a:stretch>
        </p:blipFill>
        <p:spPr>
          <a:xfrm>
            <a:off x="8139325" y="4900925"/>
            <a:ext cx="928475" cy="1663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g1b93387152c_2_22"/>
          <p:cNvSpPr txBox="1"/>
          <p:nvPr>
            <p:ph type="title"/>
          </p:nvPr>
        </p:nvSpPr>
        <p:spPr>
          <a:xfrm>
            <a:off x="109200" y="573425"/>
            <a:ext cx="8111700" cy="767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200"/>
              <a:buNone/>
            </a:pPr>
            <a:r>
              <a:rPr lang="lt-LT"/>
              <a:t>Naudota literatūra</a:t>
            </a:r>
            <a:endParaRPr/>
          </a:p>
        </p:txBody>
      </p:sp>
      <p:sp>
        <p:nvSpPr>
          <p:cNvPr id="473" name="Google Shape;473;g1b93387152c_2_22"/>
          <p:cNvSpPr txBox="1"/>
          <p:nvPr>
            <p:ph idx="1" type="body"/>
          </p:nvPr>
        </p:nvSpPr>
        <p:spPr>
          <a:xfrm>
            <a:off x="305550" y="1463625"/>
            <a:ext cx="8532900" cy="338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t/>
            </a:r>
            <a:endParaRPr sz="1000"/>
          </a:p>
          <a:p>
            <a:pPr indent="0" lvl="0" marL="0" rtl="0" algn="l">
              <a:lnSpc>
                <a:spcPct val="100000"/>
              </a:lnSpc>
              <a:spcBef>
                <a:spcPts val="0"/>
              </a:spcBef>
              <a:spcAft>
                <a:spcPts val="0"/>
              </a:spcAft>
              <a:buSzPts val="1400"/>
              <a:buNone/>
            </a:pPr>
            <a:r>
              <a:rPr lang="lt-LT" sz="1000">
                <a:solidFill>
                  <a:srgbClr val="333333"/>
                </a:solidFill>
                <a:highlight>
                  <a:srgbClr val="FCFCFC"/>
                </a:highlight>
              </a:rPr>
              <a:t>Dobbins, C., Denton, P. (2017). </a:t>
            </a:r>
            <a:r>
              <a:rPr i="1" lang="lt-LT" sz="1000">
                <a:solidFill>
                  <a:srgbClr val="333333"/>
                </a:solidFill>
                <a:highlight>
                  <a:srgbClr val="FCFCFC"/>
                </a:highlight>
              </a:rPr>
              <a:t>MyWallMate</a:t>
            </a:r>
            <a:r>
              <a:rPr lang="lt-LT" sz="1000">
                <a:solidFill>
                  <a:srgbClr val="333333"/>
                </a:solidFill>
                <a:highlight>
                  <a:srgbClr val="FCFCFC"/>
                </a:highlight>
              </a:rPr>
              <a:t>: An Investigation into the use of Mobile Technology in Enhancing Student Engagement. </a:t>
            </a:r>
            <a:r>
              <a:rPr i="1" lang="lt-LT" sz="1000">
                <a:solidFill>
                  <a:srgbClr val="333333"/>
                </a:solidFill>
                <a:highlight>
                  <a:srgbClr val="FCFCFC"/>
                </a:highlight>
              </a:rPr>
              <a:t>TechTrends</a:t>
            </a:r>
            <a:r>
              <a:rPr lang="lt-LT" sz="1000">
                <a:solidFill>
                  <a:srgbClr val="333333"/>
                </a:solidFill>
                <a:highlight>
                  <a:srgbClr val="FCFCFC"/>
                </a:highlight>
              </a:rPr>
              <a:t> 61, 541–549. </a:t>
            </a:r>
            <a:r>
              <a:rPr lang="lt-LT" sz="1000" u="sng">
                <a:solidFill>
                  <a:schemeClr val="hlink"/>
                </a:solidFill>
                <a:highlight>
                  <a:srgbClr val="FCFCFC"/>
                </a:highlight>
                <a:hlinkClick r:id="rId3"/>
              </a:rPr>
              <a:t>https://doi.org/10.1007/s11528-017-0188-y</a:t>
            </a:r>
            <a:r>
              <a:rPr lang="lt-LT" sz="1000">
                <a:solidFill>
                  <a:srgbClr val="333333"/>
                </a:solidFill>
                <a:highlight>
                  <a:srgbClr val="FCFCFC"/>
                </a:highlight>
              </a:rPr>
              <a:t> </a:t>
            </a:r>
            <a:endParaRPr sz="1000">
              <a:solidFill>
                <a:srgbClr val="333333"/>
              </a:solidFill>
              <a:highlight>
                <a:srgbClr val="FCFCFC"/>
              </a:highlight>
            </a:endParaRPr>
          </a:p>
          <a:p>
            <a:pPr indent="0" lvl="0" marL="0" rtl="0" algn="l">
              <a:lnSpc>
                <a:spcPct val="100000"/>
              </a:lnSpc>
              <a:spcBef>
                <a:spcPts val="0"/>
              </a:spcBef>
              <a:spcAft>
                <a:spcPts val="0"/>
              </a:spcAft>
              <a:buSzPts val="1400"/>
              <a:buNone/>
            </a:pPr>
            <a:r>
              <a:t/>
            </a:r>
            <a:endParaRPr sz="1000">
              <a:solidFill>
                <a:srgbClr val="333333"/>
              </a:solidFill>
              <a:highlight>
                <a:srgbClr val="FCFCFC"/>
              </a:highlight>
            </a:endParaRPr>
          </a:p>
          <a:p>
            <a:pPr indent="0" lvl="0" marL="0" rtl="0" algn="l">
              <a:lnSpc>
                <a:spcPct val="115000"/>
              </a:lnSpc>
              <a:spcBef>
                <a:spcPts val="0"/>
              </a:spcBef>
              <a:spcAft>
                <a:spcPts val="0"/>
              </a:spcAft>
              <a:buClr>
                <a:srgbClr val="000000"/>
              </a:buClr>
              <a:buSzPts val="1800"/>
              <a:buFont typeface="Arial"/>
              <a:buNone/>
            </a:pPr>
            <a:r>
              <a:rPr lang="lt-LT" sz="1000"/>
              <a:t>Redecker, C. (2017). </a:t>
            </a:r>
            <a:r>
              <a:rPr i="1" lang="lt-LT" sz="1000"/>
              <a:t>European Framework for the Digital Competence of Educators: DigCompEdu</a:t>
            </a:r>
            <a:r>
              <a:rPr lang="lt-LT" sz="1000"/>
              <a:t>. Office of the European Union. </a:t>
            </a:r>
            <a:r>
              <a:rPr lang="lt-LT" sz="1000" u="sng">
                <a:solidFill>
                  <a:schemeClr val="accent5"/>
                </a:solidFill>
                <a:hlinkClick r:id="rId4">
                  <a:extLst>
                    <a:ext uri="{A12FA001-AC4F-418D-AE19-62706E023703}">
                      <ahyp:hlinkClr val="tx"/>
                    </a:ext>
                  </a:extLst>
                </a:hlinkClick>
              </a:rPr>
              <a:t>https://doi.org/10.2760/178382</a:t>
            </a:r>
            <a:endParaRPr sz="1000">
              <a:solidFill>
                <a:srgbClr val="333333"/>
              </a:solidFill>
              <a:highlight>
                <a:srgbClr val="FCFCFC"/>
              </a:highlight>
            </a:endParaRPr>
          </a:p>
          <a:p>
            <a:pPr indent="0" lvl="0" marL="0" rtl="0" algn="l">
              <a:lnSpc>
                <a:spcPct val="100000"/>
              </a:lnSpc>
              <a:spcBef>
                <a:spcPts val="0"/>
              </a:spcBef>
              <a:spcAft>
                <a:spcPts val="0"/>
              </a:spcAft>
              <a:buSzPts val="1400"/>
              <a:buNone/>
            </a:pPr>
            <a:r>
              <a:t/>
            </a:r>
            <a:endParaRPr sz="1000">
              <a:solidFill>
                <a:srgbClr val="3E3D40"/>
              </a:solidFill>
              <a:highlight>
                <a:srgbClr val="F7F7F7"/>
              </a:highlight>
            </a:endParaRPr>
          </a:p>
          <a:p>
            <a:pPr indent="0" lvl="0" marL="0" rtl="0" algn="l">
              <a:lnSpc>
                <a:spcPct val="100000"/>
              </a:lnSpc>
              <a:spcBef>
                <a:spcPts val="0"/>
              </a:spcBef>
              <a:spcAft>
                <a:spcPts val="0"/>
              </a:spcAft>
              <a:buSzPts val="1400"/>
              <a:buNone/>
            </a:pPr>
            <a:r>
              <a:rPr lang="lt-LT" sz="1000">
                <a:solidFill>
                  <a:srgbClr val="333333"/>
                </a:solidFill>
                <a:highlight>
                  <a:srgbClr val="FCFCFC"/>
                </a:highlight>
              </a:rPr>
              <a:t>Trowler, V. (2010). Student Engagement Literature Review. The Higher Education Academy. </a:t>
            </a:r>
            <a:r>
              <a:rPr lang="lt-LT" sz="1000">
                <a:solidFill>
                  <a:srgbClr val="666666"/>
                </a:solidFill>
                <a:highlight>
                  <a:srgbClr val="FFFFFF"/>
                </a:highlight>
              </a:rPr>
              <a:t>https://www.heacademy.ac.uk/system/files/studentengagementliteraturereview_1.pdf</a:t>
            </a:r>
            <a:endParaRPr sz="1000">
              <a:solidFill>
                <a:srgbClr val="3E3D40"/>
              </a:solidFill>
              <a:highlight>
                <a:srgbClr val="F7F7F7"/>
              </a:highlight>
            </a:endParaRPr>
          </a:p>
          <a:p>
            <a:pPr indent="0" lvl="0" marL="0" rtl="0" algn="l">
              <a:lnSpc>
                <a:spcPct val="100000"/>
              </a:lnSpc>
              <a:spcBef>
                <a:spcPts val="0"/>
              </a:spcBef>
              <a:spcAft>
                <a:spcPts val="0"/>
              </a:spcAft>
              <a:buSzPts val="1400"/>
              <a:buNone/>
            </a:pPr>
            <a:r>
              <a:t/>
            </a:r>
            <a:endParaRPr sz="1000">
              <a:solidFill>
                <a:srgbClr val="3E3D40"/>
              </a:solidFill>
              <a:highlight>
                <a:srgbClr val="F7F7F7"/>
              </a:highlight>
            </a:endParaRPr>
          </a:p>
          <a:p>
            <a:pPr indent="0" lvl="0" marL="0" rtl="0" algn="l">
              <a:lnSpc>
                <a:spcPct val="100000"/>
              </a:lnSpc>
              <a:spcBef>
                <a:spcPts val="0"/>
              </a:spcBef>
              <a:spcAft>
                <a:spcPts val="0"/>
              </a:spcAft>
              <a:buSzPts val="1400"/>
              <a:buNone/>
            </a:pPr>
            <a:r>
              <a:rPr lang="lt-LT" sz="1000">
                <a:solidFill>
                  <a:srgbClr val="3E3D40"/>
                </a:solidFill>
                <a:highlight>
                  <a:srgbClr val="F7F7F7"/>
                </a:highlight>
              </a:rPr>
              <a:t>Wiedbusch, M.D., Kite, V., Yang, X, Park, S., Chi, M., Taub, M., &amp; Azevedo, R. (2021). A theoretical and e-based conceptual design of MetaDash: An intelligent teacher dashboard to support teachers' decision making and students’ self-regulated learning. </a:t>
            </a:r>
            <a:r>
              <a:rPr i="1" lang="lt-LT" sz="1000">
                <a:solidFill>
                  <a:srgbClr val="3E3D40"/>
                </a:solidFill>
                <a:highlight>
                  <a:srgbClr val="F7F7F7"/>
                </a:highlight>
              </a:rPr>
              <a:t>Front. Educ.</a:t>
            </a:r>
            <a:r>
              <a:rPr lang="lt-LT" sz="1000">
                <a:solidFill>
                  <a:srgbClr val="3E3D40"/>
                </a:solidFill>
                <a:highlight>
                  <a:srgbClr val="F7F7F7"/>
                </a:highlight>
              </a:rPr>
              <a:t> 6:570229. </a:t>
            </a:r>
            <a:r>
              <a:rPr lang="lt-LT" sz="1000" u="sng">
                <a:solidFill>
                  <a:srgbClr val="282828"/>
                </a:solidFill>
                <a:highlight>
                  <a:srgbClr val="F7F7F7"/>
                </a:highlight>
                <a:hlinkClick r:id="rId5">
                  <a:extLst>
                    <a:ext uri="{A12FA001-AC4F-418D-AE19-62706E023703}">
                      <ahyp:hlinkClr val="tx"/>
                    </a:ext>
                  </a:extLst>
                </a:hlinkClick>
              </a:rPr>
              <a:t>https://doi.org/10.3389/feduc.2021.570229</a:t>
            </a:r>
            <a:endParaRPr sz="900">
              <a:solidFill>
                <a:srgbClr val="000000"/>
              </a:solidFill>
            </a:endParaRPr>
          </a:p>
          <a:p>
            <a:pPr indent="0" lvl="0" marL="0" rtl="0" algn="l">
              <a:lnSpc>
                <a:spcPct val="100000"/>
              </a:lnSpc>
              <a:spcBef>
                <a:spcPts val="0"/>
              </a:spcBef>
              <a:spcAft>
                <a:spcPts val="0"/>
              </a:spcAft>
              <a:buSzPts val="1400"/>
              <a:buNone/>
            </a:pPr>
            <a:r>
              <a:t/>
            </a:r>
            <a:endParaRPr sz="1000">
              <a:solidFill>
                <a:srgbClr val="000000"/>
              </a:solidFill>
            </a:endParaRPr>
          </a:p>
          <a:p>
            <a:pPr indent="0" lvl="0" marL="0" rtl="0" algn="l">
              <a:lnSpc>
                <a:spcPct val="100000"/>
              </a:lnSpc>
              <a:spcBef>
                <a:spcPts val="0"/>
              </a:spcBef>
              <a:spcAft>
                <a:spcPts val="0"/>
              </a:spcAft>
              <a:buSzPts val="1400"/>
              <a:buNone/>
            </a:pPr>
            <a:r>
              <a:rPr lang="lt-LT" sz="1000">
                <a:solidFill>
                  <a:srgbClr val="000000"/>
                </a:solidFill>
              </a:rPr>
              <a:t>Zimmerman, B. J. (2000). Attaining self-regulation: A social cognitive perspective. In M. Boekaerts, P. R., Pintrich, &amp; M. Zeidner (Eds.), </a:t>
            </a:r>
            <a:r>
              <a:rPr i="1" lang="lt-LT" sz="1000">
                <a:solidFill>
                  <a:srgbClr val="000000"/>
                </a:solidFill>
              </a:rPr>
              <a:t>Handbook of self-regulation</a:t>
            </a:r>
            <a:r>
              <a:rPr lang="lt-LT" sz="1000">
                <a:solidFill>
                  <a:srgbClr val="000000"/>
                </a:solidFill>
              </a:rPr>
              <a:t> (pp. 13-39). Academic Press.</a:t>
            </a:r>
            <a:endParaRPr sz="1000">
              <a:solidFill>
                <a:srgbClr val="000000"/>
              </a:solidFill>
            </a:endParaRPr>
          </a:p>
          <a:p>
            <a:pPr indent="0" lvl="0" marL="0" rtl="0" algn="l">
              <a:lnSpc>
                <a:spcPct val="100000"/>
              </a:lnSpc>
              <a:spcBef>
                <a:spcPts val="0"/>
              </a:spcBef>
              <a:spcAft>
                <a:spcPts val="0"/>
              </a:spcAft>
              <a:buClr>
                <a:srgbClr val="000000"/>
              </a:buClr>
              <a:buSzPts val="1400"/>
              <a:buFont typeface="Arial"/>
              <a:buNone/>
            </a:pPr>
            <a:r>
              <a:t/>
            </a:r>
            <a:endParaRPr sz="1000">
              <a:solidFill>
                <a:srgbClr val="000000"/>
              </a:solidFill>
            </a:endParaRPr>
          </a:p>
          <a:p>
            <a:pPr indent="0" lvl="0" marL="0" rtl="0" algn="l">
              <a:lnSpc>
                <a:spcPct val="100000"/>
              </a:lnSpc>
              <a:spcBef>
                <a:spcPts val="0"/>
              </a:spcBef>
              <a:spcAft>
                <a:spcPts val="0"/>
              </a:spcAft>
              <a:buSzPts val="1800"/>
              <a:buNone/>
            </a:pPr>
            <a:r>
              <a:rPr lang="lt-LT" sz="1000">
                <a:solidFill>
                  <a:schemeClr val="dk2"/>
                </a:solidFill>
              </a:rPr>
              <a:t>Zimmerman, B. J., and Moylan, A. R. (2009). Self-regulation: where metacognition and motivation intersect. In D. J. Hacker, J. Dunlosky, &amp; A. C. Graesser (eds), </a:t>
            </a:r>
            <a:r>
              <a:rPr i="1" lang="lt-LT" sz="1000">
                <a:solidFill>
                  <a:schemeClr val="dk2"/>
                </a:solidFill>
              </a:rPr>
              <a:t>Handbook of Metacognition in Education</a:t>
            </a:r>
            <a:r>
              <a:rPr lang="lt-LT" sz="1000">
                <a:solidFill>
                  <a:schemeClr val="dk2"/>
                </a:solidFill>
              </a:rPr>
              <a:t> (pp. 299–315). Routledge.</a:t>
            </a:r>
            <a:endParaRPr sz="1000"/>
          </a:p>
          <a:p>
            <a:pPr indent="0" lvl="0" marL="0" rtl="0" algn="l">
              <a:lnSpc>
                <a:spcPct val="115000"/>
              </a:lnSpc>
              <a:spcBef>
                <a:spcPts val="0"/>
              </a:spcBef>
              <a:spcAft>
                <a:spcPts val="0"/>
              </a:spcAft>
              <a:buSzPts val="1800"/>
              <a:buNone/>
            </a:pPr>
            <a:r>
              <a:t/>
            </a:r>
            <a:endParaRPr sz="1000"/>
          </a:p>
          <a:p>
            <a:pPr indent="0" lvl="0" marL="0" rtl="0" algn="l">
              <a:lnSpc>
                <a:spcPct val="115000"/>
              </a:lnSpc>
              <a:spcBef>
                <a:spcPts val="0"/>
              </a:spcBef>
              <a:spcAft>
                <a:spcPts val="0"/>
              </a:spcAft>
              <a:buSzPts val="1800"/>
              <a:buNone/>
            </a:pPr>
            <a:r>
              <a:t/>
            </a:r>
            <a:endParaRPr b="1" sz="1000"/>
          </a:p>
        </p:txBody>
      </p:sp>
      <p:pic>
        <p:nvPicPr>
          <p:cNvPr id="474" name="Google Shape;474;g1b93387152c_2_22"/>
          <p:cNvPicPr preferRelativeResize="0"/>
          <p:nvPr/>
        </p:nvPicPr>
        <p:blipFill>
          <a:blip r:embed="rId6">
            <a:alphaModFix/>
          </a:blip>
          <a:stretch>
            <a:fillRect/>
          </a:stretch>
        </p:blipFill>
        <p:spPr>
          <a:xfrm>
            <a:off x="8139325" y="4900925"/>
            <a:ext cx="928475" cy="166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1543d140d06_0_23"/>
          <p:cNvSpPr txBox="1"/>
          <p:nvPr>
            <p:ph type="title"/>
          </p:nvPr>
        </p:nvSpPr>
        <p:spPr>
          <a:xfrm>
            <a:off x="41300" y="626850"/>
            <a:ext cx="7534200" cy="6192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14285"/>
              <a:buNone/>
            </a:pPr>
            <a:r>
              <a:t/>
            </a:r>
            <a:endParaRPr/>
          </a:p>
          <a:p>
            <a:pPr indent="0" lvl="0" marL="0" rtl="0" algn="l">
              <a:lnSpc>
                <a:spcPct val="100000"/>
              </a:lnSpc>
              <a:spcBef>
                <a:spcPts val="0"/>
              </a:spcBef>
              <a:spcAft>
                <a:spcPts val="0"/>
              </a:spcAft>
              <a:buSzPct val="114285"/>
              <a:buNone/>
            </a:pPr>
            <a:r>
              <a:rPr lang="lt-LT"/>
              <a:t>Mokymosi duomenys ir įrodymai</a:t>
            </a:r>
            <a:endParaRPr/>
          </a:p>
        </p:txBody>
      </p:sp>
      <p:sp>
        <p:nvSpPr>
          <p:cNvPr id="94" name="Google Shape;94;g1543d140d06_0_23"/>
          <p:cNvSpPr txBox="1"/>
          <p:nvPr/>
        </p:nvSpPr>
        <p:spPr>
          <a:xfrm>
            <a:off x="498925" y="2323825"/>
            <a:ext cx="2856900" cy="1108200"/>
          </a:xfrm>
          <a:prstGeom prst="rect">
            <a:avLst/>
          </a:prstGeom>
          <a:solidFill>
            <a:srgbClr val="C9DAF8"/>
          </a:solidFill>
          <a:ln cap="flat" cmpd="sng" w="28575">
            <a:solidFill>
              <a:srgbClr val="1155CC"/>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2300"/>
              </a:spcAft>
              <a:buClr>
                <a:srgbClr val="000000"/>
              </a:buClr>
              <a:buSzPts val="1200"/>
              <a:buFont typeface="Arial"/>
              <a:buNone/>
            </a:pPr>
            <a:r>
              <a:rPr lang="lt-LT" sz="1200">
                <a:solidFill>
                  <a:srgbClr val="2C2E35"/>
                </a:solidFill>
                <a:latin typeface="Roboto"/>
                <a:ea typeface="Roboto"/>
                <a:cs typeface="Roboto"/>
                <a:sym typeface="Roboto"/>
              </a:rPr>
              <a:t>principas, kad dėstytojai, priimdami pagrįstus sprendimus dėl mokymosi, turėtų remtis objektyviais įrodymais, dažniausiai - švietimo tyrimais arba veiklos rodikliais.</a:t>
            </a:r>
            <a:endParaRPr b="0" i="0" sz="1200" u="none" cap="none" strike="noStrike">
              <a:solidFill>
                <a:srgbClr val="2C2E35"/>
              </a:solidFill>
              <a:latin typeface="Roboto"/>
              <a:ea typeface="Roboto"/>
              <a:cs typeface="Roboto"/>
              <a:sym typeface="Roboto"/>
            </a:endParaRPr>
          </a:p>
        </p:txBody>
      </p:sp>
      <p:sp>
        <p:nvSpPr>
          <p:cNvPr id="95" name="Google Shape;95;g1543d140d06_0_23"/>
          <p:cNvSpPr txBox="1"/>
          <p:nvPr/>
        </p:nvSpPr>
        <p:spPr>
          <a:xfrm>
            <a:off x="542400" y="1982950"/>
            <a:ext cx="261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lang="lt-LT">
                <a:solidFill>
                  <a:srgbClr val="1155CC"/>
                </a:solidFill>
                <a:latin typeface="Roboto"/>
                <a:ea typeface="Roboto"/>
                <a:cs typeface="Roboto"/>
                <a:sym typeface="Roboto"/>
              </a:rPr>
              <a:t>Įrodymais paremtas mokymas</a:t>
            </a:r>
            <a:endParaRPr b="1" i="0" sz="1400" u="none" cap="none" strike="noStrike">
              <a:solidFill>
                <a:srgbClr val="1155CC"/>
              </a:solidFill>
              <a:latin typeface="Roboto"/>
              <a:ea typeface="Roboto"/>
              <a:cs typeface="Roboto"/>
              <a:sym typeface="Roboto"/>
            </a:endParaRPr>
          </a:p>
        </p:txBody>
      </p:sp>
      <p:sp>
        <p:nvSpPr>
          <p:cNvPr id="96" name="Google Shape;96;g1543d140d06_0_23"/>
          <p:cNvSpPr txBox="1"/>
          <p:nvPr/>
        </p:nvSpPr>
        <p:spPr>
          <a:xfrm>
            <a:off x="4019250" y="3321925"/>
            <a:ext cx="2666700" cy="1585500"/>
          </a:xfrm>
          <a:prstGeom prst="rect">
            <a:avLst/>
          </a:prstGeom>
          <a:noFill/>
          <a:ln cap="flat" cmpd="sng" w="19050">
            <a:solidFill>
              <a:srgbClr val="9E9E9E"/>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lang="lt-LT" sz="1300">
                <a:solidFill>
                  <a:srgbClr val="2C2E35"/>
                </a:solidFill>
                <a:latin typeface="Roboto"/>
                <a:ea typeface="Roboto"/>
                <a:cs typeface="Roboto"/>
                <a:sym typeface="Roboto"/>
              </a:rPr>
              <a:t>kaupti</a:t>
            </a:r>
            <a:endParaRPr b="0" i="0" sz="1300" u="none" cap="none" strike="noStrike">
              <a:solidFill>
                <a:srgbClr val="2C2E35"/>
              </a:solidFill>
              <a:latin typeface="Roboto"/>
              <a:ea typeface="Roboto"/>
              <a:cs typeface="Roboto"/>
              <a:sym typeface="Roboto"/>
            </a:endParaRPr>
          </a:p>
          <a:p>
            <a:pPr indent="-311150" lvl="0" marL="457200" marR="0" rtl="0" algn="l">
              <a:lnSpc>
                <a:spcPct val="100000"/>
              </a:lnSpc>
              <a:spcBef>
                <a:spcPts val="0"/>
              </a:spcBef>
              <a:spcAft>
                <a:spcPts val="0"/>
              </a:spcAft>
              <a:buClr>
                <a:srgbClr val="2C2E35"/>
              </a:buClr>
              <a:buSzPts val="1300"/>
              <a:buFont typeface="Roboto"/>
              <a:buChar char="➔"/>
            </a:pPr>
            <a:r>
              <a:rPr b="0" i="0" lang="lt-LT" sz="1300" u="none" cap="none" strike="noStrike">
                <a:solidFill>
                  <a:srgbClr val="2C2E35"/>
                </a:solidFill>
                <a:latin typeface="Roboto"/>
                <a:ea typeface="Roboto"/>
                <a:cs typeface="Roboto"/>
                <a:sym typeface="Roboto"/>
              </a:rPr>
              <a:t>“</a:t>
            </a:r>
            <a:r>
              <a:rPr lang="lt-LT" sz="1300">
                <a:solidFill>
                  <a:srgbClr val="2C2E35"/>
                </a:solidFill>
                <a:latin typeface="Roboto"/>
                <a:ea typeface="Roboto"/>
                <a:cs typeface="Roboto"/>
                <a:sym typeface="Roboto"/>
              </a:rPr>
              <a:t>kiekybinius</a:t>
            </a:r>
            <a:r>
              <a:rPr b="0" i="0" lang="lt-LT" sz="1300" u="none" cap="none" strike="noStrike">
                <a:solidFill>
                  <a:srgbClr val="2C2E35"/>
                </a:solidFill>
                <a:latin typeface="Roboto"/>
                <a:ea typeface="Roboto"/>
                <a:cs typeface="Roboto"/>
                <a:sym typeface="Roboto"/>
              </a:rPr>
              <a:t>” </a:t>
            </a:r>
            <a:r>
              <a:rPr lang="lt-LT" sz="1300">
                <a:solidFill>
                  <a:srgbClr val="2C2E35"/>
                </a:solidFill>
                <a:latin typeface="Roboto"/>
                <a:ea typeface="Roboto"/>
                <a:cs typeface="Roboto"/>
                <a:sym typeface="Roboto"/>
              </a:rPr>
              <a:t>duomenis</a:t>
            </a:r>
            <a:endParaRPr b="0" i="0" sz="1300" u="none" cap="none" strike="noStrike">
              <a:solidFill>
                <a:srgbClr val="2C2E35"/>
              </a:solidFill>
              <a:latin typeface="Roboto"/>
              <a:ea typeface="Roboto"/>
              <a:cs typeface="Roboto"/>
              <a:sym typeface="Roboto"/>
            </a:endParaRPr>
          </a:p>
          <a:p>
            <a:pPr indent="-311150" lvl="0" marL="457200" marR="0" rtl="0" algn="l">
              <a:lnSpc>
                <a:spcPct val="100000"/>
              </a:lnSpc>
              <a:spcBef>
                <a:spcPts val="0"/>
              </a:spcBef>
              <a:spcAft>
                <a:spcPts val="0"/>
              </a:spcAft>
              <a:buClr>
                <a:srgbClr val="2C2E35"/>
              </a:buClr>
              <a:buSzPts val="1300"/>
              <a:buFont typeface="Roboto"/>
              <a:buChar char="➔"/>
            </a:pPr>
            <a:r>
              <a:rPr b="0" i="0" lang="lt-LT" sz="1300" u="none" cap="none" strike="noStrike">
                <a:solidFill>
                  <a:srgbClr val="2C2E35"/>
                </a:solidFill>
                <a:latin typeface="Roboto"/>
                <a:ea typeface="Roboto"/>
                <a:cs typeface="Roboto"/>
                <a:sym typeface="Roboto"/>
              </a:rPr>
              <a:t>“</a:t>
            </a:r>
            <a:r>
              <a:rPr lang="lt-LT" sz="1300">
                <a:solidFill>
                  <a:srgbClr val="2C2E35"/>
                </a:solidFill>
                <a:latin typeface="Roboto"/>
                <a:ea typeface="Roboto"/>
                <a:cs typeface="Roboto"/>
                <a:sym typeface="Roboto"/>
              </a:rPr>
              <a:t>kokybinius</a:t>
            </a:r>
            <a:r>
              <a:rPr b="0" i="0" lang="lt-LT" sz="1300" u="none" cap="none" strike="noStrike">
                <a:solidFill>
                  <a:srgbClr val="2C2E35"/>
                </a:solidFill>
                <a:latin typeface="Roboto"/>
                <a:ea typeface="Roboto"/>
                <a:cs typeface="Roboto"/>
                <a:sym typeface="Roboto"/>
              </a:rPr>
              <a:t>” </a:t>
            </a:r>
            <a:r>
              <a:rPr lang="lt-LT" sz="1300">
                <a:solidFill>
                  <a:srgbClr val="2C2E35"/>
                </a:solidFill>
                <a:latin typeface="Roboto"/>
                <a:ea typeface="Roboto"/>
                <a:cs typeface="Roboto"/>
                <a:sym typeface="Roboto"/>
              </a:rPr>
              <a:t>duomenis </a:t>
            </a:r>
            <a:r>
              <a:rPr b="0" i="0" lang="lt-LT" sz="1300" u="none" cap="none" strike="noStrike">
                <a:solidFill>
                  <a:srgbClr val="2C2E35"/>
                </a:solidFill>
                <a:latin typeface="Roboto"/>
                <a:ea typeface="Roboto"/>
                <a:cs typeface="Roboto"/>
                <a:sym typeface="Roboto"/>
              </a:rPr>
              <a:t>(</a:t>
            </a:r>
            <a:r>
              <a:rPr lang="lt-LT" sz="1300">
                <a:solidFill>
                  <a:srgbClr val="2C2E35"/>
                </a:solidFill>
                <a:latin typeface="Roboto"/>
                <a:ea typeface="Roboto"/>
                <a:cs typeface="Roboto"/>
                <a:sym typeface="Roboto"/>
              </a:rPr>
              <a:t>diskusijos</a:t>
            </a:r>
            <a:r>
              <a:rPr b="0" i="0" lang="lt-LT" sz="1300" u="none" cap="none" strike="noStrike">
                <a:solidFill>
                  <a:srgbClr val="2C2E35"/>
                </a:solidFill>
                <a:latin typeface="Roboto"/>
                <a:ea typeface="Roboto"/>
                <a:cs typeface="Roboto"/>
                <a:sym typeface="Roboto"/>
              </a:rPr>
              <a:t>, </a:t>
            </a:r>
            <a:r>
              <a:rPr lang="lt-LT" sz="1300">
                <a:solidFill>
                  <a:srgbClr val="2C2E35"/>
                </a:solidFill>
                <a:latin typeface="Roboto"/>
                <a:ea typeface="Roboto"/>
                <a:cs typeface="Roboto"/>
                <a:sym typeface="Roboto"/>
              </a:rPr>
              <a:t>atsiskaitymų užduotys</a:t>
            </a:r>
            <a:r>
              <a:rPr b="0" i="0" lang="lt-LT" sz="1300" u="none" cap="none" strike="noStrike">
                <a:solidFill>
                  <a:srgbClr val="2C2E35"/>
                </a:solidFill>
                <a:latin typeface="Roboto"/>
                <a:ea typeface="Roboto"/>
                <a:cs typeface="Roboto"/>
                <a:sym typeface="Roboto"/>
              </a:rPr>
              <a:t>, </a:t>
            </a:r>
            <a:r>
              <a:rPr lang="lt-LT" sz="1300">
                <a:solidFill>
                  <a:srgbClr val="2C2E35"/>
                </a:solidFill>
                <a:latin typeface="Roboto"/>
                <a:ea typeface="Roboto"/>
                <a:cs typeface="Roboto"/>
                <a:sym typeface="Roboto"/>
              </a:rPr>
              <a:t>apklausų rezultatai</a:t>
            </a:r>
            <a:r>
              <a:rPr b="0" i="0" lang="lt-LT" sz="1300" u="none" cap="none" strike="noStrike">
                <a:solidFill>
                  <a:srgbClr val="2C2E35"/>
                </a:solidFill>
                <a:latin typeface="Roboto"/>
                <a:ea typeface="Roboto"/>
                <a:cs typeface="Roboto"/>
                <a:sym typeface="Roboto"/>
              </a:rPr>
              <a:t>, </a:t>
            </a:r>
            <a:r>
              <a:rPr lang="lt-LT" sz="1300">
                <a:solidFill>
                  <a:srgbClr val="2C2E35"/>
                </a:solidFill>
                <a:latin typeface="Roboto"/>
                <a:ea typeface="Roboto"/>
                <a:cs typeface="Roboto"/>
                <a:sym typeface="Roboto"/>
              </a:rPr>
              <a:t>pastebėjimai</a:t>
            </a:r>
            <a:r>
              <a:rPr b="0" i="0" lang="lt-LT" sz="1300" u="none" cap="none" strike="noStrike">
                <a:solidFill>
                  <a:srgbClr val="2C2E35"/>
                </a:solidFill>
                <a:latin typeface="Roboto"/>
                <a:ea typeface="Roboto"/>
                <a:cs typeface="Roboto"/>
                <a:sym typeface="Roboto"/>
              </a:rPr>
              <a:t>, etc.)</a:t>
            </a:r>
            <a:r>
              <a:rPr b="0" i="0" lang="lt-LT" sz="1300" u="none" cap="none" strike="noStrike">
                <a:solidFill>
                  <a:srgbClr val="2C2E35"/>
                </a:solidFill>
                <a:highlight>
                  <a:srgbClr val="FFFFFF"/>
                </a:highlight>
                <a:latin typeface="Roboto"/>
                <a:ea typeface="Roboto"/>
                <a:cs typeface="Roboto"/>
                <a:sym typeface="Roboto"/>
              </a:rPr>
              <a:t> </a:t>
            </a:r>
            <a:endParaRPr b="0" i="0" sz="1500" u="none" cap="none" strike="noStrike">
              <a:solidFill>
                <a:srgbClr val="000000"/>
              </a:solidFill>
              <a:latin typeface="Roboto"/>
              <a:ea typeface="Roboto"/>
              <a:cs typeface="Roboto"/>
              <a:sym typeface="Roboto"/>
            </a:endParaRPr>
          </a:p>
        </p:txBody>
      </p:sp>
      <p:sp>
        <p:nvSpPr>
          <p:cNvPr id="97" name="Google Shape;97;g1543d140d06_0_23"/>
          <p:cNvSpPr txBox="1"/>
          <p:nvPr/>
        </p:nvSpPr>
        <p:spPr>
          <a:xfrm>
            <a:off x="4363375" y="2406375"/>
            <a:ext cx="1966200" cy="615600"/>
          </a:xfrm>
          <a:prstGeom prst="rect">
            <a:avLst/>
          </a:prstGeom>
          <a:noFill/>
          <a:ln cap="flat" cmpd="sng" w="19050">
            <a:solidFill>
              <a:srgbClr val="9E9E9E"/>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lt-LT">
                <a:solidFill>
                  <a:srgbClr val="2C2E35"/>
                </a:solidFill>
                <a:latin typeface="Roboto"/>
                <a:ea typeface="Roboto"/>
                <a:cs typeface="Roboto"/>
                <a:sym typeface="Roboto"/>
              </a:rPr>
              <a:t>numatyti mokymosi rezultatai</a:t>
            </a:r>
            <a:endParaRPr b="0" i="0" sz="1400" u="none" cap="none" strike="noStrike">
              <a:solidFill>
                <a:srgbClr val="2C2E35"/>
              </a:solidFill>
              <a:latin typeface="Roboto"/>
              <a:ea typeface="Roboto"/>
              <a:cs typeface="Roboto"/>
              <a:sym typeface="Roboto"/>
            </a:endParaRPr>
          </a:p>
        </p:txBody>
      </p:sp>
      <p:sp>
        <p:nvSpPr>
          <p:cNvPr id="98" name="Google Shape;98;g1543d140d06_0_23"/>
          <p:cNvSpPr txBox="1"/>
          <p:nvPr/>
        </p:nvSpPr>
        <p:spPr>
          <a:xfrm>
            <a:off x="7383550" y="2495550"/>
            <a:ext cx="13221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lt-LT">
                <a:latin typeface="Roboto"/>
                <a:ea typeface="Roboto"/>
                <a:cs typeface="Roboto"/>
                <a:sym typeface="Roboto"/>
              </a:rPr>
              <a:t>vertinti studentų pasiekimus</a:t>
            </a:r>
            <a:endParaRPr b="0" i="0" sz="1400" u="none" cap="none" strike="noStrike">
              <a:solidFill>
                <a:srgbClr val="000000"/>
              </a:solidFill>
              <a:latin typeface="Roboto"/>
              <a:ea typeface="Roboto"/>
              <a:cs typeface="Roboto"/>
              <a:sym typeface="Roboto"/>
            </a:endParaRPr>
          </a:p>
        </p:txBody>
      </p:sp>
      <p:cxnSp>
        <p:nvCxnSpPr>
          <p:cNvPr id="99" name="Google Shape;99;g1543d140d06_0_23"/>
          <p:cNvCxnSpPr/>
          <p:nvPr/>
        </p:nvCxnSpPr>
        <p:spPr>
          <a:xfrm>
            <a:off x="3355825" y="2526050"/>
            <a:ext cx="752700" cy="13500"/>
          </a:xfrm>
          <a:prstGeom prst="straightConnector1">
            <a:avLst/>
          </a:prstGeom>
          <a:noFill/>
          <a:ln cap="flat" cmpd="sng" w="28575">
            <a:solidFill>
              <a:srgbClr val="1155CC"/>
            </a:solidFill>
            <a:prstDash val="solid"/>
            <a:round/>
            <a:headEnd len="sm" w="sm" type="none"/>
            <a:tailEnd len="med" w="med" type="triangle"/>
          </a:ln>
        </p:spPr>
      </p:cxnSp>
      <p:sp>
        <p:nvSpPr>
          <p:cNvPr id="100" name="Google Shape;100;g1543d140d06_0_23"/>
          <p:cNvSpPr/>
          <p:nvPr/>
        </p:nvSpPr>
        <p:spPr>
          <a:xfrm flipH="1" rot="10289357">
            <a:off x="6799009" y="2441112"/>
            <a:ext cx="466234" cy="937897"/>
          </a:xfrm>
          <a:prstGeom prst="curvedLeftArrow">
            <a:avLst>
              <a:gd fmla="val 25000" name="adj1"/>
              <a:gd fmla="val 50000" name="adj2"/>
              <a:gd fmla="val 25000" name="adj3"/>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1" name="Google Shape;101;g1543d140d06_0_23"/>
          <p:cNvCxnSpPr>
            <a:stCxn id="97" idx="2"/>
            <a:endCxn id="96" idx="0"/>
          </p:cNvCxnSpPr>
          <p:nvPr/>
        </p:nvCxnSpPr>
        <p:spPr>
          <a:xfrm>
            <a:off x="5346475" y="3021975"/>
            <a:ext cx="6000" cy="300000"/>
          </a:xfrm>
          <a:prstGeom prst="straightConnector1">
            <a:avLst/>
          </a:prstGeom>
          <a:noFill/>
          <a:ln cap="flat" cmpd="sng" w="28575">
            <a:solidFill>
              <a:srgbClr val="1155CC"/>
            </a:solidFill>
            <a:prstDash val="solid"/>
            <a:round/>
            <a:headEnd len="sm" w="sm" type="none"/>
            <a:tailEnd len="med" w="med" type="triangle"/>
          </a:ln>
        </p:spPr>
      </p:cxnSp>
      <p:sp>
        <p:nvSpPr>
          <p:cNvPr id="102" name="Google Shape;102;g1543d140d06_0_23"/>
          <p:cNvSpPr txBox="1"/>
          <p:nvPr/>
        </p:nvSpPr>
        <p:spPr>
          <a:xfrm>
            <a:off x="4971975" y="1903450"/>
            <a:ext cx="111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lang="lt-LT">
                <a:solidFill>
                  <a:schemeClr val="dk1"/>
                </a:solidFill>
                <a:latin typeface="Roboto"/>
                <a:ea typeface="Roboto"/>
                <a:cs typeface="Roboto"/>
                <a:sym typeface="Roboto"/>
              </a:rPr>
              <a:t>Dėstytojas</a:t>
            </a:r>
            <a:endParaRPr b="1" i="0" sz="1400" u="none" cap="none" strike="noStrike">
              <a:solidFill>
                <a:schemeClr val="dk1"/>
              </a:solidFill>
              <a:latin typeface="Roboto"/>
              <a:ea typeface="Roboto"/>
              <a:cs typeface="Roboto"/>
              <a:sym typeface="Roboto"/>
            </a:endParaRPr>
          </a:p>
        </p:txBody>
      </p:sp>
      <p:pic>
        <p:nvPicPr>
          <p:cNvPr id="103" name="Google Shape;103;g1543d140d06_0_23"/>
          <p:cNvPicPr preferRelativeResize="0"/>
          <p:nvPr/>
        </p:nvPicPr>
        <p:blipFill rotWithShape="1">
          <a:blip r:embed="rId3">
            <a:alphaModFix/>
          </a:blip>
          <a:srcRect b="0" l="0" r="0" t="0"/>
          <a:stretch/>
        </p:blipFill>
        <p:spPr>
          <a:xfrm>
            <a:off x="4367950" y="1773750"/>
            <a:ext cx="592600" cy="592600"/>
          </a:xfrm>
          <a:prstGeom prst="rect">
            <a:avLst/>
          </a:prstGeom>
          <a:noFill/>
          <a:ln>
            <a:noFill/>
          </a:ln>
        </p:spPr>
      </p:pic>
      <p:pic>
        <p:nvPicPr>
          <p:cNvPr id="104" name="Google Shape;104;g1543d140d06_0_23"/>
          <p:cNvPicPr preferRelativeResize="0"/>
          <p:nvPr/>
        </p:nvPicPr>
        <p:blipFill>
          <a:blip r:embed="rId4">
            <a:alphaModFix/>
          </a:blip>
          <a:stretch>
            <a:fillRect/>
          </a:stretch>
        </p:blipFill>
        <p:spPr>
          <a:xfrm>
            <a:off x="7906900" y="4859275"/>
            <a:ext cx="1160900" cy="208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1543e09c511_0_9"/>
          <p:cNvSpPr txBox="1"/>
          <p:nvPr>
            <p:ph type="title"/>
          </p:nvPr>
        </p:nvSpPr>
        <p:spPr>
          <a:xfrm>
            <a:off x="130625" y="626900"/>
            <a:ext cx="3748800" cy="6192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14285"/>
              <a:buNone/>
            </a:pPr>
            <a:r>
              <a:t/>
            </a:r>
            <a:endParaRPr/>
          </a:p>
          <a:p>
            <a:pPr indent="0" lvl="0" marL="0" rtl="0" algn="l">
              <a:lnSpc>
                <a:spcPct val="100000"/>
              </a:lnSpc>
              <a:spcBef>
                <a:spcPts val="0"/>
              </a:spcBef>
              <a:spcAft>
                <a:spcPts val="0"/>
              </a:spcAft>
              <a:buSzPct val="114285"/>
              <a:buNone/>
            </a:pPr>
            <a:r>
              <a:rPr lang="lt-LT"/>
              <a:t>Mokymosi įrodymai</a:t>
            </a:r>
            <a:endParaRPr/>
          </a:p>
        </p:txBody>
      </p:sp>
      <p:graphicFrame>
        <p:nvGraphicFramePr>
          <p:cNvPr id="110" name="Google Shape;110;g1543e09c511_0_9"/>
          <p:cNvGraphicFramePr/>
          <p:nvPr/>
        </p:nvGraphicFramePr>
        <p:xfrm>
          <a:off x="0" y="1447400"/>
          <a:ext cx="3000000" cy="3000000"/>
        </p:xfrm>
        <a:graphic>
          <a:graphicData uri="http://schemas.openxmlformats.org/drawingml/2006/table">
            <a:tbl>
              <a:tblPr>
                <a:noFill/>
                <a:tableStyleId>{7AAE1EEB-F46F-4BF9-B9DA-FA551289EE24}</a:tableStyleId>
              </a:tblPr>
              <a:tblGrid>
                <a:gridCol w="3048000"/>
                <a:gridCol w="3048000"/>
                <a:gridCol w="3048000"/>
              </a:tblGrid>
              <a:tr h="458050">
                <a:tc>
                  <a:txBody>
                    <a:bodyPr/>
                    <a:lstStyle/>
                    <a:p>
                      <a:pPr indent="0" lvl="0" marL="0" marR="0" rtl="0" algn="l">
                        <a:lnSpc>
                          <a:spcPct val="100000"/>
                        </a:lnSpc>
                        <a:spcBef>
                          <a:spcPts val="0"/>
                        </a:spcBef>
                        <a:spcAft>
                          <a:spcPts val="0"/>
                        </a:spcAft>
                        <a:buClr>
                          <a:srgbClr val="000000"/>
                        </a:buClr>
                        <a:buSzPts val="1400"/>
                        <a:buFont typeface="Arial"/>
                        <a:buNone/>
                      </a:pPr>
                      <a:r>
                        <a:rPr b="1" lang="lt-LT"/>
                        <a:t>Tiesioginiai įrodymai</a:t>
                      </a:r>
                      <a:endParaRPr b="1" sz="1400" u="none" cap="none" strike="noStrike"/>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6D9EEB"/>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lt-LT"/>
                        <a:t>Netiesioginiai įrodymai</a:t>
                      </a:r>
                      <a:endParaRPr b="1" sz="1400" u="none" cap="none" strike="noStrike"/>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6D9EEB"/>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lt-LT"/>
                        <a:t>Patvirtinamieji įrodymai</a:t>
                      </a:r>
                      <a:endParaRPr b="1" sz="1400" u="none" cap="none" strike="noStrike"/>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6D9EEB"/>
                    </a:solidFill>
                  </a:tcPr>
                </a:tc>
              </a:tr>
              <a:tr h="526975">
                <a:tc>
                  <a:txBody>
                    <a:bodyPr/>
                    <a:lstStyle/>
                    <a:p>
                      <a:pPr indent="0" lvl="0" marL="0" marR="0" rtl="0" algn="l">
                        <a:lnSpc>
                          <a:spcPct val="100000"/>
                        </a:lnSpc>
                        <a:spcBef>
                          <a:spcPts val="0"/>
                        </a:spcBef>
                        <a:spcAft>
                          <a:spcPts val="0"/>
                        </a:spcAft>
                        <a:buClr>
                          <a:srgbClr val="000000"/>
                        </a:buClr>
                        <a:buSzPts val="1400"/>
                        <a:buFont typeface="Arial"/>
                        <a:buNone/>
                      </a:pPr>
                      <a:r>
                        <a:rPr lang="lt-LT"/>
                        <a:t>Pagrindiniai projektai</a:t>
                      </a:r>
                      <a:endParaRPr sz="1400" u="none" cap="none" strike="noStrike"/>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lt-LT"/>
                        <a:t>Interviu</a:t>
                      </a:r>
                      <a:endParaRPr sz="1400" u="none" cap="none" strike="noStrike"/>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lt-LT"/>
                        <a:t>Studijų dalyko pažymiai</a:t>
                      </a:r>
                      <a:endParaRPr sz="1400" u="none" cap="none" strike="noStrike"/>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C9DAF8"/>
                    </a:solidFill>
                  </a:tcPr>
                </a:tc>
              </a:tr>
              <a:tr h="526975">
                <a:tc>
                  <a:txBody>
                    <a:bodyPr/>
                    <a:lstStyle/>
                    <a:p>
                      <a:pPr indent="0" lvl="0" marL="0" marR="0" rtl="0" algn="l">
                        <a:lnSpc>
                          <a:spcPct val="100000"/>
                        </a:lnSpc>
                        <a:spcBef>
                          <a:spcPts val="0"/>
                        </a:spcBef>
                        <a:spcAft>
                          <a:spcPts val="0"/>
                        </a:spcAft>
                        <a:buClr>
                          <a:srgbClr val="000000"/>
                        </a:buClr>
                        <a:buSzPts val="1400"/>
                        <a:buFont typeface="Arial"/>
                        <a:buNone/>
                      </a:pPr>
                      <a:r>
                        <a:rPr lang="lt-LT" sz="1400" u="none" cap="none" strike="noStrike"/>
                        <a:t>Rubrikai</a:t>
                      </a:r>
                      <a:endParaRPr sz="1400" u="none" cap="none" strike="noStrike"/>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lt-LT" sz="1400" u="none" cap="none" strike="noStrike"/>
                        <a:t>Focus gr</a:t>
                      </a:r>
                      <a:r>
                        <a:rPr lang="lt-LT"/>
                        <a:t>upės</a:t>
                      </a:r>
                      <a:endParaRPr sz="1400" u="none" cap="none" strike="noStrike"/>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lt-LT"/>
                        <a:t>Įsidarbinimo rodikliai</a:t>
                      </a:r>
                      <a:endParaRPr sz="1400" u="none" cap="none" strike="noStrike"/>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C9DAF8"/>
                    </a:solidFill>
                  </a:tcPr>
                </a:tc>
              </a:tr>
              <a:tr h="526975">
                <a:tc>
                  <a:txBody>
                    <a:bodyPr/>
                    <a:lstStyle/>
                    <a:p>
                      <a:pPr indent="0" lvl="0" marL="0" marR="0" rtl="0" algn="l">
                        <a:lnSpc>
                          <a:spcPct val="100000"/>
                        </a:lnSpc>
                        <a:spcBef>
                          <a:spcPts val="0"/>
                        </a:spcBef>
                        <a:spcAft>
                          <a:spcPts val="0"/>
                        </a:spcAft>
                        <a:buClr>
                          <a:srgbClr val="000000"/>
                        </a:buClr>
                        <a:buSzPts val="1400"/>
                        <a:buFont typeface="Arial"/>
                        <a:buNone/>
                      </a:pPr>
                      <a:r>
                        <a:rPr lang="lt-LT" sz="1400" u="none" cap="none" strike="noStrike"/>
                        <a:t>Studentų portfolio</a:t>
                      </a:r>
                      <a:endParaRPr sz="1400" u="none" cap="none" strike="noStrike"/>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lt-LT" sz="1400" u="none" cap="none" strike="noStrike"/>
                        <a:t>Studentų apklausos</a:t>
                      </a:r>
                      <a:endParaRPr sz="1400" u="none" cap="none" strike="noStrike"/>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lt-LT"/>
                        <a:t>Studijų baigimo rodikliai</a:t>
                      </a:r>
                      <a:endParaRPr sz="1400" u="none" cap="none" strike="noStrike"/>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C9DAF8"/>
                    </a:solidFill>
                  </a:tcPr>
                </a:tc>
              </a:tr>
              <a:tr h="526975">
                <a:tc>
                  <a:txBody>
                    <a:bodyPr/>
                    <a:lstStyle/>
                    <a:p>
                      <a:pPr indent="0" lvl="0" marL="0" marR="0" rtl="0" algn="l">
                        <a:lnSpc>
                          <a:spcPct val="100000"/>
                        </a:lnSpc>
                        <a:spcBef>
                          <a:spcPts val="0"/>
                        </a:spcBef>
                        <a:spcAft>
                          <a:spcPts val="0"/>
                        </a:spcAft>
                        <a:buClr>
                          <a:srgbClr val="000000"/>
                        </a:buClr>
                        <a:buSzPts val="1400"/>
                        <a:buFont typeface="Arial"/>
                        <a:buNone/>
                      </a:pPr>
                      <a:r>
                        <a:rPr lang="lt-LT"/>
                        <a:t>Egzaminai</a:t>
                      </a:r>
                      <a:endParaRPr sz="1400" u="none" cap="none" strike="noStrike"/>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lt-LT" sz="1400" u="none" cap="none" strike="noStrike"/>
                        <a:t>Alumni </a:t>
                      </a:r>
                      <a:r>
                        <a:rPr lang="lt-LT"/>
                        <a:t>apklausos</a:t>
                      </a:r>
                      <a:endParaRPr sz="1400" u="none" cap="none" strike="noStrike"/>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lt-LT"/>
                        <a:t>Studentų publikacijos</a:t>
                      </a:r>
                      <a:endParaRPr sz="1400" u="none" cap="none" strike="noStrike"/>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C9DAF8"/>
                    </a:solidFill>
                  </a:tcPr>
                </a:tc>
              </a:tr>
              <a:tr h="526975">
                <a:tc>
                  <a:txBody>
                    <a:bodyPr/>
                    <a:lstStyle/>
                    <a:p>
                      <a:pPr indent="0" lvl="0" marL="0" marR="0" rtl="0" algn="l">
                        <a:lnSpc>
                          <a:spcPct val="100000"/>
                        </a:lnSpc>
                        <a:spcBef>
                          <a:spcPts val="0"/>
                        </a:spcBef>
                        <a:spcAft>
                          <a:spcPts val="0"/>
                        </a:spcAft>
                        <a:buClr>
                          <a:srgbClr val="000000"/>
                        </a:buClr>
                        <a:buSzPts val="1400"/>
                        <a:buFont typeface="Arial"/>
                        <a:buNone/>
                      </a:pPr>
                      <a:r>
                        <a:rPr lang="lt-LT"/>
                        <a:t>Veiklos vertinimas</a:t>
                      </a:r>
                      <a:endParaRPr sz="1400" u="none" cap="none" strike="noStrike"/>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lt-LT" sz="1400" u="none" cap="none" strike="noStrike"/>
                        <a:t>Student</a:t>
                      </a:r>
                      <a:r>
                        <a:rPr lang="lt-LT"/>
                        <a:t>ų įsivertinimas</a:t>
                      </a:r>
                      <a:endParaRPr sz="1400" u="none" cap="none" strike="noStrike"/>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lt-LT" sz="1400" u="none" cap="none" strike="noStrike"/>
                        <a:t>Student</a:t>
                      </a:r>
                      <a:r>
                        <a:rPr lang="lt-LT"/>
                        <a:t>ų pristatymai</a:t>
                      </a:r>
                      <a:endParaRPr sz="1400" u="none" cap="none" strike="noStrike"/>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C9DAF8"/>
                    </a:solidFill>
                  </a:tcPr>
                </a:tc>
              </a:tr>
              <a:tr h="526975">
                <a:tc>
                  <a:txBody>
                    <a:bodyPr/>
                    <a:lstStyle/>
                    <a:p>
                      <a:pPr indent="0" lvl="0" marL="0" marR="0" rtl="0" algn="l">
                        <a:lnSpc>
                          <a:spcPct val="100000"/>
                        </a:lnSpc>
                        <a:spcBef>
                          <a:spcPts val="0"/>
                        </a:spcBef>
                        <a:spcAft>
                          <a:spcPts val="0"/>
                        </a:spcAft>
                        <a:buClr>
                          <a:srgbClr val="000000"/>
                        </a:buClr>
                        <a:buSzPts val="1400"/>
                        <a:buFont typeface="Arial"/>
                        <a:buNone/>
                      </a:pPr>
                      <a:r>
                        <a:rPr lang="lt-LT"/>
                        <a:t>Testai</a:t>
                      </a:r>
                      <a:endParaRPr sz="1400" u="none" cap="none" strike="noStrike"/>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lt-LT" sz="1400" u="none" cap="none" strike="noStrike"/>
                        <a:t>Student</a:t>
                      </a:r>
                      <a:r>
                        <a:rPr lang="lt-LT"/>
                        <a:t>ų nuostatos</a:t>
                      </a:r>
                      <a:endParaRPr sz="1400" u="none" cap="none" strike="noStrike"/>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lt-LT"/>
                        <a:t>Studijų dalyko išlaikymo rodikliai</a:t>
                      </a:r>
                      <a:endParaRPr sz="1400" u="none" cap="none" strike="noStrike"/>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C9DAF8"/>
                    </a:solidFill>
                  </a:tcPr>
                </a:tc>
              </a:tr>
            </a:tbl>
          </a:graphicData>
        </a:graphic>
      </p:graphicFrame>
      <p:sp>
        <p:nvSpPr>
          <p:cNvPr id="111" name="Google Shape;111;g1543e09c511_0_9"/>
          <p:cNvSpPr txBox="1"/>
          <p:nvPr/>
        </p:nvSpPr>
        <p:spPr>
          <a:xfrm>
            <a:off x="5132575" y="817200"/>
            <a:ext cx="3452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lt-LT" sz="1400" u="none" cap="none" strike="noStrike">
                <a:solidFill>
                  <a:schemeClr val="lt1"/>
                </a:solidFill>
                <a:latin typeface="Roboto"/>
                <a:ea typeface="Roboto"/>
                <a:cs typeface="Roboto"/>
                <a:sym typeface="Roboto"/>
              </a:rPr>
              <a:t> Daugiau informacijos rasite </a:t>
            </a:r>
            <a:r>
              <a:rPr b="1" i="0" lang="lt-LT" sz="1400" u="sng" cap="none" strike="noStrike">
                <a:solidFill>
                  <a:schemeClr val="lt1"/>
                </a:solidFill>
                <a:latin typeface="Roboto"/>
                <a:ea typeface="Roboto"/>
                <a:cs typeface="Roboto"/>
                <a:sym typeface="Roboto"/>
                <a:hlinkClick r:id="rId3">
                  <a:extLst>
                    <a:ext uri="{A12FA001-AC4F-418D-AE19-62706E023703}">
                      <ahyp:hlinkClr val="tx"/>
                    </a:ext>
                  </a:extLst>
                </a:hlinkClick>
              </a:rPr>
              <a:t>č</a:t>
            </a:r>
            <a:r>
              <a:rPr b="1" lang="lt-LT" u="sng">
                <a:solidFill>
                  <a:schemeClr val="lt1"/>
                </a:solidFill>
                <a:latin typeface="Roboto"/>
                <a:ea typeface="Roboto"/>
                <a:cs typeface="Roboto"/>
                <a:sym typeface="Roboto"/>
                <a:hlinkClick r:id="rId4">
                  <a:extLst>
                    <a:ext uri="{A12FA001-AC4F-418D-AE19-62706E023703}">
                      <ahyp:hlinkClr val="tx"/>
                    </a:ext>
                  </a:extLst>
                </a:hlinkClick>
              </a:rPr>
              <a:t>ia</a:t>
            </a:r>
            <a:endParaRPr b="1" i="0" sz="1400" u="none" cap="none" strike="noStrike">
              <a:solidFill>
                <a:schemeClr val="lt1"/>
              </a:solidFill>
              <a:latin typeface="Roboto"/>
              <a:ea typeface="Roboto"/>
              <a:cs typeface="Roboto"/>
              <a:sym typeface="Roboto"/>
            </a:endParaRPr>
          </a:p>
        </p:txBody>
      </p:sp>
      <p:pic>
        <p:nvPicPr>
          <p:cNvPr id="112" name="Google Shape;112;g1543e09c511_0_9"/>
          <p:cNvPicPr preferRelativeResize="0"/>
          <p:nvPr/>
        </p:nvPicPr>
        <p:blipFill rotWithShape="1">
          <a:blip r:embed="rId5">
            <a:alphaModFix/>
          </a:blip>
          <a:srcRect b="0" l="0" r="0" t="0"/>
          <a:stretch/>
        </p:blipFill>
        <p:spPr>
          <a:xfrm>
            <a:off x="4797350" y="730799"/>
            <a:ext cx="283725" cy="486600"/>
          </a:xfrm>
          <a:prstGeom prst="rect">
            <a:avLst/>
          </a:prstGeom>
          <a:noFill/>
          <a:ln>
            <a:noFill/>
          </a:ln>
        </p:spPr>
      </p:pic>
      <p:pic>
        <p:nvPicPr>
          <p:cNvPr id="113" name="Google Shape;113;g1543e09c511_0_9"/>
          <p:cNvPicPr preferRelativeResize="0"/>
          <p:nvPr/>
        </p:nvPicPr>
        <p:blipFill>
          <a:blip r:embed="rId6">
            <a:alphaModFix/>
          </a:blip>
          <a:stretch>
            <a:fillRect/>
          </a:stretch>
        </p:blipFill>
        <p:spPr>
          <a:xfrm>
            <a:off x="7906900" y="4859275"/>
            <a:ext cx="1160900" cy="208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15bb857aa5b_0_10"/>
          <p:cNvSpPr/>
          <p:nvPr/>
        </p:nvSpPr>
        <p:spPr>
          <a:xfrm>
            <a:off x="2192550" y="2239650"/>
            <a:ext cx="1651500" cy="1881000"/>
          </a:xfrm>
          <a:prstGeom prst="wave">
            <a:avLst>
              <a:gd fmla="val 4567" name="adj1"/>
              <a:gd fmla="val 748" name="adj2"/>
            </a:avLst>
          </a:prstGeom>
          <a:solidFill>
            <a:srgbClr val="C9DAF8"/>
          </a:solidFill>
          <a:ln cap="flat" cmpd="sng" w="9525">
            <a:solidFill>
              <a:schemeClr val="dk2"/>
            </a:solidFill>
            <a:prstDash val="solid"/>
            <a:round/>
            <a:headEnd len="sm" w="sm" type="none"/>
            <a:tailEnd len="sm" w="sm" type="none"/>
          </a:ln>
          <a:effectLst>
            <a:outerShdw blurRad="57150" rotWithShape="0" algn="bl">
              <a:srgbClr val="000000">
                <a:alpha val="4941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g15bb857aa5b_0_10"/>
          <p:cNvSpPr txBox="1"/>
          <p:nvPr>
            <p:ph type="title"/>
          </p:nvPr>
        </p:nvSpPr>
        <p:spPr>
          <a:xfrm>
            <a:off x="52575" y="555850"/>
            <a:ext cx="5244900" cy="767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200"/>
              <a:buNone/>
            </a:pPr>
            <a:r>
              <a:rPr lang="lt-LT"/>
              <a:t>Skaitmeninių įrodymų analizė</a:t>
            </a:r>
            <a:endParaRPr/>
          </a:p>
        </p:txBody>
      </p:sp>
      <p:sp>
        <p:nvSpPr>
          <p:cNvPr id="120" name="Google Shape;120;g15bb857aa5b_0_10"/>
          <p:cNvSpPr txBox="1"/>
          <p:nvPr/>
        </p:nvSpPr>
        <p:spPr>
          <a:xfrm>
            <a:off x="2247525" y="2429325"/>
            <a:ext cx="1578900" cy="151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lt-LT" sz="1600" u="none" cap="none" strike="noStrike">
                <a:solidFill>
                  <a:srgbClr val="000000"/>
                </a:solidFill>
                <a:latin typeface="Roboto"/>
                <a:ea typeface="Roboto"/>
                <a:cs typeface="Roboto"/>
                <a:sym typeface="Roboto"/>
              </a:rPr>
              <a:t>Evidence</a:t>
            </a:r>
            <a:endParaRPr b="0" i="0" sz="1600" u="none" cap="none" strike="noStrike">
              <a:solidFill>
                <a:srgbClr val="000000"/>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1260"/>
              <a:buFont typeface="Arial"/>
              <a:buNone/>
            </a:pPr>
            <a:r>
              <a:rPr b="0" i="0" lang="lt-LT" sz="1260" u="none" cap="none" strike="noStrike">
                <a:solidFill>
                  <a:schemeClr val="lt2"/>
                </a:solidFill>
                <a:latin typeface="Roboto"/>
                <a:ea typeface="Roboto"/>
                <a:cs typeface="Roboto"/>
                <a:sym typeface="Roboto"/>
              </a:rPr>
              <a:t>on learner activity, performance, and progress</a:t>
            </a:r>
            <a:endParaRPr b="0" i="0" sz="1260" u="none" cap="none" strike="noStrike">
              <a:solidFill>
                <a:schemeClr val="lt2"/>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1260"/>
              <a:buFont typeface="Arial"/>
              <a:buNone/>
            </a:pPr>
            <a:r>
              <a:rPr b="0" i="0" lang="lt-LT" sz="1260" u="none" cap="none" strike="noStrike">
                <a:solidFill>
                  <a:schemeClr val="lt2"/>
                </a:solidFill>
                <a:latin typeface="Roboto"/>
                <a:ea typeface="Roboto"/>
                <a:cs typeface="Roboto"/>
                <a:sym typeface="Roboto"/>
              </a:rPr>
              <a:t> provided by digital technologies</a:t>
            </a:r>
            <a:endParaRPr b="0" i="0" sz="1260" u="none" cap="none" strike="noStrike">
              <a:solidFill>
                <a:schemeClr val="lt2"/>
              </a:solidFill>
              <a:latin typeface="Roboto"/>
              <a:ea typeface="Roboto"/>
              <a:cs typeface="Roboto"/>
              <a:sym typeface="Roboto"/>
            </a:endParaRPr>
          </a:p>
        </p:txBody>
      </p:sp>
      <p:sp>
        <p:nvSpPr>
          <p:cNvPr id="121" name="Google Shape;121;g15bb857aa5b_0_10"/>
          <p:cNvSpPr txBox="1"/>
          <p:nvPr/>
        </p:nvSpPr>
        <p:spPr>
          <a:xfrm>
            <a:off x="90675" y="3000925"/>
            <a:ext cx="1985400" cy="447900"/>
          </a:xfrm>
          <a:prstGeom prst="rect">
            <a:avLst/>
          </a:prstGeom>
          <a:noFill/>
          <a:ln>
            <a:noFill/>
          </a:ln>
        </p:spPr>
        <p:txBody>
          <a:bodyPr anchorCtr="0" anchor="t" bIns="91425" lIns="91425" spcFirstLastPara="1" rIns="91425" wrap="square" tIns="91425">
            <a:spAutoFit/>
          </a:bodyPr>
          <a:lstStyle/>
          <a:p>
            <a:pPr indent="0" lvl="0" marL="0" marR="0" rtl="0" algn="l">
              <a:lnSpc>
                <a:spcPct val="95000"/>
              </a:lnSpc>
              <a:spcBef>
                <a:spcPts val="0"/>
              </a:spcBef>
              <a:spcAft>
                <a:spcPts val="0"/>
              </a:spcAft>
              <a:buClr>
                <a:srgbClr val="000000"/>
              </a:buClr>
              <a:buSzPts val="2060"/>
              <a:buFont typeface="Arial"/>
              <a:buNone/>
            </a:pPr>
            <a:r>
              <a:rPr lang="lt-LT" sz="1800">
                <a:solidFill>
                  <a:schemeClr val="lt2"/>
                </a:solidFill>
                <a:latin typeface="Roboto"/>
                <a:ea typeface="Roboto"/>
                <a:cs typeface="Roboto"/>
                <a:sym typeface="Roboto"/>
              </a:rPr>
              <a:t>interpretavimas</a:t>
            </a:r>
            <a:endParaRPr b="0" i="0" sz="1800" u="none" cap="none" strike="noStrike">
              <a:solidFill>
                <a:srgbClr val="000000"/>
              </a:solidFill>
              <a:latin typeface="Arial"/>
              <a:ea typeface="Arial"/>
              <a:cs typeface="Arial"/>
              <a:sym typeface="Arial"/>
            </a:endParaRPr>
          </a:p>
        </p:txBody>
      </p:sp>
      <p:sp>
        <p:nvSpPr>
          <p:cNvPr id="122" name="Google Shape;122;g15bb857aa5b_0_10"/>
          <p:cNvSpPr txBox="1"/>
          <p:nvPr/>
        </p:nvSpPr>
        <p:spPr>
          <a:xfrm>
            <a:off x="2318975" y="1600100"/>
            <a:ext cx="1688700" cy="447900"/>
          </a:xfrm>
          <a:prstGeom prst="rect">
            <a:avLst/>
          </a:prstGeom>
          <a:noFill/>
          <a:ln>
            <a:noFill/>
          </a:ln>
        </p:spPr>
        <p:txBody>
          <a:bodyPr anchorCtr="0" anchor="t" bIns="91425" lIns="91425" spcFirstLastPara="1" rIns="91425" wrap="square" tIns="91425">
            <a:spAutoFit/>
          </a:bodyPr>
          <a:lstStyle/>
          <a:p>
            <a:pPr indent="0" lvl="0" marL="0" marR="0" rtl="0" algn="l">
              <a:lnSpc>
                <a:spcPct val="95000"/>
              </a:lnSpc>
              <a:spcBef>
                <a:spcPts val="0"/>
              </a:spcBef>
              <a:spcAft>
                <a:spcPts val="0"/>
              </a:spcAft>
              <a:buClr>
                <a:srgbClr val="000000"/>
              </a:buClr>
              <a:buSzPts val="2060"/>
              <a:buFont typeface="Arial"/>
              <a:buNone/>
            </a:pPr>
            <a:r>
              <a:rPr lang="lt-LT" sz="1800">
                <a:solidFill>
                  <a:schemeClr val="lt2"/>
                </a:solidFill>
                <a:latin typeface="Roboto"/>
                <a:ea typeface="Roboto"/>
                <a:cs typeface="Roboto"/>
                <a:sym typeface="Roboto"/>
              </a:rPr>
              <a:t>generavimas</a:t>
            </a:r>
            <a:endParaRPr b="0" i="0" sz="1800" u="none" cap="none" strike="noStrike">
              <a:solidFill>
                <a:srgbClr val="000000"/>
              </a:solidFill>
              <a:latin typeface="Arial"/>
              <a:ea typeface="Arial"/>
              <a:cs typeface="Arial"/>
              <a:sym typeface="Arial"/>
            </a:endParaRPr>
          </a:p>
        </p:txBody>
      </p:sp>
      <p:sp>
        <p:nvSpPr>
          <p:cNvPr id="123" name="Google Shape;123;g15bb857aa5b_0_10"/>
          <p:cNvSpPr txBox="1"/>
          <p:nvPr/>
        </p:nvSpPr>
        <p:spPr>
          <a:xfrm>
            <a:off x="4292288" y="2961325"/>
            <a:ext cx="1342800" cy="447900"/>
          </a:xfrm>
          <a:prstGeom prst="rect">
            <a:avLst/>
          </a:prstGeom>
          <a:noFill/>
          <a:ln>
            <a:noFill/>
          </a:ln>
        </p:spPr>
        <p:txBody>
          <a:bodyPr anchorCtr="0" anchor="t" bIns="91425" lIns="91425" spcFirstLastPara="1" rIns="91425" wrap="square" tIns="91425">
            <a:spAutoFit/>
          </a:bodyPr>
          <a:lstStyle/>
          <a:p>
            <a:pPr indent="0" lvl="0" marL="0" marR="0" rtl="0" algn="l">
              <a:lnSpc>
                <a:spcPct val="95000"/>
              </a:lnSpc>
              <a:spcBef>
                <a:spcPts val="0"/>
              </a:spcBef>
              <a:spcAft>
                <a:spcPts val="0"/>
              </a:spcAft>
              <a:buClr>
                <a:srgbClr val="000000"/>
              </a:buClr>
              <a:buSzPts val="2060"/>
              <a:buFont typeface="Arial"/>
              <a:buNone/>
            </a:pPr>
            <a:r>
              <a:rPr lang="lt-LT" sz="1800">
                <a:solidFill>
                  <a:schemeClr val="lt2"/>
                </a:solidFill>
                <a:latin typeface="Roboto"/>
                <a:ea typeface="Roboto"/>
                <a:cs typeface="Roboto"/>
                <a:sym typeface="Roboto"/>
              </a:rPr>
              <a:t>atranka</a:t>
            </a:r>
            <a:endParaRPr b="0" i="0" sz="1800" u="none" cap="none" strike="noStrike">
              <a:solidFill>
                <a:srgbClr val="000000"/>
              </a:solidFill>
              <a:latin typeface="Arial"/>
              <a:ea typeface="Arial"/>
              <a:cs typeface="Arial"/>
              <a:sym typeface="Arial"/>
            </a:endParaRPr>
          </a:p>
        </p:txBody>
      </p:sp>
      <p:sp>
        <p:nvSpPr>
          <p:cNvPr id="124" name="Google Shape;124;g15bb857aa5b_0_10"/>
          <p:cNvSpPr txBox="1"/>
          <p:nvPr/>
        </p:nvSpPr>
        <p:spPr>
          <a:xfrm>
            <a:off x="2076174" y="4307100"/>
            <a:ext cx="2037300" cy="447900"/>
          </a:xfrm>
          <a:prstGeom prst="rect">
            <a:avLst/>
          </a:prstGeom>
          <a:noFill/>
          <a:ln>
            <a:noFill/>
          </a:ln>
        </p:spPr>
        <p:txBody>
          <a:bodyPr anchorCtr="0" anchor="t" bIns="91425" lIns="91425" spcFirstLastPara="1" rIns="91425" wrap="square" tIns="91425">
            <a:spAutoFit/>
          </a:bodyPr>
          <a:lstStyle/>
          <a:p>
            <a:pPr indent="0" lvl="0" marL="0" marR="0" rtl="0" algn="l">
              <a:lnSpc>
                <a:spcPct val="95000"/>
              </a:lnSpc>
              <a:spcBef>
                <a:spcPts val="0"/>
              </a:spcBef>
              <a:spcAft>
                <a:spcPts val="0"/>
              </a:spcAft>
              <a:buClr>
                <a:srgbClr val="000000"/>
              </a:buClr>
              <a:buSzPts val="2060"/>
              <a:buFont typeface="Arial"/>
              <a:buNone/>
            </a:pPr>
            <a:r>
              <a:rPr lang="lt-LT" sz="1800">
                <a:solidFill>
                  <a:schemeClr val="lt2"/>
                </a:solidFill>
                <a:latin typeface="Roboto"/>
                <a:ea typeface="Roboto"/>
                <a:cs typeface="Roboto"/>
                <a:sym typeface="Roboto"/>
              </a:rPr>
              <a:t>kritinė analizė</a:t>
            </a:r>
            <a:endParaRPr b="0" i="0" sz="1800" u="none" cap="none" strike="noStrike">
              <a:solidFill>
                <a:srgbClr val="000000"/>
              </a:solidFill>
              <a:latin typeface="Arial"/>
              <a:ea typeface="Arial"/>
              <a:cs typeface="Arial"/>
              <a:sym typeface="Arial"/>
            </a:endParaRPr>
          </a:p>
        </p:txBody>
      </p:sp>
      <p:cxnSp>
        <p:nvCxnSpPr>
          <p:cNvPr id="125" name="Google Shape;125;g15bb857aa5b_0_10"/>
          <p:cNvCxnSpPr/>
          <p:nvPr/>
        </p:nvCxnSpPr>
        <p:spPr>
          <a:xfrm flipH="1" rot="10800000">
            <a:off x="1806450" y="3280850"/>
            <a:ext cx="386100" cy="8100"/>
          </a:xfrm>
          <a:prstGeom prst="straightConnector1">
            <a:avLst/>
          </a:prstGeom>
          <a:noFill/>
          <a:ln cap="flat" cmpd="sng" w="38100">
            <a:solidFill>
              <a:srgbClr val="1155CC"/>
            </a:solidFill>
            <a:prstDash val="solid"/>
            <a:round/>
            <a:headEnd len="sm" w="sm" type="none"/>
            <a:tailEnd len="med" w="med" type="triangle"/>
          </a:ln>
        </p:spPr>
      </p:cxnSp>
      <p:cxnSp>
        <p:nvCxnSpPr>
          <p:cNvPr id="126" name="Google Shape;126;g15bb857aa5b_0_10"/>
          <p:cNvCxnSpPr/>
          <p:nvPr/>
        </p:nvCxnSpPr>
        <p:spPr>
          <a:xfrm rot="10800000">
            <a:off x="3960525" y="3203950"/>
            <a:ext cx="414600" cy="900"/>
          </a:xfrm>
          <a:prstGeom prst="straightConnector1">
            <a:avLst/>
          </a:prstGeom>
          <a:noFill/>
          <a:ln cap="flat" cmpd="sng" w="38100">
            <a:solidFill>
              <a:srgbClr val="1155CC"/>
            </a:solidFill>
            <a:prstDash val="solid"/>
            <a:round/>
            <a:headEnd len="sm" w="sm" type="none"/>
            <a:tailEnd len="med" w="med" type="triangle"/>
          </a:ln>
        </p:spPr>
      </p:cxnSp>
      <p:cxnSp>
        <p:nvCxnSpPr>
          <p:cNvPr id="127" name="Google Shape;127;g15bb857aa5b_0_10"/>
          <p:cNvCxnSpPr/>
          <p:nvPr/>
        </p:nvCxnSpPr>
        <p:spPr>
          <a:xfrm>
            <a:off x="3384825" y="2009900"/>
            <a:ext cx="7500" cy="332100"/>
          </a:xfrm>
          <a:prstGeom prst="straightConnector1">
            <a:avLst/>
          </a:prstGeom>
          <a:noFill/>
          <a:ln cap="flat" cmpd="sng" w="38100">
            <a:solidFill>
              <a:srgbClr val="1155CC"/>
            </a:solidFill>
            <a:prstDash val="solid"/>
            <a:round/>
            <a:headEnd len="sm" w="sm" type="none"/>
            <a:tailEnd len="med" w="med" type="triangle"/>
          </a:ln>
        </p:spPr>
      </p:cxnSp>
      <p:cxnSp>
        <p:nvCxnSpPr>
          <p:cNvPr id="128" name="Google Shape;128;g15bb857aa5b_0_10"/>
          <p:cNvCxnSpPr/>
          <p:nvPr/>
        </p:nvCxnSpPr>
        <p:spPr>
          <a:xfrm flipH="1" rot="10800000">
            <a:off x="2669125" y="4033750"/>
            <a:ext cx="5400" cy="354600"/>
          </a:xfrm>
          <a:prstGeom prst="straightConnector1">
            <a:avLst/>
          </a:prstGeom>
          <a:noFill/>
          <a:ln cap="flat" cmpd="sng" w="38100">
            <a:solidFill>
              <a:srgbClr val="1155CC"/>
            </a:solidFill>
            <a:prstDash val="solid"/>
            <a:round/>
            <a:headEnd len="sm" w="sm" type="none"/>
            <a:tailEnd len="med" w="med" type="triangle"/>
          </a:ln>
        </p:spPr>
      </p:cxnSp>
      <p:sp>
        <p:nvSpPr>
          <p:cNvPr id="129" name="Google Shape;129;g15bb857aa5b_0_10"/>
          <p:cNvSpPr/>
          <p:nvPr/>
        </p:nvSpPr>
        <p:spPr>
          <a:xfrm>
            <a:off x="5211000" y="2086100"/>
            <a:ext cx="820500" cy="2423700"/>
          </a:xfrm>
          <a:prstGeom prst="rightBrace">
            <a:avLst>
              <a:gd fmla="val 50000" name="adj1"/>
              <a:gd fmla="val 50386" name="adj2"/>
            </a:avLst>
          </a:prstGeom>
          <a:noFill/>
          <a:ln cap="flat" cmpd="sng" w="1905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g15bb857aa5b_0_10"/>
          <p:cNvSpPr txBox="1"/>
          <p:nvPr/>
        </p:nvSpPr>
        <p:spPr>
          <a:xfrm>
            <a:off x="6317675" y="1853150"/>
            <a:ext cx="2517900" cy="2993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60"/>
              <a:buFont typeface="Arial"/>
              <a:buNone/>
            </a:pPr>
            <a:r>
              <a:rPr lang="lt-LT" sz="1460">
                <a:solidFill>
                  <a:schemeClr val="dk2"/>
                </a:solidFill>
                <a:latin typeface="Roboto"/>
                <a:ea typeface="Roboto"/>
                <a:cs typeface="Roboto"/>
                <a:sym typeface="Roboto"/>
              </a:rPr>
              <a:t>padeda dėstytojams</a:t>
            </a:r>
            <a:r>
              <a:rPr b="0" i="0" lang="lt-LT" sz="1460" u="none" cap="none" strike="noStrike">
                <a:solidFill>
                  <a:schemeClr val="dk2"/>
                </a:solidFill>
                <a:latin typeface="Roboto"/>
                <a:ea typeface="Roboto"/>
                <a:cs typeface="Roboto"/>
                <a:sym typeface="Roboto"/>
              </a:rPr>
              <a:t>:</a:t>
            </a:r>
            <a:endParaRPr b="0" i="0" sz="1460" u="none" cap="none" strike="noStrike">
              <a:solidFill>
                <a:schemeClr val="dk2"/>
              </a:solidFill>
              <a:latin typeface="Roboto"/>
              <a:ea typeface="Roboto"/>
              <a:cs typeface="Roboto"/>
              <a:sym typeface="Roboto"/>
            </a:endParaRPr>
          </a:p>
          <a:p>
            <a:pPr indent="-321310" lvl="0" marL="457200" marR="0" rtl="0" algn="l">
              <a:lnSpc>
                <a:spcPct val="115000"/>
              </a:lnSpc>
              <a:spcBef>
                <a:spcPts val="0"/>
              </a:spcBef>
              <a:spcAft>
                <a:spcPts val="0"/>
              </a:spcAft>
              <a:buClr>
                <a:schemeClr val="dk2"/>
              </a:buClr>
              <a:buSzPts val="1460"/>
              <a:buFont typeface="Roboto"/>
              <a:buChar char="➔"/>
            </a:pPr>
            <a:r>
              <a:rPr lang="lt-LT" sz="1460">
                <a:solidFill>
                  <a:schemeClr val="dk2"/>
                </a:solidFill>
                <a:latin typeface="Roboto"/>
                <a:ea typeface="Roboto"/>
                <a:cs typeface="Roboto"/>
                <a:sym typeface="Roboto"/>
              </a:rPr>
              <a:t>stebėti besimokančiųjų pažangą ir vertinti mokymo veiksmingumą.</a:t>
            </a:r>
            <a:endParaRPr sz="1460">
              <a:solidFill>
                <a:schemeClr val="dk2"/>
              </a:solidFill>
              <a:latin typeface="Roboto"/>
              <a:ea typeface="Roboto"/>
              <a:cs typeface="Roboto"/>
              <a:sym typeface="Roboto"/>
            </a:endParaRPr>
          </a:p>
          <a:p>
            <a:pPr indent="-321310" lvl="0" marL="457200" marR="0" rtl="0" algn="l">
              <a:lnSpc>
                <a:spcPct val="115000"/>
              </a:lnSpc>
              <a:spcBef>
                <a:spcPts val="0"/>
              </a:spcBef>
              <a:spcAft>
                <a:spcPts val="0"/>
              </a:spcAft>
              <a:buClr>
                <a:schemeClr val="dk2"/>
              </a:buClr>
              <a:buSzPts val="1460"/>
              <a:buFont typeface="Roboto"/>
              <a:buChar char="➔"/>
            </a:pPr>
            <a:r>
              <a:rPr lang="lt-LT" sz="1460">
                <a:solidFill>
                  <a:schemeClr val="dk2"/>
                </a:solidFill>
                <a:latin typeface="Roboto"/>
                <a:ea typeface="Roboto"/>
                <a:cs typeface="Roboto"/>
                <a:sym typeface="Roboto"/>
              </a:rPr>
              <a:t>priimti įrodymais pagrįstus sprendimus, susijusius su mokymo ir mokymosi planavimu.</a:t>
            </a:r>
            <a:endParaRPr sz="1460">
              <a:solidFill>
                <a:schemeClr val="dk2"/>
              </a:solidFill>
              <a:latin typeface="Roboto"/>
              <a:ea typeface="Roboto"/>
              <a:cs typeface="Roboto"/>
              <a:sym typeface="Roboto"/>
            </a:endParaRPr>
          </a:p>
        </p:txBody>
      </p:sp>
      <p:sp>
        <p:nvSpPr>
          <p:cNvPr id="131" name="Google Shape;131;g15bb857aa5b_0_10"/>
          <p:cNvSpPr/>
          <p:nvPr/>
        </p:nvSpPr>
        <p:spPr>
          <a:xfrm>
            <a:off x="2192550" y="2256100"/>
            <a:ext cx="1688700" cy="1881000"/>
          </a:xfrm>
          <a:prstGeom prst="wave">
            <a:avLst>
              <a:gd fmla="val 4567" name="adj1"/>
              <a:gd fmla="val 748" name="adj2"/>
            </a:avLst>
          </a:prstGeom>
          <a:solidFill>
            <a:srgbClr val="A4C2F4"/>
          </a:solidFill>
          <a:ln cap="flat" cmpd="sng" w="9525">
            <a:solidFill>
              <a:srgbClr val="1A73E8"/>
            </a:solidFill>
            <a:prstDash val="solid"/>
            <a:round/>
            <a:headEnd len="sm" w="sm" type="none"/>
            <a:tailEnd len="sm" w="sm" type="none"/>
          </a:ln>
          <a:effectLst>
            <a:outerShdw blurRad="57150" rotWithShape="0" algn="bl">
              <a:srgbClr val="000000">
                <a:alpha val="4941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g15bb857aa5b_0_10"/>
          <p:cNvSpPr txBox="1"/>
          <p:nvPr/>
        </p:nvSpPr>
        <p:spPr>
          <a:xfrm>
            <a:off x="2162400" y="2307550"/>
            <a:ext cx="1711800" cy="1740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lang="lt-LT" sz="1600">
                <a:solidFill>
                  <a:srgbClr val="212121"/>
                </a:solidFill>
                <a:latin typeface="Roboto"/>
                <a:ea typeface="Roboto"/>
                <a:cs typeface="Roboto"/>
                <a:sym typeface="Roboto"/>
              </a:rPr>
              <a:t>Įrodymai</a:t>
            </a:r>
            <a:endParaRPr b="1" i="0" sz="1600" u="none" cap="none" strike="noStrike">
              <a:solidFill>
                <a:srgbClr val="212121"/>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1260"/>
              <a:buFont typeface="Arial"/>
              <a:buNone/>
            </a:pPr>
            <a:r>
              <a:rPr lang="lt-LT" sz="1260">
                <a:solidFill>
                  <a:schemeClr val="lt2"/>
                </a:solidFill>
                <a:latin typeface="Roboto"/>
                <a:ea typeface="Roboto"/>
                <a:cs typeface="Roboto"/>
                <a:sym typeface="Roboto"/>
              </a:rPr>
              <a:t>apie besimokančiųjų veiklą, rezultatus ir pažangą, generuojami skaitmeninių technologijų</a:t>
            </a:r>
            <a:endParaRPr b="0" i="0" sz="1260" u="none" cap="none" strike="noStrike">
              <a:solidFill>
                <a:schemeClr val="lt2"/>
              </a:solidFill>
              <a:latin typeface="Roboto"/>
              <a:ea typeface="Roboto"/>
              <a:cs typeface="Roboto"/>
              <a:sym typeface="Roboto"/>
            </a:endParaRPr>
          </a:p>
        </p:txBody>
      </p:sp>
      <p:sp>
        <p:nvSpPr>
          <p:cNvPr id="133" name="Google Shape;133;g15bb857aa5b_0_10"/>
          <p:cNvSpPr/>
          <p:nvPr/>
        </p:nvSpPr>
        <p:spPr>
          <a:xfrm rot="5398049">
            <a:off x="4139275" y="2129402"/>
            <a:ext cx="528600" cy="579900"/>
          </a:xfrm>
          <a:prstGeom prst="bentArrow">
            <a:avLst>
              <a:gd fmla="val 16822" name="adj1"/>
              <a:gd fmla="val 25000" name="adj2"/>
              <a:gd fmla="val 25000" name="adj3"/>
              <a:gd fmla="val 43750" name="adj4"/>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g15bb857aa5b_0_10"/>
          <p:cNvSpPr/>
          <p:nvPr/>
        </p:nvSpPr>
        <p:spPr>
          <a:xfrm rot="10798049">
            <a:off x="4088868" y="3725155"/>
            <a:ext cx="528600" cy="579900"/>
          </a:xfrm>
          <a:prstGeom prst="bentArrow">
            <a:avLst>
              <a:gd fmla="val 16822" name="adj1"/>
              <a:gd fmla="val 25000" name="adj2"/>
              <a:gd fmla="val 25000" name="adj3"/>
              <a:gd fmla="val 43750" name="adj4"/>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g15bb857aa5b_0_10"/>
          <p:cNvSpPr/>
          <p:nvPr/>
        </p:nvSpPr>
        <p:spPr>
          <a:xfrm rot="-5401951">
            <a:off x="1348258" y="3725150"/>
            <a:ext cx="528600" cy="579900"/>
          </a:xfrm>
          <a:prstGeom prst="bentArrow">
            <a:avLst>
              <a:gd fmla="val 16822" name="adj1"/>
              <a:gd fmla="val 25000" name="adj2"/>
              <a:gd fmla="val 25000" name="adj3"/>
              <a:gd fmla="val 43750" name="adj4"/>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6" name="Google Shape;136;g15bb857aa5b_0_10"/>
          <p:cNvPicPr preferRelativeResize="0"/>
          <p:nvPr/>
        </p:nvPicPr>
        <p:blipFill rotWithShape="1">
          <a:blip r:embed="rId3">
            <a:alphaModFix/>
          </a:blip>
          <a:srcRect b="0" l="0" r="0" t="0"/>
          <a:stretch/>
        </p:blipFill>
        <p:spPr>
          <a:xfrm>
            <a:off x="5725075" y="1749400"/>
            <a:ext cx="592600" cy="592600"/>
          </a:xfrm>
          <a:prstGeom prst="rect">
            <a:avLst/>
          </a:prstGeom>
          <a:noFill/>
          <a:ln>
            <a:noFill/>
          </a:ln>
        </p:spPr>
      </p:pic>
      <p:pic>
        <p:nvPicPr>
          <p:cNvPr id="137" name="Google Shape;137;g15bb857aa5b_0_10"/>
          <p:cNvPicPr preferRelativeResize="0"/>
          <p:nvPr/>
        </p:nvPicPr>
        <p:blipFill>
          <a:blip r:embed="rId4">
            <a:alphaModFix/>
          </a:blip>
          <a:stretch>
            <a:fillRect/>
          </a:stretch>
        </p:blipFill>
        <p:spPr>
          <a:xfrm>
            <a:off x="7906900" y="4859275"/>
            <a:ext cx="1160900" cy="208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15174d6553b_0_0"/>
          <p:cNvSpPr/>
          <p:nvPr/>
        </p:nvSpPr>
        <p:spPr>
          <a:xfrm>
            <a:off x="134725" y="1921775"/>
            <a:ext cx="2029800" cy="2649000"/>
          </a:xfrm>
          <a:prstGeom prst="rightArrowCallout">
            <a:avLst>
              <a:gd fmla="val 16780" name="adj1"/>
              <a:gd fmla="val 25000" name="adj2"/>
              <a:gd fmla="val 17853" name="adj3"/>
              <a:gd fmla="val 80163" name="adj4"/>
            </a:avLst>
          </a:prstGeom>
          <a:solidFill>
            <a:srgbClr val="A4C2F4"/>
          </a:solidFill>
          <a:ln cap="flat" cmpd="sng" w="9525">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g15174d6553b_0_0"/>
          <p:cNvSpPr/>
          <p:nvPr/>
        </p:nvSpPr>
        <p:spPr>
          <a:xfrm>
            <a:off x="4135825" y="2904050"/>
            <a:ext cx="1437600" cy="1920600"/>
          </a:xfrm>
          <a:prstGeom prst="rect">
            <a:avLst/>
          </a:prstGeom>
          <a:noFill/>
          <a:ln cap="flat" cmpd="sng" w="19050">
            <a:solidFill>
              <a:srgbClr val="4CBAB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144" name="Google Shape;144;g15174d6553b_0_0"/>
          <p:cNvSpPr/>
          <p:nvPr/>
        </p:nvSpPr>
        <p:spPr>
          <a:xfrm>
            <a:off x="2164500" y="1540775"/>
            <a:ext cx="6756600" cy="523200"/>
          </a:xfrm>
          <a:prstGeom prst="rect">
            <a:avLst/>
          </a:prstGeom>
          <a:solidFill>
            <a:srgbClr val="A4C2F4"/>
          </a:solidFill>
          <a:ln cap="flat" cmpd="sng" w="9525">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Roboto"/>
              <a:ea typeface="Roboto"/>
              <a:cs typeface="Roboto"/>
              <a:sym typeface="Roboto"/>
            </a:endParaRPr>
          </a:p>
        </p:txBody>
      </p:sp>
      <p:sp>
        <p:nvSpPr>
          <p:cNvPr id="145" name="Google Shape;145;g15174d6553b_0_0"/>
          <p:cNvSpPr txBox="1"/>
          <p:nvPr>
            <p:ph type="title"/>
          </p:nvPr>
        </p:nvSpPr>
        <p:spPr>
          <a:xfrm>
            <a:off x="91275" y="579150"/>
            <a:ext cx="81756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880"/>
              <a:buNone/>
            </a:pPr>
            <a:r>
              <a:rPr lang="lt-LT" sz="2580">
                <a:solidFill>
                  <a:schemeClr val="hlink"/>
                </a:solidFill>
                <a:uFill>
                  <a:noFill/>
                </a:uFill>
                <a:hlinkClick r:id="rId3"/>
              </a:rPr>
              <a:t>DigCompEdu </a:t>
            </a:r>
            <a:r>
              <a:rPr lang="lt-LT" sz="2580"/>
              <a:t>modelis ir Skaitmeninių įrodymų analizė </a:t>
            </a:r>
            <a:endParaRPr sz="2580"/>
          </a:p>
        </p:txBody>
      </p:sp>
      <p:sp>
        <p:nvSpPr>
          <p:cNvPr id="146" name="Google Shape;146;g15174d6553b_0_0"/>
          <p:cNvSpPr txBox="1"/>
          <p:nvPr/>
        </p:nvSpPr>
        <p:spPr>
          <a:xfrm>
            <a:off x="255450" y="2184750"/>
            <a:ext cx="1368600" cy="774000"/>
          </a:xfrm>
          <a:prstGeom prst="rect">
            <a:avLst/>
          </a:prstGeom>
          <a:noFill/>
          <a:ln cap="flat" cmpd="sng" w="28575">
            <a:solidFill>
              <a:srgbClr val="0B5394"/>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160"/>
              <a:buFont typeface="Arial"/>
              <a:buNone/>
            </a:pPr>
            <a:r>
              <a:rPr b="1" i="0" lang="lt-LT" sz="1160" u="sng" cap="none" strike="noStrike">
                <a:solidFill>
                  <a:srgbClr val="212121"/>
                </a:solidFill>
                <a:latin typeface="Roboto"/>
                <a:ea typeface="Roboto"/>
                <a:cs typeface="Roboto"/>
                <a:sym typeface="Roboto"/>
                <a:hlinkClick r:id="rId4">
                  <a:extLst>
                    <a:ext uri="{A12FA001-AC4F-418D-AE19-62706E023703}">
                      <ahyp:hlinkClr val="tx"/>
                    </a:ext>
                  </a:extLst>
                </a:hlinkClick>
              </a:rPr>
              <a:t>DigCompEdu </a:t>
            </a:r>
            <a:r>
              <a:rPr b="1" lang="lt-LT" sz="1160" u="sng">
                <a:solidFill>
                  <a:srgbClr val="212121"/>
                </a:solidFill>
                <a:latin typeface="Roboto"/>
                <a:ea typeface="Roboto"/>
                <a:cs typeface="Roboto"/>
                <a:sym typeface="Roboto"/>
                <a:hlinkClick r:id="rId5">
                  <a:extLst>
                    <a:ext uri="{A12FA001-AC4F-418D-AE19-62706E023703}">
                      <ahyp:hlinkClr val="tx"/>
                    </a:ext>
                  </a:extLst>
                </a:hlinkClick>
              </a:rPr>
              <a:t>modelis</a:t>
            </a:r>
            <a:r>
              <a:rPr b="0" i="0" lang="lt-LT" sz="1160" u="sng" cap="none" strike="noStrike">
                <a:solidFill>
                  <a:srgbClr val="212121"/>
                </a:solidFill>
                <a:latin typeface="Roboto"/>
                <a:ea typeface="Roboto"/>
                <a:cs typeface="Roboto"/>
                <a:sym typeface="Roboto"/>
                <a:hlinkClick r:id="rId6">
                  <a:extLst>
                    <a:ext uri="{A12FA001-AC4F-418D-AE19-62706E023703}">
                      <ahyp:hlinkClr val="tx"/>
                    </a:ext>
                  </a:extLst>
                </a:hlinkClick>
              </a:rPr>
              <a:t> </a:t>
            </a:r>
            <a:r>
              <a:rPr b="0" i="0" lang="lt-LT" sz="1160" u="none" cap="none" strike="noStrike">
                <a:solidFill>
                  <a:srgbClr val="212121"/>
                </a:solidFill>
                <a:latin typeface="Roboto"/>
                <a:ea typeface="Roboto"/>
                <a:cs typeface="Roboto"/>
                <a:sym typeface="Roboto"/>
              </a:rPr>
              <a:t>(Redecker, 2017)</a:t>
            </a:r>
            <a:endParaRPr b="0" i="0" sz="900" u="none" cap="none" strike="noStrike">
              <a:solidFill>
                <a:srgbClr val="212121"/>
              </a:solidFill>
              <a:latin typeface="Roboto"/>
              <a:ea typeface="Roboto"/>
              <a:cs typeface="Roboto"/>
              <a:sym typeface="Roboto"/>
            </a:endParaRPr>
          </a:p>
        </p:txBody>
      </p:sp>
      <p:sp>
        <p:nvSpPr>
          <p:cNvPr id="147" name="Google Shape;147;g15174d6553b_0_0"/>
          <p:cNvSpPr txBox="1"/>
          <p:nvPr/>
        </p:nvSpPr>
        <p:spPr>
          <a:xfrm>
            <a:off x="183475" y="3022175"/>
            <a:ext cx="1554300" cy="1416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lang="lt-LT" sz="1000">
                <a:latin typeface="Roboto"/>
                <a:ea typeface="Roboto"/>
                <a:cs typeface="Roboto"/>
                <a:sym typeface="Roboto"/>
              </a:rPr>
              <a:t>skaitmeninių kompetencijų sąrašas</a:t>
            </a:r>
            <a:r>
              <a:rPr lang="lt-LT" sz="1000">
                <a:latin typeface="Roboto"/>
                <a:ea typeface="Roboto"/>
                <a:cs typeface="Roboto"/>
                <a:sym typeface="Roboto"/>
              </a:rPr>
              <a:t>, skirtas pedagogams, kad jie galėtų išnaudoti skaitmeninių technologijų potencialą švietimui tobulinti ir naujovėms diegti.</a:t>
            </a:r>
            <a:endParaRPr b="0" i="0" sz="1000" u="none" cap="none" strike="noStrike">
              <a:solidFill>
                <a:srgbClr val="000000"/>
              </a:solidFill>
              <a:latin typeface="Roboto"/>
              <a:ea typeface="Roboto"/>
              <a:cs typeface="Roboto"/>
              <a:sym typeface="Roboto"/>
            </a:endParaRPr>
          </a:p>
        </p:txBody>
      </p:sp>
      <p:sp>
        <p:nvSpPr>
          <p:cNvPr id="148" name="Google Shape;148;g15174d6553b_0_0"/>
          <p:cNvSpPr txBox="1"/>
          <p:nvPr/>
        </p:nvSpPr>
        <p:spPr>
          <a:xfrm>
            <a:off x="2379450" y="1479125"/>
            <a:ext cx="14694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lang="lt-LT" sz="1000">
                <a:latin typeface="Roboto"/>
                <a:ea typeface="Roboto"/>
                <a:cs typeface="Roboto"/>
                <a:sym typeface="Roboto"/>
              </a:rPr>
              <a:t>Dėstytojo/mokytojo</a:t>
            </a:r>
            <a:endParaRPr b="1" sz="1000">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rPr b="0" i="0" lang="lt-LT" sz="1000" u="none" cap="none" strike="noStrike">
                <a:solidFill>
                  <a:srgbClr val="000000"/>
                </a:solidFill>
                <a:latin typeface="Roboto"/>
                <a:ea typeface="Roboto"/>
                <a:cs typeface="Roboto"/>
                <a:sym typeface="Roboto"/>
              </a:rPr>
              <a:t>profesinės kompeten</a:t>
            </a:r>
            <a:r>
              <a:rPr lang="lt-LT" sz="1000">
                <a:latin typeface="Roboto"/>
                <a:ea typeface="Roboto"/>
                <a:cs typeface="Roboto"/>
                <a:sym typeface="Roboto"/>
              </a:rPr>
              <a:t>cijos </a:t>
            </a:r>
            <a:endParaRPr b="0" i="0" sz="1000" u="none" cap="none" strike="noStrike">
              <a:solidFill>
                <a:srgbClr val="000000"/>
              </a:solidFill>
              <a:latin typeface="Roboto"/>
              <a:ea typeface="Roboto"/>
              <a:cs typeface="Roboto"/>
              <a:sym typeface="Roboto"/>
            </a:endParaRPr>
          </a:p>
        </p:txBody>
      </p:sp>
      <p:sp>
        <p:nvSpPr>
          <p:cNvPr id="149" name="Google Shape;149;g15174d6553b_0_0"/>
          <p:cNvSpPr txBox="1"/>
          <p:nvPr/>
        </p:nvSpPr>
        <p:spPr>
          <a:xfrm>
            <a:off x="4733725" y="1479125"/>
            <a:ext cx="14694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lang="lt-LT" sz="1000">
                <a:latin typeface="Roboto"/>
                <a:ea typeface="Roboto"/>
                <a:cs typeface="Roboto"/>
                <a:sym typeface="Roboto"/>
              </a:rPr>
              <a:t>Dėstytojo/mokytojo </a:t>
            </a:r>
            <a:r>
              <a:rPr b="0" i="0" lang="lt-LT" sz="1000" u="none" cap="none" strike="noStrike">
                <a:solidFill>
                  <a:srgbClr val="000000"/>
                </a:solidFill>
                <a:latin typeface="Roboto"/>
                <a:ea typeface="Roboto"/>
                <a:cs typeface="Roboto"/>
                <a:sym typeface="Roboto"/>
              </a:rPr>
              <a:t>pedagoginės</a:t>
            </a:r>
            <a:r>
              <a:rPr lang="lt-LT" sz="1000">
                <a:latin typeface="Roboto"/>
                <a:ea typeface="Roboto"/>
                <a:cs typeface="Roboto"/>
                <a:sym typeface="Roboto"/>
              </a:rPr>
              <a:t> kompetencijos</a:t>
            </a:r>
            <a:endParaRPr b="0" i="0" sz="1000" u="none" cap="none" strike="noStrike">
              <a:solidFill>
                <a:srgbClr val="000000"/>
              </a:solidFill>
              <a:latin typeface="Roboto"/>
              <a:ea typeface="Roboto"/>
              <a:cs typeface="Roboto"/>
              <a:sym typeface="Roboto"/>
            </a:endParaRPr>
          </a:p>
        </p:txBody>
      </p:sp>
      <p:sp>
        <p:nvSpPr>
          <p:cNvPr id="150" name="Google Shape;150;g15174d6553b_0_0"/>
          <p:cNvSpPr txBox="1"/>
          <p:nvPr/>
        </p:nvSpPr>
        <p:spPr>
          <a:xfrm>
            <a:off x="7742750" y="1556075"/>
            <a:ext cx="14694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lang="lt-LT" sz="1000">
                <a:latin typeface="Roboto"/>
                <a:ea typeface="Roboto"/>
                <a:cs typeface="Roboto"/>
                <a:sym typeface="Roboto"/>
              </a:rPr>
              <a:t>Besimokančiųjų </a:t>
            </a:r>
            <a:r>
              <a:rPr lang="lt-LT" sz="1000">
                <a:latin typeface="Roboto"/>
                <a:ea typeface="Roboto"/>
                <a:cs typeface="Roboto"/>
                <a:sym typeface="Roboto"/>
              </a:rPr>
              <a:t>k</a:t>
            </a:r>
            <a:r>
              <a:rPr b="0" i="0" lang="lt-LT" sz="1000" u="none" cap="none" strike="noStrike">
                <a:solidFill>
                  <a:srgbClr val="000000"/>
                </a:solidFill>
                <a:latin typeface="Roboto"/>
                <a:ea typeface="Roboto"/>
                <a:cs typeface="Roboto"/>
                <a:sym typeface="Roboto"/>
              </a:rPr>
              <a:t>ompetenc</a:t>
            </a:r>
            <a:r>
              <a:rPr lang="lt-LT" sz="1000">
                <a:latin typeface="Roboto"/>
                <a:ea typeface="Roboto"/>
                <a:cs typeface="Roboto"/>
                <a:sym typeface="Roboto"/>
              </a:rPr>
              <a:t>ijo</a:t>
            </a:r>
            <a:r>
              <a:rPr b="0" i="0" lang="lt-LT" sz="1000" u="none" cap="none" strike="noStrike">
                <a:solidFill>
                  <a:srgbClr val="000000"/>
                </a:solidFill>
                <a:latin typeface="Roboto"/>
                <a:ea typeface="Roboto"/>
                <a:cs typeface="Roboto"/>
                <a:sym typeface="Roboto"/>
              </a:rPr>
              <a:t>s</a:t>
            </a:r>
            <a:endParaRPr b="0" i="0" sz="1000" u="none" cap="none" strike="noStrike">
              <a:solidFill>
                <a:srgbClr val="000000"/>
              </a:solidFill>
              <a:latin typeface="Roboto"/>
              <a:ea typeface="Roboto"/>
              <a:cs typeface="Roboto"/>
              <a:sym typeface="Roboto"/>
            </a:endParaRPr>
          </a:p>
        </p:txBody>
      </p:sp>
      <p:sp>
        <p:nvSpPr>
          <p:cNvPr id="151" name="Google Shape;151;g15174d6553b_0_0"/>
          <p:cNvSpPr txBox="1"/>
          <p:nvPr/>
        </p:nvSpPr>
        <p:spPr>
          <a:xfrm>
            <a:off x="2477100" y="2260600"/>
            <a:ext cx="15789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lt-LT" sz="1100" u="none" cap="none" strike="noStrike">
                <a:solidFill>
                  <a:srgbClr val="B45F06"/>
                </a:solidFill>
                <a:latin typeface="Roboto"/>
                <a:ea typeface="Roboto"/>
                <a:cs typeface="Roboto"/>
                <a:sym typeface="Roboto"/>
              </a:rPr>
              <a:t>1. PROFES</a:t>
            </a:r>
            <a:r>
              <a:rPr b="1" lang="lt-LT" sz="1100">
                <a:solidFill>
                  <a:srgbClr val="B45F06"/>
                </a:solidFill>
                <a:latin typeface="Roboto"/>
                <a:ea typeface="Roboto"/>
                <a:cs typeface="Roboto"/>
                <a:sym typeface="Roboto"/>
              </a:rPr>
              <a:t>INIS ĮSITRAUKIMAS</a:t>
            </a:r>
            <a:endParaRPr b="1" i="0" sz="1100" u="none" cap="none" strike="noStrike">
              <a:solidFill>
                <a:srgbClr val="B45F06"/>
              </a:solidFill>
              <a:latin typeface="Roboto"/>
              <a:ea typeface="Roboto"/>
              <a:cs typeface="Roboto"/>
              <a:sym typeface="Roboto"/>
            </a:endParaRPr>
          </a:p>
        </p:txBody>
      </p:sp>
      <p:sp>
        <p:nvSpPr>
          <p:cNvPr id="152" name="Google Shape;152;g15174d6553b_0_0"/>
          <p:cNvSpPr txBox="1"/>
          <p:nvPr/>
        </p:nvSpPr>
        <p:spPr>
          <a:xfrm>
            <a:off x="4135825" y="2201825"/>
            <a:ext cx="14376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lt-LT" sz="1100" u="none" cap="none" strike="noStrike">
                <a:solidFill>
                  <a:srgbClr val="38761D"/>
                </a:solidFill>
                <a:latin typeface="Roboto"/>
                <a:ea typeface="Roboto"/>
                <a:cs typeface="Roboto"/>
                <a:sym typeface="Roboto"/>
              </a:rPr>
              <a:t>2. </a:t>
            </a:r>
            <a:r>
              <a:rPr b="1" lang="lt-LT" sz="1100">
                <a:solidFill>
                  <a:srgbClr val="38761D"/>
                </a:solidFill>
                <a:latin typeface="Roboto"/>
                <a:ea typeface="Roboto"/>
                <a:cs typeface="Roboto"/>
                <a:sym typeface="Roboto"/>
              </a:rPr>
              <a:t>SKAITMENINIAI IŠTEKLIAI</a:t>
            </a:r>
            <a:endParaRPr b="1" i="0" sz="1100" u="none" cap="none" strike="noStrike">
              <a:solidFill>
                <a:srgbClr val="38761D"/>
              </a:solidFill>
              <a:latin typeface="Roboto"/>
              <a:ea typeface="Roboto"/>
              <a:cs typeface="Roboto"/>
              <a:sym typeface="Roboto"/>
            </a:endParaRPr>
          </a:p>
        </p:txBody>
      </p:sp>
      <p:sp>
        <p:nvSpPr>
          <p:cNvPr id="153" name="Google Shape;153;g15174d6553b_0_0"/>
          <p:cNvSpPr txBox="1"/>
          <p:nvPr/>
        </p:nvSpPr>
        <p:spPr>
          <a:xfrm>
            <a:off x="5634250" y="2194175"/>
            <a:ext cx="15789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lt-LT" sz="1100" u="none" cap="none" strike="noStrike">
                <a:solidFill>
                  <a:srgbClr val="3C78D8"/>
                </a:solidFill>
                <a:latin typeface="Roboto"/>
                <a:ea typeface="Roboto"/>
                <a:cs typeface="Roboto"/>
                <a:sym typeface="Roboto"/>
              </a:rPr>
              <a:t>3. </a:t>
            </a:r>
            <a:r>
              <a:rPr b="1" lang="lt-LT" sz="1100">
                <a:solidFill>
                  <a:srgbClr val="3C78D8"/>
                </a:solidFill>
                <a:latin typeface="Roboto"/>
                <a:ea typeface="Roboto"/>
                <a:cs typeface="Roboto"/>
                <a:sym typeface="Roboto"/>
              </a:rPr>
              <a:t>MOKYMAS IR MOKYMASIS</a:t>
            </a:r>
            <a:endParaRPr b="1" i="0" sz="1100" u="none" cap="none" strike="noStrike">
              <a:solidFill>
                <a:srgbClr val="3C78D8"/>
              </a:solidFill>
              <a:latin typeface="Roboto"/>
              <a:ea typeface="Roboto"/>
              <a:cs typeface="Roboto"/>
              <a:sym typeface="Roboto"/>
            </a:endParaRPr>
          </a:p>
        </p:txBody>
      </p:sp>
      <p:sp>
        <p:nvSpPr>
          <p:cNvPr id="154" name="Google Shape;154;g15174d6553b_0_0"/>
          <p:cNvSpPr txBox="1"/>
          <p:nvPr/>
        </p:nvSpPr>
        <p:spPr>
          <a:xfrm>
            <a:off x="7273875" y="2175850"/>
            <a:ext cx="15789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lt-LT" sz="1100" u="none" cap="none" strike="noStrike">
                <a:solidFill>
                  <a:srgbClr val="E06666"/>
                </a:solidFill>
                <a:latin typeface="Roboto"/>
                <a:ea typeface="Roboto"/>
                <a:cs typeface="Roboto"/>
                <a:sym typeface="Roboto"/>
              </a:rPr>
              <a:t>6. </a:t>
            </a:r>
            <a:r>
              <a:rPr b="1" lang="lt-LT" sz="1100">
                <a:solidFill>
                  <a:srgbClr val="E06666"/>
                </a:solidFill>
                <a:latin typeface="Roboto"/>
                <a:ea typeface="Roboto"/>
                <a:cs typeface="Roboto"/>
                <a:sym typeface="Roboto"/>
              </a:rPr>
              <a:t>BESIMOKANČIŲJŲ SKAITMENINIŲ KOMPETENCIJŲ PLĖTOJIMAS</a:t>
            </a:r>
            <a:endParaRPr b="1" i="0" sz="1100" u="none" cap="none" strike="noStrike">
              <a:solidFill>
                <a:srgbClr val="E06666"/>
              </a:solidFill>
              <a:latin typeface="Roboto"/>
              <a:ea typeface="Roboto"/>
              <a:cs typeface="Roboto"/>
              <a:sym typeface="Roboto"/>
            </a:endParaRPr>
          </a:p>
        </p:txBody>
      </p:sp>
      <p:sp>
        <p:nvSpPr>
          <p:cNvPr id="155" name="Google Shape;155;g15174d6553b_0_0"/>
          <p:cNvSpPr txBox="1"/>
          <p:nvPr/>
        </p:nvSpPr>
        <p:spPr>
          <a:xfrm>
            <a:off x="4173450" y="2910113"/>
            <a:ext cx="12543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lt-LT" sz="1100" u="none" cap="none" strike="noStrike">
                <a:solidFill>
                  <a:srgbClr val="4CBAB9"/>
                </a:solidFill>
                <a:latin typeface="Roboto"/>
                <a:ea typeface="Roboto"/>
                <a:cs typeface="Roboto"/>
                <a:sym typeface="Roboto"/>
              </a:rPr>
              <a:t>4. </a:t>
            </a:r>
            <a:r>
              <a:rPr b="1" lang="lt-LT" sz="1100">
                <a:solidFill>
                  <a:srgbClr val="4CBAB9"/>
                </a:solidFill>
                <a:latin typeface="Roboto"/>
                <a:ea typeface="Roboto"/>
                <a:cs typeface="Roboto"/>
                <a:sym typeface="Roboto"/>
              </a:rPr>
              <a:t>VERTINIMAS</a:t>
            </a:r>
            <a:endParaRPr b="1" i="0" sz="1100" u="none" cap="none" strike="noStrike">
              <a:solidFill>
                <a:srgbClr val="4CBAB9"/>
              </a:solidFill>
              <a:latin typeface="Roboto"/>
              <a:ea typeface="Roboto"/>
              <a:cs typeface="Roboto"/>
              <a:sym typeface="Roboto"/>
            </a:endParaRPr>
          </a:p>
        </p:txBody>
      </p:sp>
      <p:sp>
        <p:nvSpPr>
          <p:cNvPr id="156" name="Google Shape;156;g15174d6553b_0_0"/>
          <p:cNvSpPr txBox="1"/>
          <p:nvPr/>
        </p:nvSpPr>
        <p:spPr>
          <a:xfrm>
            <a:off x="5634250" y="2869763"/>
            <a:ext cx="15789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lt-LT" sz="1100" u="none" cap="none" strike="noStrike">
                <a:solidFill>
                  <a:srgbClr val="A64D79"/>
                </a:solidFill>
                <a:latin typeface="Roboto"/>
                <a:ea typeface="Roboto"/>
                <a:cs typeface="Roboto"/>
                <a:sym typeface="Roboto"/>
              </a:rPr>
              <a:t>5. </a:t>
            </a:r>
            <a:r>
              <a:rPr b="1" lang="lt-LT" sz="1100">
                <a:solidFill>
                  <a:srgbClr val="A64D79"/>
                </a:solidFill>
                <a:latin typeface="Roboto"/>
                <a:ea typeface="Roboto"/>
                <a:cs typeface="Roboto"/>
                <a:sym typeface="Roboto"/>
              </a:rPr>
              <a:t>BESIMOKANČIŲJŲ ĮGALINIMAS</a:t>
            </a:r>
            <a:endParaRPr b="1" i="0" sz="1100" u="none" cap="none" strike="noStrike">
              <a:solidFill>
                <a:srgbClr val="A64D79"/>
              </a:solidFill>
              <a:latin typeface="Roboto"/>
              <a:ea typeface="Roboto"/>
              <a:cs typeface="Roboto"/>
              <a:sym typeface="Roboto"/>
            </a:endParaRPr>
          </a:p>
        </p:txBody>
      </p:sp>
      <p:sp>
        <p:nvSpPr>
          <p:cNvPr id="157" name="Google Shape;157;g15174d6553b_0_0"/>
          <p:cNvSpPr txBox="1"/>
          <p:nvPr/>
        </p:nvSpPr>
        <p:spPr>
          <a:xfrm>
            <a:off x="4163250" y="3198225"/>
            <a:ext cx="1437600" cy="145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lt-LT" sz="1100" u="none" cap="none" strike="noStrike">
                <a:solidFill>
                  <a:srgbClr val="000000"/>
                </a:solidFill>
                <a:latin typeface="Roboto"/>
                <a:ea typeface="Roboto"/>
                <a:cs typeface="Roboto"/>
                <a:sym typeface="Roboto"/>
              </a:rPr>
              <a:t>4.1 </a:t>
            </a:r>
            <a:r>
              <a:rPr lang="lt-LT" sz="1100">
                <a:latin typeface="Roboto"/>
                <a:ea typeface="Roboto"/>
                <a:cs typeface="Roboto"/>
                <a:sym typeface="Roboto"/>
              </a:rPr>
              <a:t>Vertinimo strategijos</a:t>
            </a:r>
            <a:endParaRPr b="0" i="0" sz="1100" u="none" cap="none" strike="noStrike">
              <a:solidFill>
                <a:srgbClr val="000000"/>
              </a:solidFill>
              <a:latin typeface="Roboto"/>
              <a:ea typeface="Roboto"/>
              <a:cs typeface="Roboto"/>
              <a:sym typeface="Roboto"/>
            </a:endParaRPr>
          </a:p>
          <a:p>
            <a:pPr indent="-298450" lvl="0" marL="457200" marR="0" rtl="0" algn="l">
              <a:lnSpc>
                <a:spcPct val="100000"/>
              </a:lnSpc>
              <a:spcBef>
                <a:spcPts val="1000"/>
              </a:spcBef>
              <a:spcAft>
                <a:spcPts val="0"/>
              </a:spcAft>
              <a:buClr>
                <a:srgbClr val="000000"/>
              </a:buClr>
              <a:buSzPts val="1100"/>
              <a:buFont typeface="Roboto"/>
              <a:buChar char="➔"/>
            </a:pPr>
            <a:r>
              <a:rPr b="1" i="0" lang="lt-LT" sz="1100" u="none" cap="none" strike="noStrike">
                <a:solidFill>
                  <a:srgbClr val="000000"/>
                </a:solidFill>
                <a:latin typeface="Roboto"/>
                <a:ea typeface="Roboto"/>
                <a:cs typeface="Roboto"/>
                <a:sym typeface="Roboto"/>
              </a:rPr>
              <a:t>4.2 </a:t>
            </a:r>
            <a:r>
              <a:rPr b="1" lang="lt-LT" sz="1100">
                <a:latin typeface="Roboto"/>
                <a:ea typeface="Roboto"/>
                <a:cs typeface="Roboto"/>
                <a:sym typeface="Roboto"/>
              </a:rPr>
              <a:t>Įrodymų analizė</a:t>
            </a:r>
            <a:endParaRPr b="1" i="0" sz="1100" u="none" cap="none" strike="noStrike">
              <a:solidFill>
                <a:srgbClr val="000000"/>
              </a:solidFill>
              <a:latin typeface="Roboto"/>
              <a:ea typeface="Roboto"/>
              <a:cs typeface="Roboto"/>
              <a:sym typeface="Roboto"/>
            </a:endParaRPr>
          </a:p>
          <a:p>
            <a:pPr indent="0" lvl="0" marL="0" marR="0" rtl="0" algn="l">
              <a:lnSpc>
                <a:spcPct val="100000"/>
              </a:lnSpc>
              <a:spcBef>
                <a:spcPts val="1000"/>
              </a:spcBef>
              <a:spcAft>
                <a:spcPts val="1000"/>
              </a:spcAft>
              <a:buClr>
                <a:srgbClr val="000000"/>
              </a:buClr>
              <a:buSzPts val="1100"/>
              <a:buFont typeface="Arial"/>
              <a:buNone/>
            </a:pPr>
            <a:r>
              <a:rPr b="0" i="0" lang="lt-LT" sz="1100" u="none" cap="none" strike="noStrike">
                <a:solidFill>
                  <a:srgbClr val="000000"/>
                </a:solidFill>
                <a:latin typeface="Roboto"/>
                <a:ea typeface="Roboto"/>
                <a:cs typeface="Roboto"/>
                <a:sym typeface="Roboto"/>
              </a:rPr>
              <a:t>4.3 </a:t>
            </a:r>
            <a:r>
              <a:rPr lang="lt-LT" sz="1100">
                <a:latin typeface="Roboto"/>
                <a:ea typeface="Roboto"/>
                <a:cs typeface="Roboto"/>
                <a:sym typeface="Roboto"/>
              </a:rPr>
              <a:t>Grįžtamasis ryšys ir planavimas</a:t>
            </a:r>
            <a:endParaRPr b="0" i="0" sz="1100" u="none" cap="none" strike="noStrike">
              <a:solidFill>
                <a:srgbClr val="000000"/>
              </a:solidFill>
              <a:latin typeface="Roboto"/>
              <a:ea typeface="Roboto"/>
              <a:cs typeface="Roboto"/>
              <a:sym typeface="Roboto"/>
            </a:endParaRPr>
          </a:p>
        </p:txBody>
      </p:sp>
      <p:pic>
        <p:nvPicPr>
          <p:cNvPr id="158" name="Google Shape;158;g15174d6553b_0_0"/>
          <p:cNvPicPr preferRelativeResize="0"/>
          <p:nvPr/>
        </p:nvPicPr>
        <p:blipFill rotWithShape="1">
          <a:blip r:embed="rId7">
            <a:alphaModFix/>
          </a:blip>
          <a:srcRect b="0" l="0" r="0" t="0"/>
          <a:stretch/>
        </p:blipFill>
        <p:spPr>
          <a:xfrm>
            <a:off x="2178575" y="3437275"/>
            <a:ext cx="1910278" cy="1200601"/>
          </a:xfrm>
          <a:prstGeom prst="rect">
            <a:avLst/>
          </a:prstGeom>
          <a:noFill/>
          <a:ln cap="flat" cmpd="sng" w="19050">
            <a:solidFill>
              <a:srgbClr val="4CBAB9"/>
            </a:solidFill>
            <a:prstDash val="solid"/>
            <a:round/>
            <a:headEnd len="sm" w="sm" type="none"/>
            <a:tailEnd len="sm" w="sm" type="none"/>
          </a:ln>
        </p:spPr>
      </p:pic>
      <p:sp>
        <p:nvSpPr>
          <p:cNvPr id="159" name="Google Shape;159;g15174d6553b_0_0"/>
          <p:cNvSpPr txBox="1"/>
          <p:nvPr/>
        </p:nvSpPr>
        <p:spPr>
          <a:xfrm>
            <a:off x="5936850" y="3495675"/>
            <a:ext cx="2429100" cy="1200600"/>
          </a:xfrm>
          <a:prstGeom prst="rect">
            <a:avLst/>
          </a:prstGeom>
          <a:noFill/>
          <a:ln cap="flat" cmpd="sng" w="19050">
            <a:solidFill>
              <a:srgbClr val="4CBAB9"/>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lang="lt-LT" sz="1100">
                <a:latin typeface="Roboto"/>
                <a:ea typeface="Roboto"/>
                <a:cs typeface="Roboto"/>
                <a:sym typeface="Roboto"/>
              </a:rPr>
              <a:t>kurti, atrinkti, kritiškai analizuoti ir interpretuoti skaitmeninius įrodymus apie besimokančiųjų veiklą, rezultatus ir pažangą, siekiant surinkti mokymui ir mokymuisi reikalingą informaciją</a:t>
            </a:r>
            <a:r>
              <a:rPr b="0" i="0" lang="lt-LT" sz="1100" u="none" cap="none" strike="noStrike">
                <a:solidFill>
                  <a:srgbClr val="000000"/>
                </a:solidFill>
                <a:latin typeface="Roboto"/>
                <a:ea typeface="Roboto"/>
                <a:cs typeface="Roboto"/>
                <a:sym typeface="Roboto"/>
              </a:rPr>
              <a:t>  </a:t>
            </a:r>
            <a:endParaRPr b="0" i="0" sz="1100" u="none" cap="none" strike="noStrike">
              <a:solidFill>
                <a:srgbClr val="000000"/>
              </a:solidFill>
              <a:latin typeface="Roboto"/>
              <a:ea typeface="Roboto"/>
              <a:cs typeface="Roboto"/>
              <a:sym typeface="Roboto"/>
            </a:endParaRPr>
          </a:p>
        </p:txBody>
      </p:sp>
      <p:cxnSp>
        <p:nvCxnSpPr>
          <p:cNvPr id="160" name="Google Shape;160;g15174d6553b_0_0"/>
          <p:cNvCxnSpPr/>
          <p:nvPr/>
        </p:nvCxnSpPr>
        <p:spPr>
          <a:xfrm>
            <a:off x="5591850" y="4037575"/>
            <a:ext cx="277800" cy="0"/>
          </a:xfrm>
          <a:prstGeom prst="straightConnector1">
            <a:avLst/>
          </a:prstGeom>
          <a:noFill/>
          <a:ln cap="flat" cmpd="sng" w="28575">
            <a:solidFill>
              <a:srgbClr val="4CBAB9"/>
            </a:solidFill>
            <a:prstDash val="solid"/>
            <a:round/>
            <a:headEnd len="sm" w="sm" type="none"/>
            <a:tailEnd len="med" w="med" type="triangle"/>
          </a:ln>
        </p:spPr>
      </p:cxnSp>
      <p:pic>
        <p:nvPicPr>
          <p:cNvPr id="161" name="Google Shape;161;g15174d6553b_0_0"/>
          <p:cNvPicPr preferRelativeResize="0"/>
          <p:nvPr/>
        </p:nvPicPr>
        <p:blipFill>
          <a:blip r:embed="rId8">
            <a:alphaModFix/>
          </a:blip>
          <a:stretch>
            <a:fillRect/>
          </a:stretch>
        </p:blipFill>
        <p:spPr>
          <a:xfrm>
            <a:off x="7906900" y="4859275"/>
            <a:ext cx="1160900" cy="208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15174d6553b_0_9"/>
          <p:cNvSpPr txBox="1"/>
          <p:nvPr>
            <p:ph type="title"/>
          </p:nvPr>
        </p:nvSpPr>
        <p:spPr>
          <a:xfrm>
            <a:off x="5350950" y="794575"/>
            <a:ext cx="3181200" cy="539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lt-LT" sz="2400"/>
              <a:t>Įrodymų analizė</a:t>
            </a:r>
            <a:endParaRPr sz="2400"/>
          </a:p>
        </p:txBody>
      </p:sp>
      <p:sp>
        <p:nvSpPr>
          <p:cNvPr id="167" name="Google Shape;167;g15174d6553b_0_9"/>
          <p:cNvSpPr txBox="1"/>
          <p:nvPr/>
        </p:nvSpPr>
        <p:spPr>
          <a:xfrm>
            <a:off x="182700" y="773275"/>
            <a:ext cx="1895100" cy="581700"/>
          </a:xfrm>
          <a:prstGeom prst="rect">
            <a:avLst/>
          </a:prstGeom>
          <a:noFill/>
          <a:ln cap="flat" cmpd="sng" w="19050">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rPr b="0" i="0" lang="lt-LT" sz="1200" u="sng" cap="none" strike="noStrike">
                <a:solidFill>
                  <a:schemeClr val="lt1"/>
                </a:solidFill>
                <a:latin typeface="Roboto"/>
                <a:ea typeface="Roboto"/>
                <a:cs typeface="Roboto"/>
                <a:sym typeface="Roboto"/>
                <a:hlinkClick r:id="rId3">
                  <a:extLst>
                    <a:ext uri="{A12FA001-AC4F-418D-AE19-62706E023703}">
                      <ahyp:hlinkClr val="tx"/>
                    </a:ext>
                  </a:extLst>
                </a:hlinkClick>
              </a:rPr>
              <a:t>DigCompEdu Modelis </a:t>
            </a:r>
            <a:r>
              <a:rPr b="0" i="0" lang="lt-LT" sz="1200" u="none" cap="none" strike="noStrike">
                <a:solidFill>
                  <a:schemeClr val="lt1"/>
                </a:solidFill>
                <a:latin typeface="Roboto"/>
                <a:ea typeface="Roboto"/>
                <a:cs typeface="Roboto"/>
                <a:sym typeface="Roboto"/>
              </a:rPr>
              <a:t>(Redecker, 2017)</a:t>
            </a:r>
            <a:endParaRPr b="0" i="0" sz="100" u="none" cap="none" strike="noStrike">
              <a:solidFill>
                <a:srgbClr val="000000"/>
              </a:solidFill>
              <a:latin typeface="Arial"/>
              <a:ea typeface="Arial"/>
              <a:cs typeface="Arial"/>
              <a:sym typeface="Arial"/>
            </a:endParaRPr>
          </a:p>
        </p:txBody>
      </p:sp>
      <p:sp>
        <p:nvSpPr>
          <p:cNvPr id="168" name="Google Shape;168;g15174d6553b_0_9"/>
          <p:cNvSpPr txBox="1"/>
          <p:nvPr/>
        </p:nvSpPr>
        <p:spPr>
          <a:xfrm>
            <a:off x="2945400" y="848575"/>
            <a:ext cx="170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lt-LT" u="none" cap="none" strike="noStrike">
                <a:solidFill>
                  <a:schemeClr val="lt1"/>
                </a:solidFill>
                <a:latin typeface="Roboto"/>
                <a:ea typeface="Roboto"/>
                <a:cs typeface="Roboto"/>
                <a:sym typeface="Roboto"/>
              </a:rPr>
              <a:t>4.2 kompetencija</a:t>
            </a:r>
            <a:endParaRPr b="0" i="0" u="none" cap="none" strike="noStrike">
              <a:solidFill>
                <a:schemeClr val="lt1"/>
              </a:solidFill>
              <a:latin typeface="Roboto"/>
              <a:ea typeface="Roboto"/>
              <a:cs typeface="Roboto"/>
              <a:sym typeface="Roboto"/>
            </a:endParaRPr>
          </a:p>
        </p:txBody>
      </p:sp>
      <p:cxnSp>
        <p:nvCxnSpPr>
          <p:cNvPr id="169" name="Google Shape;169;g15174d6553b_0_9"/>
          <p:cNvCxnSpPr/>
          <p:nvPr/>
        </p:nvCxnSpPr>
        <p:spPr>
          <a:xfrm flipH="1" rot="10800000">
            <a:off x="2222700" y="1064125"/>
            <a:ext cx="646500" cy="7500"/>
          </a:xfrm>
          <a:prstGeom prst="straightConnector1">
            <a:avLst/>
          </a:prstGeom>
          <a:noFill/>
          <a:ln cap="flat" cmpd="sng" w="28575">
            <a:solidFill>
              <a:schemeClr val="lt1"/>
            </a:solidFill>
            <a:prstDash val="solid"/>
            <a:round/>
            <a:headEnd len="sm" w="sm" type="none"/>
            <a:tailEnd len="sm" w="sm" type="none"/>
          </a:ln>
        </p:spPr>
      </p:cxnSp>
      <p:cxnSp>
        <p:nvCxnSpPr>
          <p:cNvPr id="170" name="Google Shape;170;g15174d6553b_0_9"/>
          <p:cNvCxnSpPr/>
          <p:nvPr/>
        </p:nvCxnSpPr>
        <p:spPr>
          <a:xfrm flipH="1" rot="10800000">
            <a:off x="4648200" y="1060375"/>
            <a:ext cx="646500" cy="7500"/>
          </a:xfrm>
          <a:prstGeom prst="straightConnector1">
            <a:avLst/>
          </a:prstGeom>
          <a:noFill/>
          <a:ln cap="flat" cmpd="sng" w="28575">
            <a:solidFill>
              <a:schemeClr val="lt1"/>
            </a:solidFill>
            <a:prstDash val="solid"/>
            <a:round/>
            <a:headEnd len="sm" w="sm" type="none"/>
            <a:tailEnd len="sm" w="sm" type="none"/>
          </a:ln>
        </p:spPr>
      </p:cxnSp>
      <p:sp>
        <p:nvSpPr>
          <p:cNvPr id="171" name="Google Shape;171;g15174d6553b_0_9"/>
          <p:cNvSpPr/>
          <p:nvPr/>
        </p:nvSpPr>
        <p:spPr>
          <a:xfrm>
            <a:off x="2404050" y="956575"/>
            <a:ext cx="215100" cy="215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g15174d6553b_0_9"/>
          <p:cNvSpPr/>
          <p:nvPr/>
        </p:nvSpPr>
        <p:spPr>
          <a:xfrm>
            <a:off x="4863900" y="956575"/>
            <a:ext cx="215100" cy="215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173" name="Google Shape;173;g15174d6553b_0_9"/>
          <p:cNvGraphicFramePr/>
          <p:nvPr/>
        </p:nvGraphicFramePr>
        <p:xfrm>
          <a:off x="610100" y="1709175"/>
          <a:ext cx="3000000" cy="3000000"/>
        </p:xfrm>
        <a:graphic>
          <a:graphicData uri="http://schemas.openxmlformats.org/drawingml/2006/table">
            <a:tbl>
              <a:tblPr>
                <a:noFill/>
                <a:tableStyleId>{7AAE1EEB-F46F-4BF9-B9DA-FA551289EE24}</a:tableStyleId>
              </a:tblPr>
              <a:tblGrid>
                <a:gridCol w="4023500"/>
                <a:gridCol w="4023500"/>
              </a:tblGrid>
              <a:tr h="497775">
                <a:tc>
                  <a:txBody>
                    <a:bodyPr/>
                    <a:lstStyle/>
                    <a:p>
                      <a:pPr indent="0" lvl="0" marL="0" marR="0" rtl="0" algn="l">
                        <a:lnSpc>
                          <a:spcPct val="100000"/>
                        </a:lnSpc>
                        <a:spcBef>
                          <a:spcPts val="0"/>
                        </a:spcBef>
                        <a:spcAft>
                          <a:spcPts val="0"/>
                        </a:spcAft>
                        <a:buClr>
                          <a:srgbClr val="000000"/>
                        </a:buClr>
                        <a:buSzPts val="1600"/>
                        <a:buFont typeface="Arial"/>
                        <a:buNone/>
                      </a:pPr>
                      <a:r>
                        <a:rPr b="1" lang="lt-LT" sz="1600"/>
                        <a:t>Veiklos</a:t>
                      </a:r>
                      <a:endParaRPr b="1" sz="16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B6D7A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B6D7A8"/>
                    </a:solidFill>
                  </a:tcPr>
                </a:tc>
              </a:tr>
              <a:tr h="2838725">
                <a:tc>
                  <a:txBody>
                    <a:bodyPr/>
                    <a:lstStyle/>
                    <a:p>
                      <a:pPr indent="-311150" lvl="0" marL="457200" marR="0" rtl="0" algn="l">
                        <a:lnSpc>
                          <a:spcPct val="115000"/>
                        </a:lnSpc>
                        <a:spcBef>
                          <a:spcPts val="600"/>
                        </a:spcBef>
                        <a:spcAft>
                          <a:spcPts val="0"/>
                        </a:spcAft>
                        <a:buClr>
                          <a:srgbClr val="000000"/>
                        </a:buClr>
                        <a:buSzPts val="1300"/>
                        <a:buFont typeface="Arial"/>
                        <a:buChar char="●"/>
                      </a:pPr>
                      <a:r>
                        <a:rPr b="1" lang="lt-LT" sz="1300"/>
                        <a:t>Kurti ir įgyvendinti mokymosi veiklas, kurios generuotų duomenis</a:t>
                      </a:r>
                      <a:r>
                        <a:rPr lang="lt-LT" sz="1300"/>
                        <a:t> apie </a:t>
                      </a:r>
                      <a:r>
                        <a:rPr i="1" lang="lt-LT" sz="1300"/>
                        <a:t>besimokančiųjų veiklą</a:t>
                      </a:r>
                      <a:r>
                        <a:rPr lang="lt-LT" sz="1300"/>
                        <a:t> ir </a:t>
                      </a:r>
                      <a:r>
                        <a:rPr i="1" lang="lt-LT" sz="1300"/>
                        <a:t>rezultatus</a:t>
                      </a:r>
                      <a:r>
                        <a:rPr lang="lt-LT" sz="1300"/>
                        <a:t>. </a:t>
                      </a:r>
                      <a:endParaRPr sz="1300"/>
                    </a:p>
                    <a:p>
                      <a:pPr indent="-311150" lvl="0" marL="457200" marR="0" rtl="0" algn="l">
                        <a:lnSpc>
                          <a:spcPct val="115000"/>
                        </a:lnSpc>
                        <a:spcBef>
                          <a:spcPts val="600"/>
                        </a:spcBef>
                        <a:spcAft>
                          <a:spcPts val="0"/>
                        </a:spcAft>
                        <a:buSzPts val="1300"/>
                        <a:buChar char="●"/>
                      </a:pPr>
                      <a:r>
                        <a:rPr b="1" lang="lt-LT" sz="1300"/>
                        <a:t>Naudoti skaitmenines technologijas duomenims</a:t>
                      </a:r>
                      <a:r>
                        <a:rPr lang="lt-LT" sz="1300"/>
                        <a:t> apie </a:t>
                      </a:r>
                      <a:r>
                        <a:rPr i="1" lang="lt-LT" sz="1300"/>
                        <a:t>besimokančiųjų pažangą</a:t>
                      </a:r>
                      <a:r>
                        <a:rPr lang="lt-LT" sz="1300"/>
                        <a:t> </a:t>
                      </a:r>
                      <a:r>
                        <a:rPr b="1" lang="lt-LT" sz="1300"/>
                        <a:t>įrašyti</a:t>
                      </a:r>
                      <a:r>
                        <a:rPr lang="lt-LT" sz="1300"/>
                        <a:t>, </a:t>
                      </a:r>
                      <a:r>
                        <a:rPr b="1" lang="lt-LT" sz="1300"/>
                        <a:t>palyginti </a:t>
                      </a:r>
                      <a:r>
                        <a:rPr lang="lt-LT" sz="1300"/>
                        <a:t>ir </a:t>
                      </a:r>
                      <a:r>
                        <a:rPr b="1" lang="lt-LT" sz="1300"/>
                        <a:t>susisteminti</a:t>
                      </a:r>
                      <a:r>
                        <a:rPr lang="lt-LT" sz="1300"/>
                        <a:t>.</a:t>
                      </a:r>
                      <a:endParaRPr sz="1300"/>
                    </a:p>
                    <a:p>
                      <a:pPr indent="-311150" lvl="0" marL="457200" marR="0" rtl="0" algn="l">
                        <a:lnSpc>
                          <a:spcPct val="115000"/>
                        </a:lnSpc>
                        <a:spcBef>
                          <a:spcPts val="600"/>
                        </a:spcBef>
                        <a:spcAft>
                          <a:spcPts val="0"/>
                        </a:spcAft>
                        <a:buSzPts val="1300"/>
                        <a:buChar char="●"/>
                      </a:pPr>
                      <a:r>
                        <a:rPr b="1" lang="lt-LT" sz="1300"/>
                        <a:t>Žinoti, kad besimokančiųjų veikla skaitmeninėje aplinkoje generuoja duomenis</a:t>
                      </a:r>
                      <a:r>
                        <a:rPr lang="lt-LT" sz="1300"/>
                        <a:t>, kuriuos galima panaudoti planuojant mokymą ir mokymąsi.</a:t>
                      </a:r>
                      <a:endParaRPr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9EAD3"/>
                    </a:solidFill>
                  </a:tcPr>
                </a:tc>
                <a:tc>
                  <a:txBody>
                    <a:bodyPr/>
                    <a:lstStyle/>
                    <a:p>
                      <a:pPr indent="-311150" lvl="0" marL="457200" marR="0" rtl="0" algn="l">
                        <a:lnSpc>
                          <a:spcPct val="115000"/>
                        </a:lnSpc>
                        <a:spcBef>
                          <a:spcPts val="600"/>
                        </a:spcBef>
                        <a:spcAft>
                          <a:spcPts val="0"/>
                        </a:spcAft>
                        <a:buClr>
                          <a:srgbClr val="000000"/>
                        </a:buClr>
                        <a:buSzPts val="1300"/>
                        <a:buFont typeface="Arial"/>
                        <a:buChar char="●"/>
                      </a:pPr>
                      <a:r>
                        <a:rPr b="1" lang="lt-LT" sz="1300" u="none" cap="none" strike="noStrike"/>
                        <a:t>Analizuoti ir interpretuoti turimus duome</a:t>
                      </a:r>
                      <a:r>
                        <a:rPr b="1" lang="lt-LT" sz="1300"/>
                        <a:t>nis </a:t>
                      </a:r>
                      <a:r>
                        <a:rPr i="1" lang="lt-LT" sz="1300"/>
                        <a:t>apie besimokančiųjų veiklą ir progresą</a:t>
                      </a:r>
                      <a:r>
                        <a:rPr lang="lt-LT" sz="1300" u="none" cap="none" strike="noStrike"/>
                        <a:t>, </a:t>
                      </a:r>
                      <a:r>
                        <a:rPr lang="lt-LT" sz="1300"/>
                        <a:t>įskaitant duomenis, gautus naudojantis skaitmeninėmis technologijomis</a:t>
                      </a:r>
                      <a:r>
                        <a:rPr lang="lt-LT" sz="1300" u="none" cap="none" strike="noStrike"/>
                        <a:t>.</a:t>
                      </a:r>
                      <a:endParaRPr sz="1300" u="none" cap="none" strike="noStrike"/>
                    </a:p>
                    <a:p>
                      <a:pPr indent="-311150" lvl="0" marL="457200" marR="0" rtl="0" algn="l">
                        <a:lnSpc>
                          <a:spcPct val="115000"/>
                        </a:lnSpc>
                        <a:spcBef>
                          <a:spcPts val="600"/>
                        </a:spcBef>
                        <a:spcAft>
                          <a:spcPts val="0"/>
                        </a:spcAft>
                        <a:buClr>
                          <a:srgbClr val="000000"/>
                        </a:buClr>
                        <a:buSzPts val="1300"/>
                        <a:buFont typeface="Arial"/>
                        <a:buChar char="●"/>
                      </a:pPr>
                      <a:r>
                        <a:rPr b="1" lang="lt-LT" sz="1300" u="none" cap="none" strike="noStrike"/>
                        <a:t>Apsvarstyti, jungti ir vertinti įrodymus generuoja</a:t>
                      </a:r>
                      <a:r>
                        <a:rPr b="1" lang="lt-LT" sz="1300"/>
                        <a:t>nčius skirtingus šaltinius, </a:t>
                      </a:r>
                      <a:r>
                        <a:rPr lang="lt-LT" sz="1300"/>
                        <a:t>siekiant sužinoti</a:t>
                      </a:r>
                      <a:r>
                        <a:rPr b="1" lang="lt-LT" sz="1300"/>
                        <a:t> </a:t>
                      </a:r>
                      <a:r>
                        <a:rPr i="1" lang="lt-LT" sz="1300" u="none" cap="none" strike="noStrike"/>
                        <a:t>apie besimokančiojo pažangą</a:t>
                      </a:r>
                      <a:r>
                        <a:rPr lang="lt-LT" sz="1300" u="none" cap="none" strike="noStrike"/>
                        <a:t>.</a:t>
                      </a:r>
                      <a:endParaRPr sz="1300" u="none" cap="none" strike="noStrike"/>
                    </a:p>
                    <a:p>
                      <a:pPr indent="-311150" lvl="0" marL="457200" marR="0" rtl="0" algn="l">
                        <a:lnSpc>
                          <a:spcPct val="115000"/>
                        </a:lnSpc>
                        <a:spcBef>
                          <a:spcPts val="600"/>
                        </a:spcBef>
                        <a:spcAft>
                          <a:spcPts val="0"/>
                        </a:spcAft>
                        <a:buClr>
                          <a:srgbClr val="000000"/>
                        </a:buClr>
                        <a:buSzPts val="1300"/>
                        <a:buFont typeface="Arial"/>
                        <a:buChar char="●"/>
                      </a:pPr>
                      <a:r>
                        <a:rPr b="1" lang="lt-LT" sz="1300"/>
                        <a:t>Kritiškai vertinti turimus įrodymus</a:t>
                      </a:r>
                      <a:r>
                        <a:rPr lang="lt-LT" sz="1300"/>
                        <a:t>, kad būtų galima </a:t>
                      </a:r>
                      <a:r>
                        <a:rPr i="1" lang="lt-LT" sz="1300"/>
                        <a:t>planuoti tolesnį mokymą ir mokymąsi</a:t>
                      </a:r>
                      <a:r>
                        <a:rPr lang="lt-LT" sz="1300"/>
                        <a:t>. </a:t>
                      </a:r>
                      <a:endParaRPr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9EAD3"/>
                    </a:solidFill>
                  </a:tcPr>
                </a:tc>
              </a:tr>
            </a:tbl>
          </a:graphicData>
        </a:graphic>
      </p:graphicFrame>
      <p:pic>
        <p:nvPicPr>
          <p:cNvPr id="174" name="Google Shape;174;g15174d6553b_0_9"/>
          <p:cNvPicPr preferRelativeResize="0"/>
          <p:nvPr/>
        </p:nvPicPr>
        <p:blipFill>
          <a:blip r:embed="rId4">
            <a:alphaModFix/>
          </a:blip>
          <a:stretch>
            <a:fillRect/>
          </a:stretch>
        </p:blipFill>
        <p:spPr>
          <a:xfrm>
            <a:off x="7906900" y="4859275"/>
            <a:ext cx="1160900" cy="208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15174d6553b_0_14"/>
          <p:cNvSpPr/>
          <p:nvPr/>
        </p:nvSpPr>
        <p:spPr>
          <a:xfrm>
            <a:off x="2927038" y="1813925"/>
            <a:ext cx="2832600" cy="2230200"/>
          </a:xfrm>
          <a:prstGeom prst="rect">
            <a:avLst/>
          </a:prstGeom>
          <a:noFill/>
          <a:ln cap="flat" cmpd="sng" w="28575">
            <a:solidFill>
              <a:schemeClr val="lt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g15174d6553b_0_14"/>
          <p:cNvSpPr/>
          <p:nvPr/>
        </p:nvSpPr>
        <p:spPr>
          <a:xfrm>
            <a:off x="6237150" y="1758425"/>
            <a:ext cx="2729400" cy="2729400"/>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g15174d6553b_0_14"/>
          <p:cNvSpPr txBox="1"/>
          <p:nvPr>
            <p:ph type="title"/>
          </p:nvPr>
        </p:nvSpPr>
        <p:spPr>
          <a:xfrm>
            <a:off x="177775" y="573425"/>
            <a:ext cx="8111700" cy="767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200"/>
              <a:buNone/>
            </a:pPr>
            <a:r>
              <a:rPr lang="lt-LT"/>
              <a:t>Duomenų raštingumas</a:t>
            </a:r>
            <a:endParaRPr/>
          </a:p>
        </p:txBody>
      </p:sp>
      <p:sp>
        <p:nvSpPr>
          <p:cNvPr id="182" name="Google Shape;182;g15174d6553b_0_14"/>
          <p:cNvSpPr txBox="1"/>
          <p:nvPr/>
        </p:nvSpPr>
        <p:spPr>
          <a:xfrm>
            <a:off x="160700" y="1800725"/>
            <a:ext cx="1756500" cy="615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300"/>
              <a:buFont typeface="Arial"/>
              <a:buNone/>
            </a:pPr>
            <a:r>
              <a:rPr b="1" lang="lt-LT" sz="1300"/>
              <a:t>Įrodymų analizei </a:t>
            </a:r>
            <a:r>
              <a:rPr lang="lt-LT" sz="1300"/>
              <a:t>būtinas</a:t>
            </a:r>
            <a:endParaRPr b="0" i="0" sz="1300" u="none" cap="none" strike="noStrike">
              <a:solidFill>
                <a:srgbClr val="000000"/>
              </a:solidFill>
              <a:latin typeface="Arial"/>
              <a:ea typeface="Arial"/>
              <a:cs typeface="Arial"/>
              <a:sym typeface="Arial"/>
            </a:endParaRPr>
          </a:p>
        </p:txBody>
      </p:sp>
      <p:sp>
        <p:nvSpPr>
          <p:cNvPr id="183" name="Google Shape;183;g15174d6553b_0_14"/>
          <p:cNvSpPr txBox="1"/>
          <p:nvPr/>
        </p:nvSpPr>
        <p:spPr>
          <a:xfrm>
            <a:off x="331550" y="2710050"/>
            <a:ext cx="2411400" cy="369300"/>
          </a:xfrm>
          <a:prstGeom prst="rect">
            <a:avLst/>
          </a:prstGeom>
          <a:noFill/>
          <a:ln>
            <a:noFill/>
          </a:ln>
        </p:spPr>
        <p:txBody>
          <a:bodyPr anchorCtr="0" anchor="t" bIns="91425" lIns="91425" spcFirstLastPara="1" rIns="91425" wrap="square" tIns="91425">
            <a:spAutoFit/>
          </a:bodyPr>
          <a:lstStyle/>
          <a:p>
            <a:pPr indent="0" lvl="0" marL="0" marR="595807" rtl="0" algn="just">
              <a:lnSpc>
                <a:spcPct val="116953"/>
              </a:lnSpc>
              <a:spcBef>
                <a:spcPts val="1036"/>
              </a:spcBef>
              <a:spcAft>
                <a:spcPts val="0"/>
              </a:spcAft>
              <a:buClr>
                <a:srgbClr val="000000"/>
              </a:buClr>
              <a:buSzPts val="1200"/>
              <a:buFont typeface="Arial"/>
              <a:buNone/>
            </a:pPr>
            <a:r>
              <a:rPr b="1" i="0" lang="lt-LT" sz="1200" u="none" cap="none" strike="noStrike">
                <a:solidFill>
                  <a:srgbClr val="1155CC"/>
                </a:solidFill>
                <a:latin typeface="Roboto"/>
                <a:ea typeface="Roboto"/>
                <a:cs typeface="Roboto"/>
                <a:sym typeface="Roboto"/>
              </a:rPr>
              <a:t>D</a:t>
            </a:r>
            <a:r>
              <a:rPr b="1" lang="lt-LT" sz="1200">
                <a:solidFill>
                  <a:srgbClr val="1155CC"/>
                </a:solidFill>
                <a:latin typeface="Roboto"/>
                <a:ea typeface="Roboto"/>
                <a:cs typeface="Roboto"/>
                <a:sym typeface="Roboto"/>
              </a:rPr>
              <a:t>uomenų raštingumas</a:t>
            </a:r>
            <a:endParaRPr b="1" i="0" sz="1400" u="none" cap="none" strike="noStrike">
              <a:solidFill>
                <a:srgbClr val="1155CC"/>
              </a:solidFill>
              <a:latin typeface="Roboto"/>
              <a:ea typeface="Roboto"/>
              <a:cs typeface="Roboto"/>
              <a:sym typeface="Roboto"/>
            </a:endParaRPr>
          </a:p>
        </p:txBody>
      </p:sp>
      <p:sp>
        <p:nvSpPr>
          <p:cNvPr id="184" name="Google Shape;184;g15174d6553b_0_14"/>
          <p:cNvSpPr txBox="1"/>
          <p:nvPr/>
        </p:nvSpPr>
        <p:spPr>
          <a:xfrm>
            <a:off x="331550" y="3033675"/>
            <a:ext cx="2411400" cy="1877700"/>
          </a:xfrm>
          <a:prstGeom prst="rect">
            <a:avLst/>
          </a:prstGeom>
          <a:solidFill>
            <a:srgbClr val="C9DAF8"/>
          </a:solidFill>
          <a:ln cap="flat" cmpd="sng" w="28575">
            <a:solidFill>
              <a:srgbClr val="1155CC"/>
            </a:solidFill>
            <a:prstDash val="solid"/>
            <a:round/>
            <a:headEnd len="sm" w="sm" type="none"/>
            <a:tailEnd len="sm" w="sm" type="none"/>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000"/>
              <a:buFont typeface="Arial"/>
              <a:buNone/>
            </a:pPr>
            <a:r>
              <a:rPr lang="lt-LT" sz="1000">
                <a:latin typeface="Roboto"/>
                <a:ea typeface="Roboto"/>
                <a:cs typeface="Roboto"/>
                <a:sym typeface="Roboto"/>
              </a:rPr>
              <a:t>Gebėjimas rasti, vertinti ir kritiškai skaityti duomenis, dažnai ne tik skaitine ir kiekybine forma. Nors mokymosi duomenų analizė orientuota į besimokančiųjų duomenų rinkimą ir generavimą siekiant pagerinti mokymo ir mokymosi patirtį, nuo dėstytojų ir besimokančiųjų skaitmeninio raštingumo įgūdžių priklauso, ar MDA generuojami duomenys padės mokyti ir mokytis, ar ne.</a:t>
            </a:r>
            <a:r>
              <a:rPr b="0" i="0" lang="lt-LT" sz="1000" u="none" cap="none" strike="noStrike">
                <a:solidFill>
                  <a:srgbClr val="000000"/>
                </a:solidFill>
                <a:latin typeface="Roboto"/>
                <a:ea typeface="Roboto"/>
                <a:cs typeface="Roboto"/>
                <a:sym typeface="Roboto"/>
              </a:rPr>
              <a:t> </a:t>
            </a:r>
            <a:endParaRPr b="0" i="0" sz="1000" u="none" cap="none" strike="noStrike">
              <a:solidFill>
                <a:srgbClr val="000000"/>
              </a:solidFill>
              <a:latin typeface="Roboto"/>
              <a:ea typeface="Roboto"/>
              <a:cs typeface="Roboto"/>
              <a:sym typeface="Roboto"/>
            </a:endParaRPr>
          </a:p>
        </p:txBody>
      </p:sp>
      <p:cxnSp>
        <p:nvCxnSpPr>
          <p:cNvPr id="185" name="Google Shape;185;g15174d6553b_0_14"/>
          <p:cNvCxnSpPr/>
          <p:nvPr/>
        </p:nvCxnSpPr>
        <p:spPr>
          <a:xfrm flipH="1">
            <a:off x="1003325" y="2404050"/>
            <a:ext cx="5700" cy="335400"/>
          </a:xfrm>
          <a:prstGeom prst="straightConnector1">
            <a:avLst/>
          </a:prstGeom>
          <a:noFill/>
          <a:ln cap="flat" cmpd="sng" w="28575">
            <a:solidFill>
              <a:srgbClr val="1155CC"/>
            </a:solidFill>
            <a:prstDash val="solid"/>
            <a:round/>
            <a:headEnd len="sm" w="sm" type="none"/>
            <a:tailEnd len="med" w="med" type="triangle"/>
          </a:ln>
        </p:spPr>
      </p:cxnSp>
      <p:sp>
        <p:nvSpPr>
          <p:cNvPr id="186" name="Google Shape;186;g15174d6553b_0_14"/>
          <p:cNvSpPr txBox="1"/>
          <p:nvPr/>
        </p:nvSpPr>
        <p:spPr>
          <a:xfrm>
            <a:off x="2990225" y="2403663"/>
            <a:ext cx="2656800" cy="1518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lang="lt-LT" sz="1000">
                <a:latin typeface="Roboto"/>
                <a:ea typeface="Roboto"/>
                <a:cs typeface="Roboto"/>
                <a:sym typeface="Roboto"/>
              </a:rPr>
              <a:t>Duomenų raštingumo įgūdžiai</a:t>
            </a:r>
            <a:r>
              <a:rPr b="1" i="0" lang="lt-LT" sz="1000" u="none" cap="none" strike="noStrike">
                <a:solidFill>
                  <a:srgbClr val="000000"/>
                </a:solidFill>
                <a:latin typeface="Roboto"/>
                <a:ea typeface="Roboto"/>
                <a:cs typeface="Roboto"/>
                <a:sym typeface="Roboto"/>
              </a:rPr>
              <a:t> </a:t>
            </a:r>
            <a:endParaRPr b="0" i="0" sz="1000" u="none" cap="none" strike="noStrike">
              <a:solidFill>
                <a:srgbClr val="000000"/>
              </a:solidFill>
              <a:latin typeface="Roboto"/>
              <a:ea typeface="Roboto"/>
              <a:cs typeface="Roboto"/>
              <a:sym typeface="Roboto"/>
            </a:endParaRPr>
          </a:p>
          <a:p>
            <a:pPr indent="-292100" lvl="0" marL="457200" marR="0" rtl="0" algn="l">
              <a:lnSpc>
                <a:spcPct val="100000"/>
              </a:lnSpc>
              <a:spcBef>
                <a:spcPts val="1000"/>
              </a:spcBef>
              <a:spcAft>
                <a:spcPts val="0"/>
              </a:spcAft>
              <a:buClr>
                <a:srgbClr val="000000"/>
              </a:buClr>
              <a:buSzPts val="1000"/>
              <a:buFont typeface="Roboto"/>
              <a:buChar char="➔"/>
            </a:pPr>
            <a:r>
              <a:rPr lang="lt-LT" sz="1000">
                <a:latin typeface="Roboto"/>
                <a:ea typeface="Roboto"/>
                <a:cs typeface="Roboto"/>
                <a:sym typeface="Roboto"/>
              </a:rPr>
              <a:t>techniniai gebėjimai</a:t>
            </a:r>
            <a:r>
              <a:rPr b="0" i="0" lang="lt-LT" sz="1000" u="none" cap="none" strike="noStrike">
                <a:solidFill>
                  <a:srgbClr val="000000"/>
                </a:solidFill>
                <a:latin typeface="Roboto"/>
                <a:ea typeface="Roboto"/>
                <a:cs typeface="Roboto"/>
                <a:sym typeface="Roboto"/>
              </a:rPr>
              <a:t> (</a:t>
            </a:r>
            <a:r>
              <a:rPr lang="lt-LT" sz="1000">
                <a:latin typeface="Roboto"/>
                <a:ea typeface="Roboto"/>
                <a:cs typeface="Roboto"/>
                <a:sym typeface="Roboto"/>
              </a:rPr>
              <a:t>kaip konkrečiai pasiekti ir valdyti didelį duomenų kiekį.</a:t>
            </a:r>
            <a:r>
              <a:rPr b="0" i="0" lang="lt-LT" sz="1000" u="none" cap="none" strike="noStrike">
                <a:solidFill>
                  <a:srgbClr val="000000"/>
                </a:solidFill>
                <a:latin typeface="Roboto"/>
                <a:ea typeface="Roboto"/>
                <a:cs typeface="Roboto"/>
                <a:sym typeface="Roboto"/>
              </a:rPr>
              <a:t>) </a:t>
            </a:r>
            <a:endParaRPr b="0" i="0" sz="1000" u="none" cap="none" strike="noStrike">
              <a:solidFill>
                <a:srgbClr val="000000"/>
              </a:solidFill>
              <a:latin typeface="Roboto"/>
              <a:ea typeface="Roboto"/>
              <a:cs typeface="Roboto"/>
              <a:sym typeface="Roboto"/>
            </a:endParaRPr>
          </a:p>
          <a:p>
            <a:pPr indent="-292100" lvl="0" marL="457200" marR="0" rtl="0" algn="l">
              <a:lnSpc>
                <a:spcPct val="100000"/>
              </a:lnSpc>
              <a:spcBef>
                <a:spcPts val="1000"/>
              </a:spcBef>
              <a:spcAft>
                <a:spcPts val="0"/>
              </a:spcAft>
              <a:buClr>
                <a:srgbClr val="000000"/>
              </a:buClr>
              <a:buSzPts val="1000"/>
              <a:buFont typeface="Roboto"/>
              <a:buChar char="➔"/>
            </a:pPr>
            <a:r>
              <a:rPr lang="lt-LT" sz="1000">
                <a:latin typeface="Roboto"/>
                <a:ea typeface="Roboto"/>
                <a:cs typeface="Roboto"/>
                <a:sym typeface="Roboto"/>
              </a:rPr>
              <a:t>reflektyvi praktika</a:t>
            </a:r>
            <a:r>
              <a:rPr b="0" i="0" lang="lt-LT" sz="1000" u="none" cap="none" strike="noStrike">
                <a:solidFill>
                  <a:srgbClr val="000000"/>
                </a:solidFill>
                <a:latin typeface="Roboto"/>
                <a:ea typeface="Roboto"/>
                <a:cs typeface="Roboto"/>
                <a:sym typeface="Roboto"/>
              </a:rPr>
              <a:t> (</a:t>
            </a:r>
            <a:r>
              <a:rPr lang="lt-LT" sz="1000">
                <a:latin typeface="Roboto"/>
                <a:ea typeface="Roboto"/>
                <a:cs typeface="Roboto"/>
                <a:sym typeface="Roboto"/>
              </a:rPr>
              <a:t>kaip kritiškai interpretuoti šiuos duomenis ir kokiais tikslais</a:t>
            </a:r>
            <a:r>
              <a:rPr b="0" i="0" lang="lt-LT" sz="1000" u="none" cap="none" strike="noStrike">
                <a:solidFill>
                  <a:srgbClr val="000000"/>
                </a:solidFill>
                <a:latin typeface="Roboto"/>
                <a:ea typeface="Roboto"/>
                <a:cs typeface="Roboto"/>
                <a:sym typeface="Roboto"/>
              </a:rPr>
              <a:t>)</a:t>
            </a:r>
            <a:endParaRPr b="0" i="0" sz="1000" u="none" cap="none" strike="noStrike">
              <a:solidFill>
                <a:srgbClr val="000000"/>
              </a:solidFill>
              <a:latin typeface="Roboto"/>
              <a:ea typeface="Roboto"/>
              <a:cs typeface="Roboto"/>
              <a:sym typeface="Roboto"/>
            </a:endParaRPr>
          </a:p>
        </p:txBody>
      </p:sp>
      <p:sp>
        <p:nvSpPr>
          <p:cNvPr id="187" name="Google Shape;187;g15174d6553b_0_14"/>
          <p:cNvSpPr txBox="1"/>
          <p:nvPr/>
        </p:nvSpPr>
        <p:spPr>
          <a:xfrm>
            <a:off x="3528125" y="1981775"/>
            <a:ext cx="9051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lang="lt-LT" sz="1100">
                <a:solidFill>
                  <a:schemeClr val="dk1"/>
                </a:solidFill>
                <a:latin typeface="Roboto"/>
                <a:ea typeface="Roboto"/>
                <a:cs typeface="Roboto"/>
                <a:sym typeface="Roboto"/>
              </a:rPr>
              <a:t>Dėstytojas</a:t>
            </a:r>
            <a:endParaRPr b="1" i="0" sz="1100" u="none" cap="none" strike="noStrike">
              <a:solidFill>
                <a:schemeClr val="dk1"/>
              </a:solidFill>
              <a:latin typeface="Roboto"/>
              <a:ea typeface="Roboto"/>
              <a:cs typeface="Roboto"/>
              <a:sym typeface="Roboto"/>
            </a:endParaRPr>
          </a:p>
        </p:txBody>
      </p:sp>
      <p:pic>
        <p:nvPicPr>
          <p:cNvPr id="188" name="Google Shape;188;g15174d6553b_0_14"/>
          <p:cNvPicPr preferRelativeResize="0"/>
          <p:nvPr/>
        </p:nvPicPr>
        <p:blipFill rotWithShape="1">
          <a:blip r:embed="rId3">
            <a:alphaModFix/>
          </a:blip>
          <a:srcRect b="0" l="0" r="0" t="0"/>
          <a:stretch/>
        </p:blipFill>
        <p:spPr>
          <a:xfrm>
            <a:off x="3066423" y="1951025"/>
            <a:ext cx="461700" cy="461700"/>
          </a:xfrm>
          <a:prstGeom prst="rect">
            <a:avLst/>
          </a:prstGeom>
          <a:noFill/>
          <a:ln>
            <a:noFill/>
          </a:ln>
        </p:spPr>
      </p:pic>
      <p:sp>
        <p:nvSpPr>
          <p:cNvPr id="189" name="Google Shape;189;g15174d6553b_0_14"/>
          <p:cNvSpPr txBox="1"/>
          <p:nvPr/>
        </p:nvSpPr>
        <p:spPr>
          <a:xfrm>
            <a:off x="4868400" y="1951025"/>
            <a:ext cx="9051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lang="lt-LT" sz="1100">
                <a:solidFill>
                  <a:schemeClr val="dk1"/>
                </a:solidFill>
                <a:latin typeface="Roboto"/>
                <a:ea typeface="Roboto"/>
                <a:cs typeface="Roboto"/>
                <a:sym typeface="Roboto"/>
              </a:rPr>
              <a:t>Studentas</a:t>
            </a:r>
            <a:endParaRPr b="1" i="0" sz="1100" u="none" cap="none" strike="noStrike">
              <a:solidFill>
                <a:schemeClr val="dk1"/>
              </a:solidFill>
              <a:latin typeface="Roboto"/>
              <a:ea typeface="Roboto"/>
              <a:cs typeface="Roboto"/>
              <a:sym typeface="Roboto"/>
            </a:endParaRPr>
          </a:p>
        </p:txBody>
      </p:sp>
      <p:pic>
        <p:nvPicPr>
          <p:cNvPr id="190" name="Google Shape;190;g15174d6553b_0_14"/>
          <p:cNvPicPr preferRelativeResize="0"/>
          <p:nvPr/>
        </p:nvPicPr>
        <p:blipFill rotWithShape="1">
          <a:blip r:embed="rId4">
            <a:alphaModFix/>
          </a:blip>
          <a:srcRect b="0" l="0" r="0" t="0"/>
          <a:stretch/>
        </p:blipFill>
        <p:spPr>
          <a:xfrm>
            <a:off x="4406700" y="1951025"/>
            <a:ext cx="461700" cy="461700"/>
          </a:xfrm>
          <a:prstGeom prst="rect">
            <a:avLst/>
          </a:prstGeom>
          <a:noFill/>
          <a:ln>
            <a:noFill/>
          </a:ln>
        </p:spPr>
      </p:pic>
      <p:pic>
        <p:nvPicPr>
          <p:cNvPr id="191" name="Google Shape;191;g15174d6553b_0_14"/>
          <p:cNvPicPr preferRelativeResize="0"/>
          <p:nvPr/>
        </p:nvPicPr>
        <p:blipFill rotWithShape="1">
          <a:blip r:embed="rId5">
            <a:alphaModFix/>
          </a:blip>
          <a:srcRect b="0" l="0" r="0" t="0"/>
          <a:stretch/>
        </p:blipFill>
        <p:spPr>
          <a:xfrm>
            <a:off x="4595197" y="768750"/>
            <a:ext cx="316623" cy="543025"/>
          </a:xfrm>
          <a:prstGeom prst="rect">
            <a:avLst/>
          </a:prstGeom>
          <a:noFill/>
          <a:ln>
            <a:noFill/>
          </a:ln>
        </p:spPr>
      </p:pic>
      <p:sp>
        <p:nvSpPr>
          <p:cNvPr id="192" name="Google Shape;192;g15174d6553b_0_14"/>
          <p:cNvSpPr txBox="1"/>
          <p:nvPr/>
        </p:nvSpPr>
        <p:spPr>
          <a:xfrm>
            <a:off x="4946900" y="850075"/>
            <a:ext cx="39078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lang="lt-LT" sz="1800">
                <a:solidFill>
                  <a:schemeClr val="lt1"/>
                </a:solidFill>
                <a:latin typeface="Roboto"/>
                <a:ea typeface="Roboto"/>
                <a:cs typeface="Roboto"/>
                <a:sym typeface="Roboto"/>
              </a:rPr>
              <a:t>Papildomai </a:t>
            </a:r>
            <a:r>
              <a:rPr lang="lt-LT" sz="1800">
                <a:solidFill>
                  <a:schemeClr val="lt1"/>
                </a:solidFill>
                <a:latin typeface="Roboto"/>
                <a:ea typeface="Roboto"/>
                <a:cs typeface="Roboto"/>
                <a:sym typeface="Roboto"/>
              </a:rPr>
              <a:t>galite paskaityti</a:t>
            </a:r>
            <a:r>
              <a:rPr b="1" lang="lt-LT" sz="1800">
                <a:solidFill>
                  <a:schemeClr val="lt1"/>
                </a:solidFill>
                <a:latin typeface="Roboto"/>
                <a:ea typeface="Roboto"/>
                <a:cs typeface="Roboto"/>
                <a:sym typeface="Roboto"/>
              </a:rPr>
              <a:t> </a:t>
            </a:r>
            <a:r>
              <a:rPr b="1" i="0" lang="lt-LT" sz="1800" u="none" cap="none" strike="noStrike">
                <a:solidFill>
                  <a:schemeClr val="lt2"/>
                </a:solidFill>
                <a:latin typeface="Roboto"/>
                <a:ea typeface="Roboto"/>
                <a:cs typeface="Roboto"/>
                <a:sym typeface="Roboto"/>
              </a:rPr>
              <a:t> </a:t>
            </a:r>
            <a:r>
              <a:rPr b="1" i="0" lang="lt-LT" sz="1800" u="sng" cap="none" strike="noStrike">
                <a:solidFill>
                  <a:schemeClr val="hlink"/>
                </a:solidFill>
                <a:latin typeface="Roboto"/>
                <a:ea typeface="Roboto"/>
                <a:cs typeface="Roboto"/>
                <a:sym typeface="Roboto"/>
                <a:hlinkClick r:id="rId6"/>
              </a:rPr>
              <a:t>čia</a:t>
            </a:r>
            <a:endParaRPr b="0" i="0" sz="1400" u="none" cap="none" strike="noStrike">
              <a:solidFill>
                <a:srgbClr val="000000"/>
              </a:solidFill>
              <a:latin typeface="Arial"/>
              <a:ea typeface="Arial"/>
              <a:cs typeface="Arial"/>
              <a:sym typeface="Arial"/>
            </a:endParaRPr>
          </a:p>
        </p:txBody>
      </p:sp>
      <p:sp>
        <p:nvSpPr>
          <p:cNvPr id="193" name="Google Shape;193;g15174d6553b_0_14"/>
          <p:cNvSpPr txBox="1"/>
          <p:nvPr/>
        </p:nvSpPr>
        <p:spPr>
          <a:xfrm>
            <a:off x="6619025" y="3159025"/>
            <a:ext cx="1025100" cy="877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1000"/>
              </a:spcAft>
              <a:buClr>
                <a:srgbClr val="000000"/>
              </a:buClr>
              <a:buSzPts val="900"/>
              <a:buFont typeface="Arial"/>
              <a:buNone/>
            </a:pPr>
            <a:r>
              <a:rPr b="1" lang="lt-LT" sz="900">
                <a:latin typeface="Roboto"/>
                <a:ea typeface="Roboto"/>
                <a:cs typeface="Roboto"/>
                <a:sym typeface="Roboto"/>
              </a:rPr>
              <a:t>mokymo ir mokymosi pažangos ir procesų</a:t>
            </a:r>
            <a:r>
              <a:rPr lang="lt-LT" sz="900">
                <a:latin typeface="Roboto"/>
                <a:ea typeface="Roboto"/>
                <a:cs typeface="Roboto"/>
                <a:sym typeface="Roboto"/>
              </a:rPr>
              <a:t> tobulinimas</a:t>
            </a:r>
            <a:endParaRPr b="0" i="0" sz="900" u="none" cap="none" strike="noStrike">
              <a:solidFill>
                <a:srgbClr val="000000"/>
              </a:solidFill>
              <a:latin typeface="Roboto"/>
              <a:ea typeface="Roboto"/>
              <a:cs typeface="Roboto"/>
              <a:sym typeface="Roboto"/>
            </a:endParaRPr>
          </a:p>
        </p:txBody>
      </p:sp>
      <p:sp>
        <p:nvSpPr>
          <p:cNvPr id="194" name="Google Shape;194;g15174d6553b_0_14"/>
          <p:cNvSpPr txBox="1"/>
          <p:nvPr/>
        </p:nvSpPr>
        <p:spPr>
          <a:xfrm>
            <a:off x="6743925" y="2442600"/>
            <a:ext cx="18540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1000"/>
              </a:spcAft>
              <a:buClr>
                <a:srgbClr val="000000"/>
              </a:buClr>
              <a:buSzPts val="1300"/>
              <a:buFont typeface="Arial"/>
              <a:buNone/>
            </a:pPr>
            <a:r>
              <a:rPr b="1" lang="lt-LT" sz="1200">
                <a:solidFill>
                  <a:srgbClr val="737373"/>
                </a:solidFill>
                <a:latin typeface="Roboto"/>
                <a:ea typeface="Roboto"/>
                <a:cs typeface="Roboto"/>
                <a:sym typeface="Roboto"/>
              </a:rPr>
              <a:t>MD</a:t>
            </a:r>
            <a:r>
              <a:rPr b="1" i="0" lang="lt-LT" sz="1200" u="none" cap="none" strike="noStrike">
                <a:solidFill>
                  <a:srgbClr val="737373"/>
                </a:solidFill>
                <a:latin typeface="Roboto"/>
                <a:ea typeface="Roboto"/>
                <a:cs typeface="Roboto"/>
                <a:sym typeface="Roboto"/>
              </a:rPr>
              <a:t>A-gener</a:t>
            </a:r>
            <a:r>
              <a:rPr b="1" lang="lt-LT" sz="1200">
                <a:solidFill>
                  <a:srgbClr val="737373"/>
                </a:solidFill>
                <a:latin typeface="Roboto"/>
                <a:ea typeface="Roboto"/>
                <a:cs typeface="Roboto"/>
                <a:sym typeface="Roboto"/>
              </a:rPr>
              <a:t>uojami duomenys</a:t>
            </a:r>
            <a:endParaRPr b="1" i="0" sz="1200" u="none" cap="none" strike="noStrike">
              <a:solidFill>
                <a:srgbClr val="737373"/>
              </a:solidFill>
              <a:latin typeface="Roboto"/>
              <a:ea typeface="Roboto"/>
              <a:cs typeface="Roboto"/>
              <a:sym typeface="Roboto"/>
            </a:endParaRPr>
          </a:p>
        </p:txBody>
      </p:sp>
      <p:sp>
        <p:nvSpPr>
          <p:cNvPr id="195" name="Google Shape;195;g15174d6553b_0_14"/>
          <p:cNvSpPr txBox="1"/>
          <p:nvPr/>
        </p:nvSpPr>
        <p:spPr>
          <a:xfrm>
            <a:off x="6010124" y="4140425"/>
            <a:ext cx="1264200" cy="7389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lang="lt-LT" sz="900">
                <a:latin typeface="Roboto"/>
                <a:ea typeface="Roboto"/>
                <a:cs typeface="Roboto"/>
                <a:sym typeface="Roboto"/>
              </a:rPr>
              <a:t>individualiai pritaikyta ir laiku teikiama pagalba studijų metu.</a:t>
            </a:r>
            <a:endParaRPr b="0" i="0" sz="1100" u="none" cap="none" strike="noStrike">
              <a:solidFill>
                <a:srgbClr val="000000"/>
              </a:solidFill>
              <a:latin typeface="Roboto"/>
              <a:ea typeface="Roboto"/>
              <a:cs typeface="Roboto"/>
              <a:sym typeface="Roboto"/>
            </a:endParaRPr>
          </a:p>
        </p:txBody>
      </p:sp>
      <p:sp>
        <p:nvSpPr>
          <p:cNvPr id="196" name="Google Shape;196;g15174d6553b_0_14"/>
          <p:cNvSpPr txBox="1"/>
          <p:nvPr/>
        </p:nvSpPr>
        <p:spPr>
          <a:xfrm>
            <a:off x="8269500" y="4098175"/>
            <a:ext cx="874500" cy="6003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lang="lt-LT" sz="900">
                <a:latin typeface="Roboto"/>
                <a:ea typeface="Roboto"/>
                <a:cs typeface="Roboto"/>
                <a:sym typeface="Roboto"/>
              </a:rPr>
              <a:t>mokymosi turinio adaptavimas</a:t>
            </a:r>
            <a:endParaRPr b="0" i="0" sz="900" u="none" cap="none" strike="noStrike">
              <a:solidFill>
                <a:srgbClr val="000000"/>
              </a:solidFill>
              <a:latin typeface="Roboto"/>
              <a:ea typeface="Roboto"/>
              <a:cs typeface="Roboto"/>
              <a:sym typeface="Roboto"/>
            </a:endParaRPr>
          </a:p>
        </p:txBody>
      </p:sp>
      <p:sp>
        <p:nvSpPr>
          <p:cNvPr id="197" name="Google Shape;197;g15174d6553b_0_14"/>
          <p:cNvSpPr txBox="1"/>
          <p:nvPr/>
        </p:nvSpPr>
        <p:spPr>
          <a:xfrm>
            <a:off x="7199537" y="4300950"/>
            <a:ext cx="1132200" cy="6003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lang="lt-LT" sz="900">
                <a:latin typeface="Roboto"/>
                <a:ea typeface="Roboto"/>
                <a:cs typeface="Roboto"/>
                <a:sym typeface="Roboto"/>
              </a:rPr>
              <a:t>SRL skatinimas kuriant mokymosi turinį</a:t>
            </a:r>
            <a:endParaRPr b="0" i="0" sz="900" u="none" cap="none" strike="noStrike">
              <a:solidFill>
                <a:srgbClr val="000000"/>
              </a:solidFill>
              <a:latin typeface="Roboto"/>
              <a:ea typeface="Roboto"/>
              <a:cs typeface="Roboto"/>
              <a:sym typeface="Roboto"/>
            </a:endParaRPr>
          </a:p>
        </p:txBody>
      </p:sp>
      <p:cxnSp>
        <p:nvCxnSpPr>
          <p:cNvPr id="198" name="Google Shape;198;g15174d6553b_0_14"/>
          <p:cNvCxnSpPr/>
          <p:nvPr/>
        </p:nvCxnSpPr>
        <p:spPr>
          <a:xfrm>
            <a:off x="5948825" y="2334725"/>
            <a:ext cx="746400" cy="9000"/>
          </a:xfrm>
          <a:prstGeom prst="straightConnector1">
            <a:avLst/>
          </a:prstGeom>
          <a:noFill/>
          <a:ln cap="flat" cmpd="sng" w="28575">
            <a:solidFill>
              <a:srgbClr val="737373"/>
            </a:solidFill>
            <a:prstDash val="solid"/>
            <a:round/>
            <a:headEnd len="sm" w="sm" type="none"/>
            <a:tailEnd len="med" w="med" type="triangle"/>
          </a:ln>
        </p:spPr>
      </p:cxnSp>
      <p:sp>
        <p:nvSpPr>
          <p:cNvPr id="199" name="Google Shape;199;g15174d6553b_0_14"/>
          <p:cNvSpPr txBox="1"/>
          <p:nvPr/>
        </p:nvSpPr>
        <p:spPr>
          <a:xfrm>
            <a:off x="5899400" y="2330425"/>
            <a:ext cx="10251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lang="lt-LT" sz="1000">
                <a:solidFill>
                  <a:srgbClr val="1155CC"/>
                </a:solidFill>
                <a:latin typeface="Roboto"/>
                <a:ea typeface="Roboto"/>
                <a:cs typeface="Roboto"/>
                <a:sym typeface="Roboto"/>
              </a:rPr>
              <a:t>Pasiekti</a:t>
            </a:r>
            <a:endParaRPr b="1" i="0" sz="1000" u="none" cap="none" strike="noStrike">
              <a:solidFill>
                <a:srgbClr val="1155C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rPr b="1" lang="lt-LT" sz="1000">
                <a:solidFill>
                  <a:srgbClr val="1155CC"/>
                </a:solidFill>
                <a:latin typeface="Roboto"/>
                <a:ea typeface="Roboto"/>
                <a:cs typeface="Roboto"/>
                <a:sym typeface="Roboto"/>
              </a:rPr>
              <a:t>Stebėti</a:t>
            </a:r>
            <a:endParaRPr b="1" i="0" sz="1000" u="none" cap="none" strike="noStrike">
              <a:solidFill>
                <a:srgbClr val="1155C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rPr b="1" lang="lt-LT" sz="1000">
                <a:solidFill>
                  <a:srgbClr val="1155CC"/>
                </a:solidFill>
                <a:latin typeface="Roboto"/>
                <a:ea typeface="Roboto"/>
                <a:cs typeface="Roboto"/>
                <a:sym typeface="Roboto"/>
              </a:rPr>
              <a:t>Analizuoti</a:t>
            </a:r>
            <a:endParaRPr b="1" i="0" sz="1000" u="none" cap="none" strike="noStrike">
              <a:solidFill>
                <a:srgbClr val="1155C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rPr b="1" i="0" lang="lt-LT" sz="1000" u="none" cap="none" strike="noStrike">
                <a:solidFill>
                  <a:srgbClr val="1155CC"/>
                </a:solidFill>
                <a:latin typeface="Roboto"/>
                <a:ea typeface="Roboto"/>
                <a:cs typeface="Roboto"/>
                <a:sym typeface="Roboto"/>
              </a:rPr>
              <a:t>Interpretuoti </a:t>
            </a:r>
            <a:endParaRPr b="1" i="0" sz="1000" u="none" cap="none" strike="noStrike">
              <a:solidFill>
                <a:srgbClr val="1155CC"/>
              </a:solidFill>
              <a:latin typeface="Roboto"/>
              <a:ea typeface="Roboto"/>
              <a:cs typeface="Roboto"/>
              <a:sym typeface="Roboto"/>
            </a:endParaRPr>
          </a:p>
        </p:txBody>
      </p:sp>
      <p:sp>
        <p:nvSpPr>
          <p:cNvPr id="200" name="Google Shape;200;g15174d6553b_0_14"/>
          <p:cNvSpPr txBox="1"/>
          <p:nvPr/>
        </p:nvSpPr>
        <p:spPr>
          <a:xfrm>
            <a:off x="7667800" y="3159025"/>
            <a:ext cx="10251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1" lang="lt-LT" sz="900">
                <a:latin typeface="Roboto"/>
                <a:ea typeface="Roboto"/>
                <a:cs typeface="Roboto"/>
                <a:sym typeface="Roboto"/>
              </a:rPr>
              <a:t>Savivaldaus mokymosi</a:t>
            </a:r>
            <a:r>
              <a:rPr lang="lt-LT" sz="900">
                <a:latin typeface="Roboto"/>
                <a:ea typeface="Roboto"/>
                <a:cs typeface="Roboto"/>
                <a:sym typeface="Roboto"/>
              </a:rPr>
              <a:t> (SRL) stiprinimas</a:t>
            </a:r>
            <a:endParaRPr b="0" i="0" sz="1200" u="none" cap="none" strike="noStrike">
              <a:solidFill>
                <a:srgbClr val="000000"/>
              </a:solidFill>
              <a:latin typeface="Roboto"/>
              <a:ea typeface="Roboto"/>
              <a:cs typeface="Roboto"/>
              <a:sym typeface="Roboto"/>
            </a:endParaRPr>
          </a:p>
        </p:txBody>
      </p:sp>
      <p:sp>
        <p:nvSpPr>
          <p:cNvPr id="201" name="Google Shape;201;g15174d6553b_0_14"/>
          <p:cNvSpPr/>
          <p:nvPr/>
        </p:nvSpPr>
        <p:spPr>
          <a:xfrm rot="-8364172">
            <a:off x="7389399" y="2911420"/>
            <a:ext cx="447647" cy="400204"/>
          </a:xfrm>
          <a:prstGeom prst="leftUpArrow">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2" name="Google Shape;202;g15174d6553b_0_14"/>
          <p:cNvPicPr preferRelativeResize="0"/>
          <p:nvPr/>
        </p:nvPicPr>
        <p:blipFill rotWithShape="1">
          <a:blip r:embed="rId7">
            <a:alphaModFix/>
          </a:blip>
          <a:srcRect b="0" l="0" r="0" t="0"/>
          <a:stretch/>
        </p:blipFill>
        <p:spPr>
          <a:xfrm>
            <a:off x="7259575" y="1906050"/>
            <a:ext cx="614999" cy="614999"/>
          </a:xfrm>
          <a:prstGeom prst="rect">
            <a:avLst/>
          </a:prstGeom>
          <a:noFill/>
          <a:ln>
            <a:noFill/>
          </a:ln>
        </p:spPr>
      </p:pic>
      <p:pic>
        <p:nvPicPr>
          <p:cNvPr id="203" name="Google Shape;203;g15174d6553b_0_14"/>
          <p:cNvPicPr preferRelativeResize="0"/>
          <p:nvPr/>
        </p:nvPicPr>
        <p:blipFill>
          <a:blip r:embed="rId8">
            <a:alphaModFix/>
          </a:blip>
          <a:stretch>
            <a:fillRect/>
          </a:stretch>
        </p:blipFill>
        <p:spPr>
          <a:xfrm>
            <a:off x="7906900" y="4859275"/>
            <a:ext cx="1160900" cy="208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1b93387152c_2_0"/>
          <p:cNvSpPr txBox="1"/>
          <p:nvPr>
            <p:ph type="title"/>
          </p:nvPr>
        </p:nvSpPr>
        <p:spPr>
          <a:xfrm>
            <a:off x="124425" y="732025"/>
            <a:ext cx="4210500" cy="609000"/>
          </a:xfrm>
          <a:prstGeom prst="rect">
            <a:avLst/>
          </a:prstGeom>
          <a:noFill/>
          <a:ln>
            <a:noFill/>
          </a:ln>
        </p:spPr>
        <p:txBody>
          <a:bodyPr anchorCtr="0" anchor="b" bIns="91425" lIns="91425" spcFirstLastPara="1" rIns="91425" wrap="square" tIns="91425">
            <a:normAutofit/>
          </a:bodyPr>
          <a:lstStyle/>
          <a:p>
            <a:pPr indent="0" lvl="0" marL="0" rtl="0" algn="l">
              <a:spcBef>
                <a:spcPts val="0"/>
              </a:spcBef>
              <a:spcAft>
                <a:spcPts val="0"/>
              </a:spcAft>
              <a:buSzPts val="3200"/>
              <a:buNone/>
            </a:pPr>
            <a:r>
              <a:rPr lang="lt-LT" sz="2600"/>
              <a:t>Savivaldus </a:t>
            </a:r>
            <a:r>
              <a:rPr lang="lt-LT" sz="2600"/>
              <a:t>mokymasis</a:t>
            </a:r>
            <a:endParaRPr sz="2600"/>
          </a:p>
        </p:txBody>
      </p:sp>
      <p:sp>
        <p:nvSpPr>
          <p:cNvPr id="209" name="Google Shape;209;g1b93387152c_2_0"/>
          <p:cNvSpPr txBox="1"/>
          <p:nvPr/>
        </p:nvSpPr>
        <p:spPr>
          <a:xfrm>
            <a:off x="6059250" y="1401900"/>
            <a:ext cx="1543200" cy="2478000"/>
          </a:xfrm>
          <a:prstGeom prst="rect">
            <a:avLst/>
          </a:prstGeom>
          <a:solidFill>
            <a:srgbClr val="EFEFEF"/>
          </a:solid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lang="lt-LT" sz="1000">
                <a:latin typeface="Roboto"/>
                <a:ea typeface="Roboto"/>
                <a:cs typeface="Roboto"/>
                <a:sym typeface="Roboto"/>
              </a:rPr>
              <a:t>VEIKIMO ETAPAS</a:t>
            </a:r>
            <a:endParaRPr b="1" i="0" sz="10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1000"/>
              <a:buFont typeface="Arial"/>
              <a:buNone/>
            </a:pPr>
            <a:r>
              <a:rPr b="1" i="1" lang="lt-LT" sz="1000">
                <a:latin typeface="Roboto"/>
                <a:ea typeface="Roboto"/>
                <a:cs typeface="Roboto"/>
                <a:sym typeface="Roboto"/>
              </a:rPr>
              <a:t>Savikontro</a:t>
            </a:r>
            <a:r>
              <a:rPr b="1" i="1" lang="lt-LT" sz="1000" u="none" cap="none" strike="noStrike">
                <a:solidFill>
                  <a:srgbClr val="000000"/>
                </a:solidFill>
                <a:latin typeface="Roboto"/>
                <a:ea typeface="Roboto"/>
                <a:cs typeface="Roboto"/>
                <a:sym typeface="Roboto"/>
              </a:rPr>
              <a:t>lė</a:t>
            </a:r>
            <a:endParaRPr b="1" i="1" sz="10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900"/>
              <a:buFont typeface="Arial"/>
              <a:buNone/>
            </a:pPr>
            <a:r>
              <a:rPr lang="lt-LT" sz="900">
                <a:latin typeface="Roboto"/>
                <a:ea typeface="Roboto"/>
                <a:cs typeface="Roboto"/>
                <a:sym typeface="Roboto"/>
              </a:rPr>
              <a:t>Užduoties strategijos</a:t>
            </a:r>
            <a:endParaRPr b="0" i="0" sz="9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900"/>
              <a:buFont typeface="Arial"/>
              <a:buNone/>
            </a:pPr>
            <a:r>
              <a:rPr lang="lt-LT" sz="900">
                <a:latin typeface="Roboto"/>
                <a:ea typeface="Roboto"/>
                <a:cs typeface="Roboto"/>
                <a:sym typeface="Roboto"/>
              </a:rPr>
              <a:t>Savi-instrukcija</a:t>
            </a:r>
            <a:endParaRPr b="0" i="0" sz="9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900"/>
              <a:buFont typeface="Arial"/>
              <a:buNone/>
            </a:pPr>
            <a:r>
              <a:rPr lang="lt-LT" sz="900">
                <a:latin typeface="Roboto"/>
                <a:ea typeface="Roboto"/>
                <a:cs typeface="Roboto"/>
                <a:sym typeface="Roboto"/>
              </a:rPr>
              <a:t>Įsivaizdavimas</a:t>
            </a:r>
            <a:endParaRPr b="0" i="0" sz="9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900"/>
              <a:buFont typeface="Arial"/>
              <a:buNone/>
            </a:pPr>
            <a:r>
              <a:rPr lang="lt-LT" sz="900">
                <a:latin typeface="Roboto"/>
                <a:ea typeface="Roboto"/>
                <a:cs typeface="Roboto"/>
                <a:sym typeface="Roboto"/>
              </a:rPr>
              <a:t>Laiko valdymas</a:t>
            </a:r>
            <a:endParaRPr b="0" i="0" sz="9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900"/>
              <a:buFont typeface="Arial"/>
              <a:buNone/>
            </a:pPr>
            <a:r>
              <a:rPr lang="lt-LT" sz="900">
                <a:latin typeface="Roboto"/>
                <a:ea typeface="Roboto"/>
                <a:cs typeface="Roboto"/>
                <a:sym typeface="Roboto"/>
              </a:rPr>
              <a:t>Aplinkos struktūravimas</a:t>
            </a:r>
            <a:endParaRPr b="0" i="0" sz="9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900"/>
              <a:buFont typeface="Arial"/>
              <a:buNone/>
            </a:pPr>
            <a:r>
              <a:rPr lang="lt-LT" sz="900">
                <a:latin typeface="Roboto"/>
                <a:ea typeface="Roboto"/>
                <a:cs typeface="Roboto"/>
                <a:sym typeface="Roboto"/>
              </a:rPr>
              <a:t>Pagalbos prašymas</a:t>
            </a:r>
            <a:endParaRPr b="0" i="0" sz="9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900"/>
              <a:buFont typeface="Arial"/>
              <a:buNone/>
            </a:pPr>
            <a:r>
              <a:rPr lang="lt-LT" sz="900">
                <a:latin typeface="Roboto"/>
                <a:ea typeface="Roboto"/>
                <a:cs typeface="Roboto"/>
                <a:sym typeface="Roboto"/>
              </a:rPr>
              <a:t>Susidomėjimo didinimas</a:t>
            </a:r>
            <a:endParaRPr b="0" i="0" sz="9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900"/>
              <a:buFont typeface="Arial"/>
              <a:buNone/>
            </a:pPr>
            <a:r>
              <a:rPr lang="lt-LT" sz="900">
                <a:latin typeface="Roboto"/>
                <a:ea typeface="Roboto"/>
                <a:cs typeface="Roboto"/>
                <a:sym typeface="Roboto"/>
              </a:rPr>
              <a:t>Pasekmių suvokimas</a:t>
            </a:r>
            <a:endParaRPr b="0" i="0" sz="9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1000"/>
              <a:buFont typeface="Arial"/>
              <a:buNone/>
            </a:pPr>
            <a:r>
              <a:rPr b="1" i="1" lang="lt-LT" sz="1000" u="none" cap="none" strike="noStrike">
                <a:solidFill>
                  <a:srgbClr val="000000"/>
                </a:solidFill>
                <a:latin typeface="Roboto"/>
                <a:ea typeface="Roboto"/>
                <a:cs typeface="Roboto"/>
                <a:sym typeface="Roboto"/>
              </a:rPr>
              <a:t>S</a:t>
            </a:r>
            <a:r>
              <a:rPr b="1" i="1" lang="lt-LT" sz="1000">
                <a:latin typeface="Roboto"/>
                <a:ea typeface="Roboto"/>
                <a:cs typeface="Roboto"/>
                <a:sym typeface="Roboto"/>
              </a:rPr>
              <a:t>avistaba</a:t>
            </a:r>
            <a:endParaRPr b="1" i="1" sz="10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900"/>
              <a:buFont typeface="Arial"/>
              <a:buNone/>
            </a:pPr>
            <a:r>
              <a:rPr lang="lt-LT" sz="900">
                <a:latin typeface="Roboto"/>
                <a:ea typeface="Roboto"/>
                <a:cs typeface="Roboto"/>
                <a:sym typeface="Roboto"/>
              </a:rPr>
              <a:t>Metakognityvinė stebėsena</a:t>
            </a:r>
            <a:endParaRPr b="0" i="0" sz="9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200"/>
              </a:spcAft>
              <a:buClr>
                <a:srgbClr val="000000"/>
              </a:buClr>
              <a:buSzPts val="900"/>
              <a:buFont typeface="Arial"/>
              <a:buNone/>
            </a:pPr>
            <a:r>
              <a:rPr lang="lt-LT" sz="900">
                <a:latin typeface="Roboto"/>
                <a:ea typeface="Roboto"/>
                <a:cs typeface="Roboto"/>
                <a:sym typeface="Roboto"/>
              </a:rPr>
              <a:t>Saviregistracija</a:t>
            </a:r>
            <a:endParaRPr b="0" i="0" sz="900" u="none" cap="none" strike="noStrike">
              <a:solidFill>
                <a:srgbClr val="000000"/>
              </a:solidFill>
              <a:latin typeface="Roboto"/>
              <a:ea typeface="Roboto"/>
              <a:cs typeface="Roboto"/>
              <a:sym typeface="Roboto"/>
            </a:endParaRPr>
          </a:p>
        </p:txBody>
      </p:sp>
      <p:sp>
        <p:nvSpPr>
          <p:cNvPr id="210" name="Google Shape;210;g1b93387152c_2_0"/>
          <p:cNvSpPr txBox="1"/>
          <p:nvPr/>
        </p:nvSpPr>
        <p:spPr>
          <a:xfrm>
            <a:off x="4503950" y="3177800"/>
            <a:ext cx="1502100" cy="1990800"/>
          </a:xfrm>
          <a:prstGeom prst="rect">
            <a:avLst/>
          </a:prstGeom>
          <a:solidFill>
            <a:srgbClr val="EFEFEF"/>
          </a:solid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lang="lt-LT" sz="1000">
                <a:latin typeface="Roboto"/>
                <a:ea typeface="Roboto"/>
                <a:cs typeface="Roboto"/>
                <a:sym typeface="Roboto"/>
              </a:rPr>
              <a:t>PASIRUOŠIMO ETAPAS</a:t>
            </a:r>
            <a:endParaRPr b="1" i="0" sz="10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1000"/>
              <a:buFont typeface="Arial"/>
              <a:buNone/>
            </a:pPr>
            <a:r>
              <a:rPr b="1" i="1" lang="lt-LT" sz="1000">
                <a:latin typeface="Roboto"/>
                <a:ea typeface="Roboto"/>
                <a:cs typeface="Roboto"/>
                <a:sym typeface="Roboto"/>
              </a:rPr>
              <a:t>Užduoties analizė</a:t>
            </a:r>
            <a:endParaRPr b="1" i="1" sz="10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900"/>
              <a:buFont typeface="Arial"/>
              <a:buNone/>
            </a:pPr>
            <a:r>
              <a:rPr lang="lt-LT" sz="900">
                <a:latin typeface="Roboto"/>
                <a:ea typeface="Roboto"/>
                <a:cs typeface="Roboto"/>
                <a:sym typeface="Roboto"/>
              </a:rPr>
              <a:t>Tikslų išsikėlimas</a:t>
            </a:r>
            <a:endParaRPr b="0" i="0" sz="9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900"/>
              <a:buFont typeface="Arial"/>
              <a:buNone/>
            </a:pPr>
            <a:r>
              <a:rPr lang="lt-LT" sz="900">
                <a:latin typeface="Roboto"/>
                <a:ea typeface="Roboto"/>
                <a:cs typeface="Roboto"/>
                <a:sym typeface="Roboto"/>
              </a:rPr>
              <a:t>Strateginis planavimas</a:t>
            </a:r>
            <a:endParaRPr b="0" i="0" sz="9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1000"/>
              <a:buFont typeface="Arial"/>
              <a:buNone/>
            </a:pPr>
            <a:r>
              <a:rPr b="1" i="1" lang="lt-LT" sz="1000">
                <a:latin typeface="Roboto"/>
                <a:ea typeface="Roboto"/>
                <a:cs typeface="Roboto"/>
                <a:sym typeface="Roboto"/>
              </a:rPr>
              <a:t>Savimotyvaciniai įsitikinimai</a:t>
            </a:r>
            <a:endParaRPr b="1" i="1" sz="10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900"/>
              <a:buFont typeface="Arial"/>
              <a:buNone/>
            </a:pPr>
            <a:r>
              <a:rPr lang="lt-LT" sz="900">
                <a:latin typeface="Roboto"/>
                <a:ea typeface="Roboto"/>
                <a:cs typeface="Roboto"/>
                <a:sym typeface="Roboto"/>
              </a:rPr>
              <a:t>Saviveiksmingumas</a:t>
            </a:r>
            <a:endParaRPr b="0" i="0" sz="9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900"/>
              <a:buFont typeface="Arial"/>
              <a:buNone/>
            </a:pPr>
            <a:r>
              <a:rPr lang="lt-LT" sz="900">
                <a:latin typeface="Roboto"/>
                <a:ea typeface="Roboto"/>
                <a:cs typeface="Roboto"/>
                <a:sym typeface="Roboto"/>
              </a:rPr>
              <a:t>Tikėjimas rezultatu</a:t>
            </a:r>
            <a:endParaRPr b="0" i="0" sz="9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900"/>
              <a:buFont typeface="Arial"/>
              <a:buNone/>
            </a:pPr>
            <a:r>
              <a:rPr lang="lt-LT" sz="900">
                <a:latin typeface="Roboto"/>
                <a:ea typeface="Roboto"/>
                <a:cs typeface="Roboto"/>
                <a:sym typeface="Roboto"/>
              </a:rPr>
              <a:t>Susidomėjimas užduotimi</a:t>
            </a:r>
            <a:endParaRPr b="0" i="0" sz="9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200"/>
              </a:spcAft>
              <a:buClr>
                <a:srgbClr val="000000"/>
              </a:buClr>
              <a:buSzPts val="900"/>
              <a:buFont typeface="Arial"/>
              <a:buNone/>
            </a:pPr>
            <a:r>
              <a:rPr lang="lt-LT" sz="900">
                <a:latin typeface="Roboto"/>
                <a:ea typeface="Roboto"/>
                <a:cs typeface="Roboto"/>
                <a:sym typeface="Roboto"/>
              </a:rPr>
              <a:t>Orientavimasis į tikslą</a:t>
            </a:r>
            <a:endParaRPr b="0" i="0" sz="900" u="none" cap="none" strike="noStrike">
              <a:solidFill>
                <a:srgbClr val="000000"/>
              </a:solidFill>
              <a:latin typeface="Roboto"/>
              <a:ea typeface="Roboto"/>
              <a:cs typeface="Roboto"/>
              <a:sym typeface="Roboto"/>
            </a:endParaRPr>
          </a:p>
        </p:txBody>
      </p:sp>
      <p:sp>
        <p:nvSpPr>
          <p:cNvPr id="211" name="Google Shape;211;g1b93387152c_2_0"/>
          <p:cNvSpPr txBox="1"/>
          <p:nvPr/>
        </p:nvSpPr>
        <p:spPr>
          <a:xfrm>
            <a:off x="7655650" y="3177800"/>
            <a:ext cx="1453800" cy="1647000"/>
          </a:xfrm>
          <a:prstGeom prst="rect">
            <a:avLst/>
          </a:prstGeom>
          <a:solidFill>
            <a:srgbClr val="EFEFEF"/>
          </a:solid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lang="lt-LT" sz="1000">
                <a:latin typeface="Roboto"/>
                <a:ea typeface="Roboto"/>
                <a:cs typeface="Roboto"/>
                <a:sym typeface="Roboto"/>
              </a:rPr>
              <a:t>SAVIREFLEKSIJOS ETAPAS</a:t>
            </a:r>
            <a:endParaRPr b="1" i="0" sz="10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1000"/>
              <a:buFont typeface="Arial"/>
              <a:buNone/>
            </a:pPr>
            <a:r>
              <a:rPr b="1" i="1" lang="lt-LT" sz="1000">
                <a:latin typeface="Roboto"/>
                <a:ea typeface="Roboto"/>
                <a:cs typeface="Roboto"/>
                <a:sym typeface="Roboto"/>
              </a:rPr>
              <a:t>Savęs vertinimas</a:t>
            </a:r>
            <a:endParaRPr b="1" i="1" sz="10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900"/>
              <a:buFont typeface="Arial"/>
              <a:buNone/>
            </a:pPr>
            <a:r>
              <a:rPr lang="lt-LT" sz="900">
                <a:latin typeface="Roboto"/>
                <a:ea typeface="Roboto"/>
                <a:cs typeface="Roboto"/>
                <a:sym typeface="Roboto"/>
              </a:rPr>
              <a:t>Įsivertinimas</a:t>
            </a:r>
            <a:endParaRPr b="0" i="0" sz="9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900"/>
              <a:buFont typeface="Arial"/>
              <a:buNone/>
            </a:pPr>
            <a:r>
              <a:rPr lang="lt-LT" sz="900">
                <a:latin typeface="Roboto"/>
                <a:ea typeface="Roboto"/>
                <a:cs typeface="Roboto"/>
                <a:sym typeface="Roboto"/>
              </a:rPr>
              <a:t>Priežastinis vertinimas</a:t>
            </a:r>
            <a:endParaRPr b="0" i="0" sz="9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1000"/>
              <a:buFont typeface="Arial"/>
              <a:buNone/>
            </a:pPr>
            <a:r>
              <a:rPr b="1" i="1" lang="lt-LT" sz="1000">
                <a:latin typeface="Roboto"/>
                <a:ea typeface="Roboto"/>
                <a:cs typeface="Roboto"/>
                <a:sym typeface="Roboto"/>
              </a:rPr>
              <a:t>Savireakcija</a:t>
            </a:r>
            <a:endParaRPr b="1" i="1" sz="10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900"/>
              <a:buFont typeface="Arial"/>
              <a:buNone/>
            </a:pPr>
            <a:r>
              <a:rPr lang="lt-LT" sz="900">
                <a:latin typeface="Roboto"/>
                <a:ea typeface="Roboto"/>
                <a:cs typeface="Roboto"/>
                <a:sym typeface="Roboto"/>
              </a:rPr>
              <a:t>Pasitenkinimas savimi/ afektas</a:t>
            </a:r>
            <a:endParaRPr b="0" i="0" sz="9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200"/>
              </a:spcAft>
              <a:buClr>
                <a:srgbClr val="000000"/>
              </a:buClr>
              <a:buSzPts val="900"/>
              <a:buFont typeface="Arial"/>
              <a:buNone/>
            </a:pPr>
            <a:r>
              <a:rPr lang="lt-LT" sz="900">
                <a:latin typeface="Roboto"/>
                <a:ea typeface="Roboto"/>
                <a:cs typeface="Roboto"/>
                <a:sym typeface="Roboto"/>
              </a:rPr>
              <a:t>Prisitaikanti/ gynybinė</a:t>
            </a:r>
            <a:endParaRPr b="0" i="0" sz="900" u="none" cap="none" strike="noStrike">
              <a:solidFill>
                <a:srgbClr val="000000"/>
              </a:solidFill>
              <a:latin typeface="Roboto"/>
              <a:ea typeface="Roboto"/>
              <a:cs typeface="Roboto"/>
              <a:sym typeface="Roboto"/>
            </a:endParaRPr>
          </a:p>
        </p:txBody>
      </p:sp>
      <p:sp>
        <p:nvSpPr>
          <p:cNvPr id="212" name="Google Shape;212;g1b93387152c_2_0"/>
          <p:cNvSpPr/>
          <p:nvPr/>
        </p:nvSpPr>
        <p:spPr>
          <a:xfrm>
            <a:off x="5088275" y="2176700"/>
            <a:ext cx="781500" cy="697800"/>
          </a:xfrm>
          <a:prstGeom prst="bentArrow">
            <a:avLst>
              <a:gd fmla="val 25000" name="adj1"/>
              <a:gd fmla="val 25000" name="adj2"/>
              <a:gd fmla="val 25000" name="adj3"/>
              <a:gd fmla="val 43750" name="adj4"/>
            </a:avLst>
          </a:prstGeom>
          <a:solidFill>
            <a:srgbClr val="21212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g1b93387152c_2_0"/>
          <p:cNvSpPr/>
          <p:nvPr/>
        </p:nvSpPr>
        <p:spPr>
          <a:xfrm rot="5400000">
            <a:off x="7901100" y="2319775"/>
            <a:ext cx="781500" cy="697800"/>
          </a:xfrm>
          <a:prstGeom prst="bentArrow">
            <a:avLst>
              <a:gd fmla="val 25000" name="adj1"/>
              <a:gd fmla="val 25000" name="adj2"/>
              <a:gd fmla="val 25000" name="adj3"/>
              <a:gd fmla="val 43750" name="adj4"/>
            </a:avLst>
          </a:prstGeom>
          <a:solidFill>
            <a:srgbClr val="21212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g1b93387152c_2_0"/>
          <p:cNvSpPr/>
          <p:nvPr/>
        </p:nvSpPr>
        <p:spPr>
          <a:xfrm rot="-5400000">
            <a:off x="6706825" y="3767375"/>
            <a:ext cx="427800" cy="967500"/>
          </a:xfrm>
          <a:prstGeom prst="upArrow">
            <a:avLst>
              <a:gd fmla="val 50000" name="adj1"/>
              <a:gd fmla="val 50000" name="adj2"/>
            </a:avLst>
          </a:prstGeom>
          <a:solidFill>
            <a:srgbClr val="21212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g1b93387152c_2_0"/>
          <p:cNvSpPr txBox="1"/>
          <p:nvPr/>
        </p:nvSpPr>
        <p:spPr>
          <a:xfrm>
            <a:off x="221975" y="1588350"/>
            <a:ext cx="24399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400"/>
              <a:buFont typeface="Arial"/>
              <a:buNone/>
            </a:pPr>
            <a:r>
              <a:rPr b="1" lang="lt-LT" sz="1300">
                <a:solidFill>
                  <a:srgbClr val="1155CC"/>
                </a:solidFill>
                <a:latin typeface="Roboto"/>
                <a:ea typeface="Roboto"/>
                <a:cs typeface="Roboto"/>
                <a:sym typeface="Roboto"/>
              </a:rPr>
              <a:t>Savivaldus </a:t>
            </a:r>
            <a:r>
              <a:rPr b="1" lang="lt-LT" sz="1300">
                <a:solidFill>
                  <a:srgbClr val="1155CC"/>
                </a:solidFill>
                <a:latin typeface="Roboto"/>
                <a:ea typeface="Roboto"/>
                <a:cs typeface="Roboto"/>
                <a:sym typeface="Roboto"/>
              </a:rPr>
              <a:t>mokymasis (SRL)</a:t>
            </a:r>
            <a:endParaRPr b="1" sz="1300">
              <a:solidFill>
                <a:srgbClr val="1155C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1" sz="1300">
              <a:solidFill>
                <a:srgbClr val="1155CC"/>
              </a:solidFill>
              <a:latin typeface="Roboto"/>
              <a:ea typeface="Roboto"/>
              <a:cs typeface="Roboto"/>
              <a:sym typeface="Roboto"/>
            </a:endParaRPr>
          </a:p>
        </p:txBody>
      </p:sp>
      <p:sp>
        <p:nvSpPr>
          <p:cNvPr id="216" name="Google Shape;216;g1b93387152c_2_0"/>
          <p:cNvSpPr txBox="1"/>
          <p:nvPr/>
        </p:nvSpPr>
        <p:spPr>
          <a:xfrm>
            <a:off x="311925" y="2122075"/>
            <a:ext cx="2184600" cy="2031900"/>
          </a:xfrm>
          <a:prstGeom prst="rect">
            <a:avLst/>
          </a:prstGeom>
          <a:solidFill>
            <a:srgbClr val="C9DAF8"/>
          </a:solidFill>
          <a:ln cap="flat" cmpd="sng" w="28575">
            <a:solidFill>
              <a:srgbClr val="1155CC"/>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200"/>
              <a:buFont typeface="Arial"/>
              <a:buNone/>
            </a:pPr>
            <a:r>
              <a:rPr lang="lt-LT" sz="1200">
                <a:solidFill>
                  <a:srgbClr val="434343"/>
                </a:solidFill>
                <a:latin typeface="Roboto"/>
                <a:ea typeface="Roboto"/>
                <a:cs typeface="Roboto"/>
                <a:sym typeface="Roboto"/>
              </a:rPr>
              <a:t>Besimokančiųjų įsitikinimai apie jų gebėjimą imtis tinkamų veiksmų, minčių, jausmų ir elgsenos, siekiant vertingų akademinių tikslų, tuo pat metu savi-kontroliuojant ir savi-reflektuojant savo pažangą siekiant tikslo. (</a:t>
            </a:r>
            <a:r>
              <a:rPr lang="lt-LT" sz="1200" u="sng">
                <a:solidFill>
                  <a:srgbClr val="434343"/>
                </a:solidFill>
                <a:latin typeface="Roboto"/>
                <a:ea typeface="Roboto"/>
                <a:cs typeface="Roboto"/>
                <a:sym typeface="Roboto"/>
                <a:hlinkClick r:id="rId3">
                  <a:extLst>
                    <a:ext uri="{A12FA001-AC4F-418D-AE19-62706E023703}">
                      <ahyp:hlinkClr val="tx"/>
                    </a:ext>
                  </a:extLst>
                </a:hlinkClick>
              </a:rPr>
              <a:t>Zimmerman, 2000</a:t>
            </a:r>
            <a:r>
              <a:rPr lang="lt-LT" sz="1200">
                <a:solidFill>
                  <a:srgbClr val="434343"/>
                </a:solidFill>
                <a:latin typeface="Roboto"/>
                <a:ea typeface="Roboto"/>
                <a:cs typeface="Roboto"/>
                <a:sym typeface="Roboto"/>
              </a:rPr>
              <a:t>)</a:t>
            </a:r>
            <a:endParaRPr sz="1200">
              <a:solidFill>
                <a:srgbClr val="434343"/>
              </a:solidFill>
              <a:latin typeface="Roboto"/>
              <a:ea typeface="Roboto"/>
              <a:cs typeface="Roboto"/>
              <a:sym typeface="Roboto"/>
            </a:endParaRPr>
          </a:p>
        </p:txBody>
      </p:sp>
      <p:sp>
        <p:nvSpPr>
          <p:cNvPr id="217" name="Google Shape;217;g1b93387152c_2_0"/>
          <p:cNvSpPr txBox="1"/>
          <p:nvPr/>
        </p:nvSpPr>
        <p:spPr>
          <a:xfrm>
            <a:off x="2848175" y="2122075"/>
            <a:ext cx="16557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400"/>
              <a:buFont typeface="Arial"/>
              <a:buNone/>
            </a:pPr>
            <a:r>
              <a:rPr b="1" lang="lt-LT" sz="1000">
                <a:solidFill>
                  <a:schemeClr val="dk2"/>
                </a:solidFill>
                <a:latin typeface="Roboto"/>
                <a:ea typeface="Roboto"/>
                <a:cs typeface="Roboto"/>
                <a:sym typeface="Roboto"/>
              </a:rPr>
              <a:t>Zimmerman’o savivaldaus mokymosi proceso ciklas. </a:t>
            </a:r>
            <a:endParaRPr b="1" sz="1000">
              <a:solidFill>
                <a:schemeClr val="dk2"/>
              </a:solidFill>
              <a:latin typeface="Roboto"/>
              <a:ea typeface="Roboto"/>
              <a:cs typeface="Roboto"/>
              <a:sym typeface="Roboto"/>
            </a:endParaRPr>
          </a:p>
          <a:p>
            <a:pPr indent="0" lvl="0" marL="0" rtl="0" algn="l">
              <a:spcBef>
                <a:spcPts val="0"/>
              </a:spcBef>
              <a:spcAft>
                <a:spcPts val="0"/>
              </a:spcAft>
              <a:buClr>
                <a:srgbClr val="000000"/>
              </a:buClr>
              <a:buSzPts val="1400"/>
              <a:buFont typeface="Arial"/>
              <a:buNone/>
            </a:pPr>
            <a:r>
              <a:rPr lang="lt-LT" sz="1000">
                <a:solidFill>
                  <a:schemeClr val="dk2"/>
                </a:solidFill>
                <a:latin typeface="Roboto"/>
                <a:ea typeface="Roboto"/>
                <a:cs typeface="Roboto"/>
                <a:sym typeface="Roboto"/>
              </a:rPr>
              <a:t>(Panadero, 2017). Adaptuota iš Zimmerman ir Moylan, 2009</a:t>
            </a:r>
            <a:endParaRPr b="1" sz="1000">
              <a:solidFill>
                <a:schemeClr val="dk2"/>
              </a:solidFill>
              <a:latin typeface="Roboto"/>
              <a:ea typeface="Roboto"/>
              <a:cs typeface="Roboto"/>
              <a:sym typeface="Roboto"/>
            </a:endParaRPr>
          </a:p>
        </p:txBody>
      </p:sp>
      <p:sp>
        <p:nvSpPr>
          <p:cNvPr id="218" name="Google Shape;218;g1b93387152c_2_0"/>
          <p:cNvSpPr/>
          <p:nvPr/>
        </p:nvSpPr>
        <p:spPr>
          <a:xfrm>
            <a:off x="2957638" y="3230275"/>
            <a:ext cx="1377300" cy="443400"/>
          </a:xfrm>
          <a:prstGeom prst="rightArrow">
            <a:avLst>
              <a:gd fmla="val 50000" name="adj1"/>
              <a:gd fmla="val 50000" name="adj2"/>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9" name="Google Shape;219;g1b93387152c_2_0"/>
          <p:cNvPicPr preferRelativeResize="0"/>
          <p:nvPr/>
        </p:nvPicPr>
        <p:blipFill>
          <a:blip r:embed="rId4">
            <a:alphaModFix/>
          </a:blip>
          <a:stretch>
            <a:fillRect/>
          </a:stretch>
        </p:blipFill>
        <p:spPr>
          <a:xfrm>
            <a:off x="7906900" y="4859275"/>
            <a:ext cx="1160900" cy="2080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