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who.int/docs/default-source/documents/publications/quantification-of-the-disease-burden-attributable-to-environmental-risk-factors.pdf?sfvrsn=dbac7e7e_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B5F4B-0C78-4849-8049-D86FD5C59E0A}"/>
              </a:ext>
            </a:extLst>
          </p:cNvPr>
          <p:cNvSpPr>
            <a:spLocks noGrp="1"/>
          </p:cNvSpPr>
          <p:nvPr>
            <p:ph type="ctrTitle"/>
          </p:nvPr>
        </p:nvSpPr>
        <p:spPr/>
        <p:txBody>
          <a:bodyPr>
            <a:normAutofit/>
          </a:bodyPr>
          <a:lstStyle/>
          <a:p>
            <a:r>
              <a:rPr lang="en-GB" sz="2000" b="1" dirty="0">
                <a:latin typeface="Arial Narrow" panose="020B0606020202030204" pitchFamily="34" charset="0"/>
              </a:rPr>
              <a:t>MODULE 1 – HUMAN AND NATURE</a:t>
            </a:r>
            <a:br>
              <a:rPr lang="pl-PL" sz="2000" dirty="0">
                <a:latin typeface="Arial Narrow" panose="020B0606020202030204" pitchFamily="34" charset="0"/>
              </a:rPr>
            </a:br>
            <a:r>
              <a:rPr lang="en-GB" sz="2000" b="1" dirty="0">
                <a:latin typeface="Arial Narrow" panose="020B0606020202030204" pitchFamily="34" charset="0"/>
              </a:rPr>
              <a:t>PART 5. Maintaining the natural balance</a:t>
            </a:r>
            <a:br>
              <a:rPr lang="pl-PL" sz="2000" dirty="0">
                <a:latin typeface="Arial Narrow" panose="020B0606020202030204" pitchFamily="34" charset="0"/>
              </a:rPr>
            </a:br>
            <a:r>
              <a:rPr lang="en-GB" sz="2000" b="1" dirty="0">
                <a:latin typeface="Arial Narrow" panose="020B0606020202030204" pitchFamily="34" charset="0"/>
              </a:rPr>
              <a:t>Lesson 2: Designing a project for spreading social awareness of the natural balance              </a:t>
            </a:r>
            <a:br>
              <a:rPr lang="pl-PL" dirty="0"/>
            </a:br>
            <a:endParaRPr lang="pl-PL" dirty="0"/>
          </a:p>
        </p:txBody>
      </p:sp>
      <p:sp>
        <p:nvSpPr>
          <p:cNvPr id="3" name="Subtitle 2">
            <a:extLst>
              <a:ext uri="{FF2B5EF4-FFF2-40B4-BE49-F238E27FC236}">
                <a16:creationId xmlns:a16="http://schemas.microsoft.com/office/drawing/2014/main" id="{F319E0E6-9A76-4987-9048-648697EA7336}"/>
              </a:ext>
            </a:extLst>
          </p:cNvPr>
          <p:cNvSpPr>
            <a:spLocks noGrp="1"/>
          </p:cNvSpPr>
          <p:nvPr>
            <p:ph type="subTitle" idx="1"/>
          </p:nvPr>
        </p:nvSpPr>
        <p:spPr/>
        <p:txBody>
          <a:bodyPr/>
          <a:lstStyle/>
          <a:p>
            <a:r>
              <a:rPr lang="pl-PL" dirty="0"/>
              <a:t>															</a:t>
            </a:r>
          </a:p>
        </p:txBody>
      </p:sp>
      <p:pic>
        <p:nvPicPr>
          <p:cNvPr id="5" name="Picture 4">
            <a:extLst>
              <a:ext uri="{FF2B5EF4-FFF2-40B4-BE49-F238E27FC236}">
                <a16:creationId xmlns:a16="http://schemas.microsoft.com/office/drawing/2014/main" id="{A17063BE-55D7-42DB-918E-F9A101C6E3A8}"/>
              </a:ext>
            </a:extLst>
          </p:cNvPr>
          <p:cNvPicPr>
            <a:picLocks noChangeAspect="1"/>
          </p:cNvPicPr>
          <p:nvPr/>
        </p:nvPicPr>
        <p:blipFill>
          <a:blip r:embed="rId2"/>
          <a:stretch>
            <a:fillRect/>
          </a:stretch>
        </p:blipFill>
        <p:spPr>
          <a:xfrm>
            <a:off x="8030259" y="4190125"/>
            <a:ext cx="3145055" cy="2383790"/>
          </a:xfrm>
          <a:prstGeom prst="rect">
            <a:avLst/>
          </a:prstGeom>
        </p:spPr>
      </p:pic>
    </p:spTree>
    <p:extLst>
      <p:ext uri="{BB962C8B-B14F-4D97-AF65-F5344CB8AC3E}">
        <p14:creationId xmlns:p14="http://schemas.microsoft.com/office/powerpoint/2010/main" val="2491887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B82F9-4CFB-43CA-82FC-FB23F08A35CB}"/>
              </a:ext>
            </a:extLst>
          </p:cNvPr>
          <p:cNvSpPr>
            <a:spLocks noGrp="1"/>
          </p:cNvSpPr>
          <p:nvPr>
            <p:ph type="title"/>
          </p:nvPr>
        </p:nvSpPr>
        <p:spPr/>
        <p:txBody>
          <a:bodyPr/>
          <a:lstStyle/>
          <a:p>
            <a:r>
              <a:rPr lang="pl-PL" dirty="0"/>
              <a:t>Let’s answer some questions:</a:t>
            </a:r>
          </a:p>
        </p:txBody>
      </p:sp>
      <p:sp>
        <p:nvSpPr>
          <p:cNvPr id="3" name="Content Placeholder 2">
            <a:extLst>
              <a:ext uri="{FF2B5EF4-FFF2-40B4-BE49-F238E27FC236}">
                <a16:creationId xmlns:a16="http://schemas.microsoft.com/office/drawing/2014/main" id="{60552052-A16C-459B-85F9-78767BA92B8A}"/>
              </a:ext>
            </a:extLst>
          </p:cNvPr>
          <p:cNvSpPr>
            <a:spLocks noGrp="1"/>
          </p:cNvSpPr>
          <p:nvPr>
            <p:ph idx="1"/>
          </p:nvPr>
        </p:nvSpPr>
        <p:spPr/>
        <p:txBody>
          <a:bodyPr/>
          <a:lstStyle/>
          <a:p>
            <a:r>
              <a:rPr lang="en-GB" dirty="0"/>
              <a:t>Who is responsible for spreading the awareness of the natural balance?</a:t>
            </a:r>
            <a:endParaRPr lang="pl-PL" dirty="0"/>
          </a:p>
          <a:p>
            <a:r>
              <a:rPr lang="pl-PL" dirty="0"/>
              <a:t>Can </a:t>
            </a:r>
            <a:r>
              <a:rPr lang="en-GB" dirty="0"/>
              <a:t>people’s attitudes towards nature and themselves be changed</a:t>
            </a:r>
            <a:r>
              <a:rPr lang="pl-PL" dirty="0"/>
              <a:t>?</a:t>
            </a:r>
          </a:p>
          <a:p>
            <a:r>
              <a:rPr lang="pl-PL" dirty="0"/>
              <a:t>What can we change them through?</a:t>
            </a:r>
          </a:p>
          <a:p>
            <a:r>
              <a:rPr lang="pl-PL" dirty="0"/>
              <a:t>When does </a:t>
            </a:r>
            <a:r>
              <a:rPr lang="en-GB" dirty="0"/>
              <a:t>a change ha</a:t>
            </a:r>
            <a:r>
              <a:rPr lang="pl-PL" dirty="0"/>
              <a:t>ve</a:t>
            </a:r>
            <a:r>
              <a:rPr lang="en-GB" dirty="0"/>
              <a:t> to start</a:t>
            </a:r>
            <a:r>
              <a:rPr lang="pl-PL" dirty="0"/>
              <a:t>?</a:t>
            </a:r>
          </a:p>
          <a:p>
            <a:r>
              <a:rPr lang="pl-PL" dirty="0"/>
              <a:t>Where does it have to start?</a:t>
            </a:r>
          </a:p>
          <a:p>
            <a:endParaRPr lang="pl-PL" dirty="0"/>
          </a:p>
          <a:p>
            <a:pPr lvl="8"/>
            <a:endParaRPr lang="pl-PL" dirty="0"/>
          </a:p>
          <a:p>
            <a:endParaRPr lang="pl-PL" dirty="0"/>
          </a:p>
          <a:p>
            <a:pPr lvl="8"/>
            <a:endParaRPr lang="pl-PL" dirty="0"/>
          </a:p>
        </p:txBody>
      </p:sp>
      <p:pic>
        <p:nvPicPr>
          <p:cNvPr id="4" name="Picture 3">
            <a:extLst>
              <a:ext uri="{FF2B5EF4-FFF2-40B4-BE49-F238E27FC236}">
                <a16:creationId xmlns:a16="http://schemas.microsoft.com/office/drawing/2014/main" id="{4A747243-23DE-47EF-94A0-7B7F00D024D2}"/>
              </a:ext>
            </a:extLst>
          </p:cNvPr>
          <p:cNvPicPr>
            <a:picLocks noChangeAspect="1"/>
          </p:cNvPicPr>
          <p:nvPr/>
        </p:nvPicPr>
        <p:blipFill>
          <a:blip r:embed="rId2"/>
          <a:stretch>
            <a:fillRect/>
          </a:stretch>
        </p:blipFill>
        <p:spPr>
          <a:xfrm>
            <a:off x="8030260" y="3364501"/>
            <a:ext cx="3145055" cy="2383790"/>
          </a:xfrm>
          <a:prstGeom prst="rect">
            <a:avLst/>
          </a:prstGeom>
        </p:spPr>
      </p:pic>
    </p:spTree>
    <p:extLst>
      <p:ext uri="{BB962C8B-B14F-4D97-AF65-F5344CB8AC3E}">
        <p14:creationId xmlns:p14="http://schemas.microsoft.com/office/powerpoint/2010/main" val="3524852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E17D4-9F61-48E1-8263-162D13F79940}"/>
              </a:ext>
            </a:extLst>
          </p:cNvPr>
          <p:cNvSpPr>
            <a:spLocks noGrp="1"/>
          </p:cNvSpPr>
          <p:nvPr>
            <p:ph type="title"/>
          </p:nvPr>
        </p:nvSpPr>
        <p:spPr/>
        <p:txBody>
          <a:bodyPr/>
          <a:lstStyle/>
          <a:p>
            <a:endParaRPr lang="pl-PL"/>
          </a:p>
        </p:txBody>
      </p:sp>
      <p:pic>
        <p:nvPicPr>
          <p:cNvPr id="7" name="Content Placeholder 6">
            <a:extLst>
              <a:ext uri="{FF2B5EF4-FFF2-40B4-BE49-F238E27FC236}">
                <a16:creationId xmlns:a16="http://schemas.microsoft.com/office/drawing/2014/main" id="{89FBE37C-E22A-4289-A6AC-1AF0FAACBFC3}"/>
              </a:ext>
            </a:extLst>
          </p:cNvPr>
          <p:cNvPicPr>
            <a:picLocks noGrp="1" noChangeAspect="1"/>
          </p:cNvPicPr>
          <p:nvPr>
            <p:ph idx="1"/>
          </p:nvPr>
        </p:nvPicPr>
        <p:blipFill>
          <a:blip r:embed="rId2"/>
          <a:stretch>
            <a:fillRect/>
          </a:stretch>
        </p:blipFill>
        <p:spPr>
          <a:xfrm>
            <a:off x="8788893" y="4030936"/>
            <a:ext cx="2481583" cy="1880913"/>
          </a:xfrm>
        </p:spPr>
      </p:pic>
      <p:sp>
        <p:nvSpPr>
          <p:cNvPr id="5" name="Rectangle 4">
            <a:extLst>
              <a:ext uri="{FF2B5EF4-FFF2-40B4-BE49-F238E27FC236}">
                <a16:creationId xmlns:a16="http://schemas.microsoft.com/office/drawing/2014/main" id="{13893BA1-E4EE-454F-8126-E77B428E3656}"/>
              </a:ext>
            </a:extLst>
          </p:cNvPr>
          <p:cNvSpPr/>
          <p:nvPr/>
        </p:nvSpPr>
        <p:spPr>
          <a:xfrm>
            <a:off x="4785385" y="2133600"/>
            <a:ext cx="4003508" cy="1569660"/>
          </a:xfrm>
          <a:prstGeom prst="rect">
            <a:avLst/>
          </a:prstGeom>
          <a:noFill/>
        </p:spPr>
        <p:txBody>
          <a:bodyPr wrap="square" lIns="91440" tIns="45720" rIns="91440" bIns="45720">
            <a:spAutoFit/>
          </a:bodyPr>
          <a:lstStyle/>
          <a:p>
            <a:pPr algn="ctr"/>
            <a:r>
              <a:rPr lang="pl-PL" sz="9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24%</a:t>
            </a:r>
            <a:endParaRPr lang="en-US" sz="96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21345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3544-D0F5-4EC5-AD67-F859B1934021}"/>
              </a:ext>
            </a:extLst>
          </p:cNvPr>
          <p:cNvSpPr>
            <a:spLocks noGrp="1"/>
          </p:cNvSpPr>
          <p:nvPr>
            <p:ph type="title"/>
          </p:nvPr>
        </p:nvSpPr>
        <p:spPr/>
        <p:txBody>
          <a:bodyPr/>
          <a:lstStyle/>
          <a:p>
            <a:endParaRPr lang="pl-PL"/>
          </a:p>
        </p:txBody>
      </p:sp>
      <p:sp>
        <p:nvSpPr>
          <p:cNvPr id="3" name="Content Placeholder 2">
            <a:extLst>
              <a:ext uri="{FF2B5EF4-FFF2-40B4-BE49-F238E27FC236}">
                <a16:creationId xmlns:a16="http://schemas.microsoft.com/office/drawing/2014/main" id="{7DAA7073-3FF1-4BA5-B1F4-CA9C0FF61A58}"/>
              </a:ext>
            </a:extLst>
          </p:cNvPr>
          <p:cNvSpPr>
            <a:spLocks noGrp="1"/>
          </p:cNvSpPr>
          <p:nvPr>
            <p:ph idx="1"/>
          </p:nvPr>
        </p:nvSpPr>
        <p:spPr/>
        <p:txBody>
          <a:bodyPr/>
          <a:lstStyle/>
          <a:p>
            <a:pPr algn="just"/>
            <a:r>
              <a:rPr lang="en-US" sz="2800" dirty="0"/>
              <a:t>this is the number of avoidable deaths around the world that can be traced back to environmental factors</a:t>
            </a:r>
            <a:endParaRPr lang="pl-PL" sz="2800" dirty="0"/>
          </a:p>
          <a:p>
            <a:endParaRPr lang="pl-PL" dirty="0"/>
          </a:p>
          <a:p>
            <a:r>
              <a:rPr lang="en-US" sz="1200" u="sng" dirty="0">
                <a:hlinkClick r:id="rId2"/>
              </a:rPr>
              <a:t>https://www.who.int/docs/default-source/documents/publications/quantification-of-the-disease-burden-attributable-to-environmental-risk-factors.pdf?sfvrsn=dbac7e7e_1</a:t>
            </a:r>
            <a:endParaRPr lang="pl-PL" sz="1200" u="sng" dirty="0"/>
          </a:p>
          <a:p>
            <a:pPr lvl="8"/>
            <a:endParaRPr lang="pl-PL" sz="600" u="sng" dirty="0"/>
          </a:p>
          <a:p>
            <a:pPr lvl="7"/>
            <a:endParaRPr lang="pl-PL" sz="600" dirty="0"/>
          </a:p>
        </p:txBody>
      </p:sp>
      <p:pic>
        <p:nvPicPr>
          <p:cNvPr id="4" name="Picture 3">
            <a:extLst>
              <a:ext uri="{FF2B5EF4-FFF2-40B4-BE49-F238E27FC236}">
                <a16:creationId xmlns:a16="http://schemas.microsoft.com/office/drawing/2014/main" id="{5FAFDF3C-F0B0-4038-BB26-3931DCDF746D}"/>
              </a:ext>
            </a:extLst>
          </p:cNvPr>
          <p:cNvPicPr>
            <a:picLocks noChangeAspect="1"/>
          </p:cNvPicPr>
          <p:nvPr/>
        </p:nvPicPr>
        <p:blipFill>
          <a:blip r:embed="rId3"/>
          <a:stretch>
            <a:fillRect/>
          </a:stretch>
        </p:blipFill>
        <p:spPr>
          <a:xfrm>
            <a:off x="8975325" y="4410643"/>
            <a:ext cx="2821427" cy="2138497"/>
          </a:xfrm>
          <a:prstGeom prst="rect">
            <a:avLst/>
          </a:prstGeom>
        </p:spPr>
      </p:pic>
    </p:spTree>
    <p:extLst>
      <p:ext uri="{BB962C8B-B14F-4D97-AF65-F5344CB8AC3E}">
        <p14:creationId xmlns:p14="http://schemas.microsoft.com/office/powerpoint/2010/main" val="870408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55DE-6F78-40E3-AE6D-BF6150F4E5B9}"/>
              </a:ext>
            </a:extLst>
          </p:cNvPr>
          <p:cNvSpPr>
            <a:spLocks noGrp="1"/>
          </p:cNvSpPr>
          <p:nvPr>
            <p:ph type="title"/>
          </p:nvPr>
        </p:nvSpPr>
        <p:spPr/>
        <p:txBody>
          <a:bodyPr/>
          <a:lstStyle/>
          <a:p>
            <a:endParaRPr lang="pl-PL" dirty="0"/>
          </a:p>
        </p:txBody>
      </p:sp>
      <p:sp>
        <p:nvSpPr>
          <p:cNvPr id="3" name="Content Placeholder 2">
            <a:extLst>
              <a:ext uri="{FF2B5EF4-FFF2-40B4-BE49-F238E27FC236}">
                <a16:creationId xmlns:a16="http://schemas.microsoft.com/office/drawing/2014/main" id="{5DEB7CD4-65A3-4219-8E56-796555114F16}"/>
              </a:ext>
            </a:extLst>
          </p:cNvPr>
          <p:cNvSpPr>
            <a:spLocks noGrp="1"/>
          </p:cNvSpPr>
          <p:nvPr>
            <p:ph idx="1"/>
          </p:nvPr>
        </p:nvSpPr>
        <p:spPr/>
        <p:txBody>
          <a:bodyPr>
            <a:normAutofit/>
          </a:bodyPr>
          <a:lstStyle/>
          <a:p>
            <a:r>
              <a:rPr lang="pl-PL" sz="4000" dirty="0"/>
              <a:t>What do people need to live?</a:t>
            </a:r>
          </a:p>
          <a:p>
            <a:endParaRPr lang="pl-PL" sz="4000" dirty="0"/>
          </a:p>
          <a:p>
            <a:pPr marL="0" indent="0">
              <a:buNone/>
            </a:pPr>
            <a:r>
              <a:rPr lang="pl-PL" sz="4000" dirty="0"/>
              <a:t>													 </a:t>
            </a:r>
          </a:p>
        </p:txBody>
      </p:sp>
      <p:pic>
        <p:nvPicPr>
          <p:cNvPr id="4" name="Picture 3">
            <a:extLst>
              <a:ext uri="{FF2B5EF4-FFF2-40B4-BE49-F238E27FC236}">
                <a16:creationId xmlns:a16="http://schemas.microsoft.com/office/drawing/2014/main" id="{AAC58A0E-F60D-41DF-9AE2-E2485F1870F1}"/>
              </a:ext>
            </a:extLst>
          </p:cNvPr>
          <p:cNvPicPr>
            <a:picLocks noChangeAspect="1"/>
          </p:cNvPicPr>
          <p:nvPr/>
        </p:nvPicPr>
        <p:blipFill>
          <a:blip r:embed="rId2"/>
          <a:stretch>
            <a:fillRect/>
          </a:stretch>
        </p:blipFill>
        <p:spPr>
          <a:xfrm>
            <a:off x="8359557" y="4022411"/>
            <a:ext cx="3145055" cy="2383790"/>
          </a:xfrm>
          <a:prstGeom prst="rect">
            <a:avLst/>
          </a:prstGeom>
        </p:spPr>
      </p:pic>
    </p:spTree>
    <p:extLst>
      <p:ext uri="{BB962C8B-B14F-4D97-AF65-F5344CB8AC3E}">
        <p14:creationId xmlns:p14="http://schemas.microsoft.com/office/powerpoint/2010/main" val="179501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347E1-E350-4162-BE2A-C384C505C26B}"/>
              </a:ext>
            </a:extLst>
          </p:cNvPr>
          <p:cNvSpPr>
            <a:spLocks noGrp="1"/>
          </p:cNvSpPr>
          <p:nvPr>
            <p:ph type="title"/>
          </p:nvPr>
        </p:nvSpPr>
        <p:spPr/>
        <p:txBody>
          <a:bodyPr>
            <a:normAutofit/>
          </a:bodyPr>
          <a:lstStyle/>
          <a:p>
            <a:pPr algn="ctr"/>
            <a:r>
              <a:rPr lang="pl-PL" sz="2400" b="1" dirty="0"/>
              <a:t>D</a:t>
            </a:r>
            <a:r>
              <a:rPr lang="tr-TR" sz="2400" b="1" dirty="0"/>
              <a:t>efinition of environmental sustainability</a:t>
            </a:r>
            <a:r>
              <a:rPr lang="pl-PL" sz="2400" b="1" dirty="0"/>
              <a:t> according to </a:t>
            </a:r>
            <a:r>
              <a:rPr lang="tr-TR" sz="2400" b="1" dirty="0"/>
              <a:t>the U.S. Environmental Protection Agency</a:t>
            </a:r>
            <a:r>
              <a:rPr lang="pl-PL" sz="2400" b="1" dirty="0"/>
              <a:t>:</a:t>
            </a:r>
          </a:p>
        </p:txBody>
      </p:sp>
      <p:sp>
        <p:nvSpPr>
          <p:cNvPr id="3" name="Content Placeholder 2">
            <a:extLst>
              <a:ext uri="{FF2B5EF4-FFF2-40B4-BE49-F238E27FC236}">
                <a16:creationId xmlns:a16="http://schemas.microsoft.com/office/drawing/2014/main" id="{E85FCF03-09B2-4322-B8B8-445BDFEF3DF9}"/>
              </a:ext>
            </a:extLst>
          </p:cNvPr>
          <p:cNvSpPr>
            <a:spLocks noGrp="1"/>
          </p:cNvSpPr>
          <p:nvPr>
            <p:ph idx="1"/>
          </p:nvPr>
        </p:nvSpPr>
        <p:spPr/>
        <p:txBody>
          <a:bodyPr>
            <a:normAutofit/>
          </a:bodyPr>
          <a:lstStyle/>
          <a:p>
            <a:r>
              <a:rPr lang="tr-TR" sz="3600" dirty="0"/>
              <a:t>“</a:t>
            </a:r>
            <a:r>
              <a:rPr lang="pl-PL" sz="3600" dirty="0"/>
              <a:t>M</a:t>
            </a:r>
            <a:r>
              <a:rPr lang="tr-TR" sz="3600" dirty="0"/>
              <a:t>eeting today’s needs without compromising the ability of future generations to meet their needs.”</a:t>
            </a:r>
            <a:endParaRPr lang="pl-PL" sz="3600" dirty="0"/>
          </a:p>
          <a:p>
            <a:pPr lvl="8"/>
            <a:endParaRPr lang="pl-PL" sz="3000" dirty="0"/>
          </a:p>
        </p:txBody>
      </p:sp>
      <p:pic>
        <p:nvPicPr>
          <p:cNvPr id="4" name="Picture 3">
            <a:extLst>
              <a:ext uri="{FF2B5EF4-FFF2-40B4-BE49-F238E27FC236}">
                <a16:creationId xmlns:a16="http://schemas.microsoft.com/office/drawing/2014/main" id="{20E3901D-E042-48AF-BD35-3CC4197B0CA9}"/>
              </a:ext>
            </a:extLst>
          </p:cNvPr>
          <p:cNvPicPr>
            <a:picLocks noChangeAspect="1"/>
          </p:cNvPicPr>
          <p:nvPr/>
        </p:nvPicPr>
        <p:blipFill>
          <a:blip r:embed="rId2"/>
          <a:stretch>
            <a:fillRect/>
          </a:stretch>
        </p:blipFill>
        <p:spPr>
          <a:xfrm>
            <a:off x="8359557" y="4022411"/>
            <a:ext cx="3145055" cy="2383790"/>
          </a:xfrm>
          <a:prstGeom prst="rect">
            <a:avLst/>
          </a:prstGeom>
        </p:spPr>
      </p:pic>
    </p:spTree>
    <p:extLst>
      <p:ext uri="{BB962C8B-B14F-4D97-AF65-F5344CB8AC3E}">
        <p14:creationId xmlns:p14="http://schemas.microsoft.com/office/powerpoint/2010/main" val="1016427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F2AF-A3EE-4C65-AED1-1C21CD5CEA50}"/>
              </a:ext>
            </a:extLst>
          </p:cNvPr>
          <p:cNvSpPr>
            <a:spLocks noGrp="1"/>
          </p:cNvSpPr>
          <p:nvPr>
            <p:ph type="title"/>
          </p:nvPr>
        </p:nvSpPr>
        <p:spPr/>
        <p:txBody>
          <a:bodyPr/>
          <a:lstStyle/>
          <a:p>
            <a:endParaRPr lang="pl-PL"/>
          </a:p>
        </p:txBody>
      </p:sp>
      <p:sp>
        <p:nvSpPr>
          <p:cNvPr id="3" name="Content Placeholder 2">
            <a:extLst>
              <a:ext uri="{FF2B5EF4-FFF2-40B4-BE49-F238E27FC236}">
                <a16:creationId xmlns:a16="http://schemas.microsoft.com/office/drawing/2014/main" id="{3746421E-A3FF-482B-8E13-7278F9C2BC37}"/>
              </a:ext>
            </a:extLst>
          </p:cNvPr>
          <p:cNvSpPr>
            <a:spLocks noGrp="1"/>
          </p:cNvSpPr>
          <p:nvPr>
            <p:ph idx="1"/>
          </p:nvPr>
        </p:nvSpPr>
        <p:spPr/>
        <p:txBody>
          <a:bodyPr/>
          <a:lstStyle/>
          <a:p>
            <a:r>
              <a:rPr lang="pl-PL" dirty="0"/>
              <a:t>Set up a TikTok account (provide &amp; promote daily activities that help to sustain natural balance</a:t>
            </a:r>
          </a:p>
          <a:p>
            <a:r>
              <a:rPr lang="pl-PL" dirty="0"/>
              <a:t>Work in groups</a:t>
            </a:r>
          </a:p>
          <a:p>
            <a:r>
              <a:rPr lang="pl-PL" dirty="0"/>
              <a:t>Come up with three ideas that will be done by your peers every day</a:t>
            </a:r>
          </a:p>
          <a:p>
            <a:r>
              <a:rPr lang="pl-PL" dirty="0"/>
              <a:t>Think how the students can be rewarded for them (linking with the school grading system?)</a:t>
            </a:r>
          </a:p>
          <a:p>
            <a:pPr lvl="8"/>
            <a:endParaRPr lang="pl-PL" dirty="0"/>
          </a:p>
          <a:p>
            <a:endParaRPr lang="pl-PL" dirty="0"/>
          </a:p>
          <a:p>
            <a:endParaRPr lang="pl-PL" dirty="0"/>
          </a:p>
        </p:txBody>
      </p:sp>
      <p:pic>
        <p:nvPicPr>
          <p:cNvPr id="4" name="Picture 3">
            <a:extLst>
              <a:ext uri="{FF2B5EF4-FFF2-40B4-BE49-F238E27FC236}">
                <a16:creationId xmlns:a16="http://schemas.microsoft.com/office/drawing/2014/main" id="{830D6940-9885-4D03-BA06-35D371C3D877}"/>
              </a:ext>
            </a:extLst>
          </p:cNvPr>
          <p:cNvPicPr>
            <a:picLocks noChangeAspect="1"/>
          </p:cNvPicPr>
          <p:nvPr/>
        </p:nvPicPr>
        <p:blipFill>
          <a:blip r:embed="rId2"/>
          <a:stretch>
            <a:fillRect/>
          </a:stretch>
        </p:blipFill>
        <p:spPr>
          <a:xfrm>
            <a:off x="8717872" y="4121684"/>
            <a:ext cx="2786740" cy="2112206"/>
          </a:xfrm>
          <a:prstGeom prst="rect">
            <a:avLst/>
          </a:prstGeom>
        </p:spPr>
      </p:pic>
    </p:spTree>
    <p:extLst>
      <p:ext uri="{BB962C8B-B14F-4D97-AF65-F5344CB8AC3E}">
        <p14:creationId xmlns:p14="http://schemas.microsoft.com/office/powerpoint/2010/main" val="78928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3686E-254E-4D1F-A3CC-36610F4BE28E}"/>
              </a:ext>
            </a:extLst>
          </p:cNvPr>
          <p:cNvSpPr>
            <a:spLocks noGrp="1"/>
          </p:cNvSpPr>
          <p:nvPr>
            <p:ph type="title"/>
          </p:nvPr>
        </p:nvSpPr>
        <p:spPr/>
        <p:txBody>
          <a:bodyPr/>
          <a:lstStyle/>
          <a:p>
            <a:endParaRPr lang="pl-PL"/>
          </a:p>
        </p:txBody>
      </p:sp>
      <p:sp>
        <p:nvSpPr>
          <p:cNvPr id="3" name="Content Placeholder 2">
            <a:extLst>
              <a:ext uri="{FF2B5EF4-FFF2-40B4-BE49-F238E27FC236}">
                <a16:creationId xmlns:a16="http://schemas.microsoft.com/office/drawing/2014/main" id="{D91EBBCB-4933-412C-9B98-9B05388C4104}"/>
              </a:ext>
            </a:extLst>
          </p:cNvPr>
          <p:cNvSpPr>
            <a:spLocks noGrp="1"/>
          </p:cNvSpPr>
          <p:nvPr>
            <p:ph idx="1"/>
          </p:nvPr>
        </p:nvSpPr>
        <p:spPr/>
        <p:txBody>
          <a:bodyPr/>
          <a:lstStyle/>
          <a:p>
            <a:r>
              <a:rPr lang="en-GB" dirty="0" err="1"/>
              <a:t>Mak</a:t>
            </a:r>
            <a:r>
              <a:rPr lang="pl-PL" dirty="0"/>
              <a:t>e</a:t>
            </a:r>
            <a:r>
              <a:rPr lang="en-GB" dirty="0"/>
              <a:t> a thorough plan of the project</a:t>
            </a:r>
            <a:endParaRPr lang="pl-PL" dirty="0"/>
          </a:p>
          <a:p>
            <a:pPr algn="just"/>
            <a:r>
              <a:rPr lang="en-GB" dirty="0"/>
              <a:t>decide about the deadlines, </a:t>
            </a:r>
            <a:r>
              <a:rPr lang="pl-PL" dirty="0"/>
              <a:t>how </a:t>
            </a:r>
            <a:r>
              <a:rPr lang="en-GB" dirty="0"/>
              <a:t>the information about the project </a:t>
            </a:r>
            <a:r>
              <a:rPr lang="pl-PL" dirty="0"/>
              <a:t>will be introduced </a:t>
            </a:r>
            <a:r>
              <a:rPr lang="en-GB" dirty="0"/>
              <a:t>to the </a:t>
            </a:r>
            <a:r>
              <a:rPr lang="pl-PL" dirty="0"/>
              <a:t>TikT</a:t>
            </a:r>
            <a:r>
              <a:rPr lang="en-GB" dirty="0"/>
              <a:t>ok users (the logos, the name, the leaders, the goals), how long each challenge or task will last, who will be responsible for managing the account and who this person will be assisted by. </a:t>
            </a:r>
            <a:endParaRPr lang="pl-PL" dirty="0"/>
          </a:p>
          <a:p>
            <a:pPr lvl="8"/>
            <a:endParaRPr lang="pl-PL" dirty="0"/>
          </a:p>
        </p:txBody>
      </p:sp>
      <p:pic>
        <p:nvPicPr>
          <p:cNvPr id="4" name="Picture 3">
            <a:extLst>
              <a:ext uri="{FF2B5EF4-FFF2-40B4-BE49-F238E27FC236}">
                <a16:creationId xmlns:a16="http://schemas.microsoft.com/office/drawing/2014/main" id="{8AD0E255-C9DF-4573-8821-80E86B2A8EF0}"/>
              </a:ext>
            </a:extLst>
          </p:cNvPr>
          <p:cNvPicPr>
            <a:picLocks noChangeAspect="1"/>
          </p:cNvPicPr>
          <p:nvPr/>
        </p:nvPicPr>
        <p:blipFill>
          <a:blip r:embed="rId2"/>
          <a:stretch>
            <a:fillRect/>
          </a:stretch>
        </p:blipFill>
        <p:spPr>
          <a:xfrm>
            <a:off x="8700116" y="4014158"/>
            <a:ext cx="2804495" cy="2125663"/>
          </a:xfrm>
          <a:prstGeom prst="rect">
            <a:avLst/>
          </a:prstGeom>
        </p:spPr>
      </p:pic>
    </p:spTree>
    <p:extLst>
      <p:ext uri="{BB962C8B-B14F-4D97-AF65-F5344CB8AC3E}">
        <p14:creationId xmlns:p14="http://schemas.microsoft.com/office/powerpoint/2010/main" val="1727680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53</TotalTime>
  <Words>312</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Narrow</vt:lpstr>
      <vt:lpstr>Century Gothic</vt:lpstr>
      <vt:lpstr>Wingdings 3</vt:lpstr>
      <vt:lpstr>Wisp</vt:lpstr>
      <vt:lpstr>MODULE 1 – HUMAN AND NATURE PART 5. Maintaining the natural balance Lesson 2: Designing a project for spreading social awareness of the natural balance               </vt:lpstr>
      <vt:lpstr>Let’s answer some questions:</vt:lpstr>
      <vt:lpstr>PowerPoint Presentation</vt:lpstr>
      <vt:lpstr>PowerPoint Presentation</vt:lpstr>
      <vt:lpstr>PowerPoint Presentation</vt:lpstr>
      <vt:lpstr>Definition of environmental sustainability according to the U.S. Environmental Protection Agency: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 HUMAN AND NATURE PART 5. Maintaining the natural balance Lesson 2: Designing a project for spreading social awareness of the natural balance</dc:title>
  <dc:creator>Martyna Florkowska-Kardasz</dc:creator>
  <cp:lastModifiedBy>Martyna Florkowska-Kardasz</cp:lastModifiedBy>
  <cp:revision>10</cp:revision>
  <dcterms:created xsi:type="dcterms:W3CDTF">2023-02-06T20:27:01Z</dcterms:created>
  <dcterms:modified xsi:type="dcterms:W3CDTF">2023-02-06T21:20:28Z</dcterms:modified>
</cp:coreProperties>
</file>