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gqp6vQBn0p8fuO0SMtcl/g+k5I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032F1E-9B0F-4880-81A3-E3F5CDA9EFB3}">
  <a:tblStyle styleId="{B9032F1E-9B0F-4880-81A3-E3F5CDA9EFB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X2MNEj0OLhXRYAyofKSmYj1ANCaCxfP5jxOO4KGl58/edi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QzLnyf6p-0qpluxSjrjqh0DAhUfwSYRg/view?usp=sharing" TargetMode="External"/><Relationship Id="rId3" Type="http://schemas.openxmlformats.org/officeDocument/2006/relationships/hyperlink" Target="https://drive.google.com/drive/folders/1FTbo8d-1EAwg6WsrHKTvaNE47w-ePd7x?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5174d6553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5174d6553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5bb857aa5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15bb857aa5b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5174d6553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15174d6553b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49770533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49770533bd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4899bdd9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14899bdd95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2118"/>
              <a:buFont typeface="Arial"/>
              <a:buNone/>
            </a:pPr>
            <a:r>
              <a:t/>
            </a:r>
            <a:endParaRPr sz="1800">
              <a:solidFill>
                <a:srgbClr val="737373"/>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470595221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1470595221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5174d6553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5174d6553b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543d140d0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543d140d06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4899bdd95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14899bdd95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5a5593ba52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15a5593ba52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7059522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47059522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49012b8ca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149012b8ca8_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49012b8ca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149012b8ca8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49770533b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149770533bd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38ad667f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138ad667f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38ad667f4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138ad667f4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38ad667f4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138ad667f4d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38ad667f4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g138ad667f4d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5174d6553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15174d6553b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57d20df6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157d20df6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b93387152c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1b93387152c_2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43d140d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1543d140d0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543e09c51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543e09c51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lt-LT" sz="1050">
                <a:solidFill>
                  <a:schemeClr val="dk1"/>
                </a:solidFill>
                <a:highlight>
                  <a:srgbClr val="FFFFFF"/>
                </a:highlight>
                <a:latin typeface="Roboto"/>
                <a:ea typeface="Roboto"/>
                <a:cs typeface="Roboto"/>
                <a:sym typeface="Roboto"/>
              </a:rPr>
              <a:t> </a:t>
            </a:r>
            <a:r>
              <a:rPr lang="lt-LT"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https://docs.google.com/document/d/1lX2MNEj0OLhXRYAyofKSmYj1ANCaCxfP5jxOO4KGl58/edit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bb857aa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15bb857aa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5174d655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5174d655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174d6553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15174d6553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174d6553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5174d6553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sz="1050">
                <a:solidFill>
                  <a:schemeClr val="dk1"/>
                </a:solidFill>
                <a:highlight>
                  <a:schemeClr val="lt1"/>
                </a:highlight>
                <a:latin typeface="Roboto"/>
                <a:ea typeface="Roboto"/>
                <a:cs typeface="Roboto"/>
                <a:sym typeface="Roboto"/>
              </a:rPr>
              <a:t>- ADD after this slide, one relating the concept of data literacy and DL in teaching and learning.</a:t>
            </a:r>
            <a:endParaRPr sz="1050">
              <a:solidFill>
                <a:schemeClr val="dk1"/>
              </a:solidFill>
              <a:highlight>
                <a:schemeClr val="lt1"/>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050">
                <a:solidFill>
                  <a:schemeClr val="dk1"/>
                </a:solidFill>
                <a:highlight>
                  <a:schemeClr val="lt1"/>
                </a:highlight>
                <a:latin typeface="Roboto"/>
                <a:ea typeface="Roboto"/>
                <a:cs typeface="Roboto"/>
                <a:sym typeface="Roboto"/>
              </a:rPr>
              <a:t>ver </a:t>
            </a:r>
            <a:r>
              <a:rPr lang="lt-LT" sz="1050">
                <a:solidFill>
                  <a:srgbClr val="1A73E8"/>
                </a:solidFill>
                <a:highlight>
                  <a:schemeClr val="lt1"/>
                </a:highlight>
                <a:uFill>
                  <a:noFill/>
                </a:uFill>
                <a:latin typeface="Roboto"/>
                <a:ea typeface="Roboto"/>
                <a:cs typeface="Roboto"/>
                <a:sym typeface="Roboto"/>
                <a:hlinkClick r:id="rId2">
                  <a:extLst>
                    <a:ext uri="{A12FA001-AC4F-418D-AE19-62706E023703}">
                      <ahyp:hlinkClr val="tx"/>
                    </a:ext>
                  </a:extLst>
                </a:hlinkClick>
              </a:rPr>
              <a:t>https://drive.google.com/file/d/1QzLnyf6p-0qpluxSjrjqh0DAhUfwSYRg/view?usp=sharing</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400" u="sng">
                <a:solidFill>
                  <a:srgbClr val="1A237E"/>
                </a:solidFill>
                <a:latin typeface="Roboto"/>
                <a:ea typeface="Roboto"/>
                <a:cs typeface="Roboto"/>
                <a:sym typeface="Roboto"/>
                <a:hlinkClick r:id="rId3">
                  <a:extLst>
                    <a:ext uri="{A12FA001-AC4F-418D-AE19-62706E023703}">
                      <ahyp:hlinkClr val="tx"/>
                    </a:ext>
                  </a:extLst>
                </a:hlinkClick>
              </a:rPr>
              <a:t>https://drive.google.com/drive/folders/1FTbo8d-1EAwg6WsrHKTvaNE47w-ePd7x?usp=sharing</a:t>
            </a:r>
            <a:r>
              <a:rPr lang="lt-LT" sz="1400">
                <a:solidFill>
                  <a:schemeClr val="dk1"/>
                </a:solidFill>
                <a:latin typeface="Roboto"/>
                <a:ea typeface="Roboto"/>
                <a:cs typeface="Roboto"/>
                <a:sym typeface="Roboto"/>
              </a:rPr>
              <a:t>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400">
                <a:solidFill>
                  <a:schemeClr val="dk1"/>
                </a:solidFill>
                <a:latin typeface="Roboto"/>
                <a:ea typeface="Roboto"/>
                <a:cs typeface="Roboto"/>
                <a:sym typeface="Roboto"/>
              </a:rPr>
              <a:t>Teachers</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lt-LT" sz="1400">
                <a:solidFill>
                  <a:schemeClr val="dk1"/>
                </a:solidFill>
                <a:latin typeface="Roboto"/>
                <a:ea typeface="Roboto"/>
                <a:cs typeface="Roboto"/>
                <a:sym typeface="Roboto"/>
              </a:rPr>
              <a:t>Students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b93387152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b93387152c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lt-LT"/>
              <a:t>Zimmerman, B. J. (2000). Attaining self-regulation: A social cognitive perspective. In M. Boekaerts, P. R., Pintrich, &amp; M. Zeidner (Eds.), Handbook of selfregulation (pp. 13-39). San Diego, CA: Academic Press.</a:t>
            </a:r>
            <a:endParaRPr/>
          </a:p>
          <a:p>
            <a:pPr indent="0" lvl="0" marL="0" rtl="0" algn="l">
              <a:lnSpc>
                <a:spcPct val="100000"/>
              </a:lnSpc>
              <a:spcBef>
                <a:spcPts val="0"/>
              </a:spcBef>
              <a:spcAft>
                <a:spcPts val="0"/>
              </a:spcAft>
              <a:buClr>
                <a:schemeClr val="dk1"/>
              </a:buClr>
              <a:buSzPts val="1100"/>
              <a:buFont typeface="Arial"/>
              <a:buNone/>
            </a:pPr>
            <a:r>
              <a:rPr lang="lt-LT" sz="900">
                <a:solidFill>
                  <a:srgbClr val="424242"/>
                </a:solidFill>
                <a:latin typeface="Roboto"/>
                <a:ea typeface="Roboto"/>
                <a:cs typeface="Roboto"/>
                <a:sym typeface="Roboto"/>
              </a:rPr>
              <a:t>Zimmerman, B. J., and Moylan, A. R. (2009). Self-regulation: where metacognition and motivation intersect. In D. J. Hacker, J. Dunlosky, and A. C. Graesser (eds) </a:t>
            </a:r>
            <a:r>
              <a:rPr i="1" lang="lt-LT" sz="900">
                <a:solidFill>
                  <a:srgbClr val="424242"/>
                </a:solidFill>
                <a:latin typeface="Roboto"/>
                <a:ea typeface="Roboto"/>
                <a:cs typeface="Roboto"/>
                <a:sym typeface="Roboto"/>
              </a:rPr>
              <a:t>Handbook of Metacognition in Education</a:t>
            </a:r>
            <a:r>
              <a:rPr lang="lt-LT" sz="900">
                <a:solidFill>
                  <a:srgbClr val="424242"/>
                </a:solidFill>
                <a:latin typeface="Roboto"/>
                <a:ea typeface="Roboto"/>
                <a:cs typeface="Roboto"/>
                <a:sym typeface="Roboto"/>
              </a:rPr>
              <a:t> (pp. 299–315). Routledge.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0"/>
          <p:cNvSpPr/>
          <p:nvPr/>
        </p:nvSpPr>
        <p:spPr>
          <a:xfrm flipH="1">
            <a:off x="8246400" y="4245875"/>
            <a:ext cx="897600" cy="897600"/>
          </a:xfrm>
          <a:prstGeom prst="round1Rect">
            <a:avLst>
              <a:gd fmla="val 16667" name="adj"/>
            </a:avLst>
          </a:prstGeom>
          <a:solidFill>
            <a:schemeClr val="lt1">
              <a:alpha val="6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0"/>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20"/>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
        <p:nvSpPr>
          <p:cNvPr id="15" name="Google Shape;15;p20"/>
          <p:cNvSpPr txBox="1"/>
          <p:nvPr/>
        </p:nvSpPr>
        <p:spPr>
          <a:xfrm>
            <a:off x="225425" y="4400500"/>
            <a:ext cx="752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16" name="Google Shape;16;p20"/>
          <p:cNvPicPr preferRelativeResize="0"/>
          <p:nvPr/>
        </p:nvPicPr>
        <p:blipFill rotWithShape="1">
          <a:blip r:embed="rId2">
            <a:alphaModFix/>
          </a:blip>
          <a:srcRect b="0" l="0" r="0" t="0"/>
          <a:stretch/>
        </p:blipFill>
        <p:spPr>
          <a:xfrm>
            <a:off x="71100" y="4400500"/>
            <a:ext cx="2400300" cy="800100"/>
          </a:xfrm>
          <a:prstGeom prst="rect">
            <a:avLst/>
          </a:prstGeom>
          <a:noFill/>
          <a:ln>
            <a:noFill/>
          </a:ln>
        </p:spPr>
      </p:pic>
      <p:sp>
        <p:nvSpPr>
          <p:cNvPr id="17" name="Google Shape;17;p20"/>
          <p:cNvSpPr txBox="1"/>
          <p:nvPr/>
        </p:nvSpPr>
        <p:spPr>
          <a:xfrm>
            <a:off x="5282550" y="4204475"/>
            <a:ext cx="24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8" name="Google Shape;18;p20"/>
          <p:cNvSpPr txBox="1"/>
          <p:nvPr/>
        </p:nvSpPr>
        <p:spPr>
          <a:xfrm>
            <a:off x="3322425" y="4645500"/>
            <a:ext cx="564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19" name="Google Shape;19;p20"/>
          <p:cNvPicPr preferRelativeResize="0"/>
          <p:nvPr/>
        </p:nvPicPr>
        <p:blipFill rotWithShape="1">
          <a:blip r:embed="rId3">
            <a:alphaModFix/>
          </a:blip>
          <a:srcRect b="0" l="0" r="0" t="0"/>
          <a:stretch/>
        </p:blipFill>
        <p:spPr>
          <a:xfrm>
            <a:off x="5577678" y="33175"/>
            <a:ext cx="3494574" cy="733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65" name="Shape 65"/>
        <p:cNvGrpSpPr/>
        <p:nvPr/>
      </p:nvGrpSpPr>
      <p:grpSpPr>
        <a:xfrm>
          <a:off x="0" y="0"/>
          <a:ext cx="0" cy="0"/>
          <a:chOff x="0" y="0"/>
          <a:chExt cx="0" cy="0"/>
        </a:xfrm>
      </p:grpSpPr>
      <p:sp>
        <p:nvSpPr>
          <p:cNvPr id="66" name="Google Shape;66;p29"/>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67" name="Google Shape;67;p29"/>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8" name="Google Shape;68;p2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9" name="Shape 69"/>
        <p:cNvGrpSpPr/>
        <p:nvPr/>
      </p:nvGrpSpPr>
      <p:grpSpPr>
        <a:xfrm>
          <a:off x="0" y="0"/>
          <a:ext cx="0" cy="0"/>
          <a:chOff x="0" y="0"/>
          <a:chExt cx="0" cy="0"/>
        </a:xfrm>
      </p:grpSpPr>
      <p:sp>
        <p:nvSpPr>
          <p:cNvPr id="70" name="Google Shape;70;p3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21"/>
          <p:cNvSpPr/>
          <p:nvPr/>
        </p:nvSpPr>
        <p:spPr>
          <a:xfrm flipH="1" rot="10800000">
            <a:off x="0" y="1358400"/>
            <a:ext cx="9144000" cy="3785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1"/>
          <p:cNvSpPr/>
          <p:nvPr/>
        </p:nvSpPr>
        <p:spPr>
          <a:xfrm>
            <a:off x="0" y="1341125"/>
            <a:ext cx="9144000" cy="511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1"/>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200"/>
              <a:buNone/>
              <a:defRPr sz="28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4" name="Google Shape;24;p2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
        <p:nvSpPr>
          <p:cNvPr id="26" name="Google Shape;26;p21"/>
          <p:cNvSpPr txBox="1"/>
          <p:nvPr/>
        </p:nvSpPr>
        <p:spPr>
          <a:xfrm>
            <a:off x="803650" y="4155475"/>
            <a:ext cx="701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27" name="Google Shape;27;p21"/>
          <p:cNvPicPr preferRelativeResize="0"/>
          <p:nvPr/>
        </p:nvPicPr>
        <p:blipFill rotWithShape="1">
          <a:blip r:embed="rId2">
            <a:alphaModFix/>
          </a:blip>
          <a:srcRect b="0" l="0" r="0" t="0"/>
          <a:stretch/>
        </p:blipFill>
        <p:spPr>
          <a:xfrm>
            <a:off x="0" y="0"/>
            <a:ext cx="2400300" cy="800100"/>
          </a:xfrm>
          <a:prstGeom prst="rect">
            <a:avLst/>
          </a:prstGeom>
          <a:noFill/>
          <a:ln>
            <a:noFill/>
          </a:ln>
        </p:spPr>
      </p:pic>
      <p:pic>
        <p:nvPicPr>
          <p:cNvPr id="28" name="Google Shape;28;p21"/>
          <p:cNvPicPr preferRelativeResize="0"/>
          <p:nvPr/>
        </p:nvPicPr>
        <p:blipFill rotWithShape="1">
          <a:blip r:embed="rId3">
            <a:alphaModFix/>
          </a:blip>
          <a:srcRect b="0" l="0" r="0" t="0"/>
          <a:stretch/>
        </p:blipFill>
        <p:spPr>
          <a:xfrm>
            <a:off x="5577678" y="33175"/>
            <a:ext cx="3494574" cy="733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22"/>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1" name="Google Shape;31;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2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6" name="Google Shape;36;p23"/>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3"/>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4"/>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3" name="Google Shape;43;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25"/>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5"/>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25"/>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0"/>
              </a:spcBef>
              <a:spcAft>
                <a:spcPts val="0"/>
              </a:spcAft>
              <a:buClr>
                <a:schemeClr val="lt1"/>
              </a:buClr>
              <a:buSzPts val="1200"/>
              <a:buChar char="○"/>
              <a:defRPr sz="1200">
                <a:solidFill>
                  <a:schemeClr val="lt1"/>
                </a:solidFill>
              </a:defRPr>
            </a:lvl2pPr>
            <a:lvl3pPr indent="-304800" lvl="2" marL="1371600" algn="l">
              <a:lnSpc>
                <a:spcPct val="115000"/>
              </a:lnSpc>
              <a:spcBef>
                <a:spcPts val="0"/>
              </a:spcBef>
              <a:spcAft>
                <a:spcPts val="0"/>
              </a:spcAft>
              <a:buClr>
                <a:schemeClr val="lt1"/>
              </a:buClr>
              <a:buSzPts val="1200"/>
              <a:buChar char="■"/>
              <a:defRPr sz="1200">
                <a:solidFill>
                  <a:schemeClr val="lt1"/>
                </a:solidFill>
              </a:defRPr>
            </a:lvl3pPr>
            <a:lvl4pPr indent="-304800" lvl="3" marL="1828800" algn="l">
              <a:lnSpc>
                <a:spcPct val="115000"/>
              </a:lnSpc>
              <a:spcBef>
                <a:spcPts val="0"/>
              </a:spcBef>
              <a:spcAft>
                <a:spcPts val="0"/>
              </a:spcAft>
              <a:buClr>
                <a:schemeClr val="lt1"/>
              </a:buClr>
              <a:buSzPts val="1200"/>
              <a:buChar char="●"/>
              <a:defRPr sz="1200">
                <a:solidFill>
                  <a:schemeClr val="lt1"/>
                </a:solidFill>
              </a:defRPr>
            </a:lvl4pPr>
            <a:lvl5pPr indent="-304800" lvl="4" marL="2286000" algn="l">
              <a:lnSpc>
                <a:spcPct val="115000"/>
              </a:lnSpc>
              <a:spcBef>
                <a:spcPts val="0"/>
              </a:spcBef>
              <a:spcAft>
                <a:spcPts val="0"/>
              </a:spcAft>
              <a:buClr>
                <a:schemeClr val="lt1"/>
              </a:buClr>
              <a:buSzPts val="1200"/>
              <a:buChar char="○"/>
              <a:defRPr sz="1200">
                <a:solidFill>
                  <a:schemeClr val="lt1"/>
                </a:solidFill>
              </a:defRPr>
            </a:lvl5pPr>
            <a:lvl6pPr indent="-304800" lvl="5" marL="2743200" algn="l">
              <a:lnSpc>
                <a:spcPct val="115000"/>
              </a:lnSpc>
              <a:spcBef>
                <a:spcPts val="0"/>
              </a:spcBef>
              <a:spcAft>
                <a:spcPts val="0"/>
              </a:spcAft>
              <a:buClr>
                <a:schemeClr val="lt1"/>
              </a:buClr>
              <a:buSzPts val="1200"/>
              <a:buChar char="■"/>
              <a:defRPr sz="1200">
                <a:solidFill>
                  <a:schemeClr val="lt1"/>
                </a:solidFill>
              </a:defRPr>
            </a:lvl6pPr>
            <a:lvl7pPr indent="-304800" lvl="6" marL="3200400" algn="l">
              <a:lnSpc>
                <a:spcPct val="115000"/>
              </a:lnSpc>
              <a:spcBef>
                <a:spcPts val="0"/>
              </a:spcBef>
              <a:spcAft>
                <a:spcPts val="0"/>
              </a:spcAft>
              <a:buClr>
                <a:schemeClr val="lt1"/>
              </a:buClr>
              <a:buSzPts val="1200"/>
              <a:buChar char="●"/>
              <a:defRPr sz="1200">
                <a:solidFill>
                  <a:schemeClr val="lt1"/>
                </a:solidFill>
              </a:defRPr>
            </a:lvl7pPr>
            <a:lvl8pPr indent="-304800" lvl="7" marL="3657600" algn="l">
              <a:lnSpc>
                <a:spcPct val="115000"/>
              </a:lnSpc>
              <a:spcBef>
                <a:spcPts val="0"/>
              </a:spcBef>
              <a:spcAft>
                <a:spcPts val="0"/>
              </a:spcAft>
              <a:buClr>
                <a:schemeClr val="lt1"/>
              </a:buClr>
              <a:buSzPts val="1200"/>
              <a:buChar char="○"/>
              <a:defRPr sz="1200">
                <a:solidFill>
                  <a:schemeClr val="lt1"/>
                </a:solidFill>
              </a:defRPr>
            </a:lvl8pPr>
            <a:lvl9pPr indent="-304800" lvl="8" marL="4114800" algn="l">
              <a:lnSpc>
                <a:spcPct val="115000"/>
              </a:lnSpc>
              <a:spcBef>
                <a:spcPts val="0"/>
              </a:spcBef>
              <a:spcAft>
                <a:spcPts val="0"/>
              </a:spcAft>
              <a:buClr>
                <a:schemeClr val="lt1"/>
              </a:buClr>
              <a:buSzPts val="1200"/>
              <a:buChar char="■"/>
              <a:defRPr sz="1200">
                <a:solidFill>
                  <a:schemeClr val="lt1"/>
                </a:solidFill>
              </a:defRPr>
            </a:lvl9pPr>
          </a:lstStyle>
          <a:p/>
        </p:txBody>
      </p:sp>
      <p:sp>
        <p:nvSpPr>
          <p:cNvPr id="49" name="Google Shape;49;p2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26"/>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2" name="Google Shape;52;p2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27"/>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57" name="Google Shape;57;p27"/>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8" name="Google Shape;58;p2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9" name="Google Shape;59;p2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28"/>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8"/>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8"/>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64" name="Google Shape;64;p2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9"/>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publications.jrc.ec.europa.eu/repository/handle/JRC107466" TargetMode="External"/><Relationship Id="rId4" Type="http://schemas.openxmlformats.org/officeDocument/2006/relationships/hyperlink" Target="https://publications.jrc.ec.europa.eu/repository/handle/JRC107466" TargetMode="External"/><Relationship Id="rId5" Type="http://schemas.openxmlformats.org/officeDocument/2006/relationships/hyperlink" Target="https://publications.jrc.ec.europa.eu/repository/handle/JRC107466" TargetMode="External"/><Relationship Id="rId6" Type="http://schemas.openxmlformats.org/officeDocument/2006/relationships/image" Target="../media/image13.png"/><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publications.jrc.ec.europa.eu/repository/handle/JRC107466"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moodle.org/400/en/Analytics#What_are_learning_analytics.3F" TargetMode="External"/><Relationship Id="rId4" Type="http://schemas.openxmlformats.org/officeDocument/2006/relationships/image" Target="../media/image6.gif"/><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hyperlink" Target="https://www.solaresearch.org/about/what-is-learning-analytics/" TargetMode="External"/><Relationship Id="rId5" Type="http://schemas.openxmlformats.org/officeDocument/2006/relationships/hyperlink" Target="https://www.solaresearch.org/about/what-is-learning-analytics/" TargetMode="External"/><Relationship Id="rId6" Type="http://schemas.openxmlformats.org/officeDocument/2006/relationships/image" Target="../media/image6.gif"/><Relationship Id="rId7"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11.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link.springer.com/article/10.1007/s11528-017-0188-y#ref-CR40" TargetMode="External"/><Relationship Id="rId4" Type="http://schemas.openxmlformats.org/officeDocument/2006/relationships/hyperlink" Target="https://link.springer.com/article/10.1007/s11528-017-0188-y" TargetMode="External"/><Relationship Id="rId5" Type="http://schemas.openxmlformats.org/officeDocument/2006/relationships/image" Target="../media/image6.gif"/><Relationship Id="rId6" Type="http://schemas.openxmlformats.org/officeDocument/2006/relationships/image" Target="../media/image20.png"/><Relationship Id="rId7"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7.png"/><Relationship Id="rId5" Type="http://schemas.openxmlformats.org/officeDocument/2006/relationships/hyperlink" Target="https://educationaltechnologyjournal.springeropen.com/articles/10.1186/s41239-021-00284-9" TargetMode="External"/><Relationship Id="rId6" Type="http://schemas.openxmlformats.org/officeDocument/2006/relationships/image" Target="../media/image6.gif"/><Relationship Id="rId7" Type="http://schemas.openxmlformats.org/officeDocument/2006/relationships/image" Target="../media/image31.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rQUz4Okbumk" TargetMode="External"/><Relationship Id="rId4" Type="http://schemas.openxmlformats.org/officeDocument/2006/relationships/hyperlink" Target="https://edwiser.org/blog/7-best-moodle-reporting-plugins-for-learning-analytics/#How_to_create_custom_reports_in_Moodle" TargetMode="External"/><Relationship Id="rId5" Type="http://schemas.openxmlformats.org/officeDocument/2006/relationships/hyperlink" Target="https://docs.moodle.org/311/en/Configurable_reports" TargetMode="External"/><Relationship Id="rId6" Type="http://schemas.openxmlformats.org/officeDocument/2006/relationships/image" Target="../media/image6.gif"/><Relationship Id="rId7"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hyperlink" Target="https://www.youtube.com/watch?v=L9owNpjMcPk" TargetMode="External"/><Relationship Id="rId5" Type="http://schemas.openxmlformats.org/officeDocument/2006/relationships/hyperlink" Target="https://moodle.intelliboard.net/login/auto.php" TargetMode="External"/><Relationship Id="rId6" Type="http://schemas.openxmlformats.org/officeDocument/2006/relationships/image" Target="../media/image6.gif"/><Relationship Id="rId7"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youtube.com/watch?v=n0yR6TYQaYw" TargetMode="External"/><Relationship Id="rId4" Type="http://schemas.openxmlformats.org/officeDocument/2006/relationships/hyperlink" Target="https://www.youtube.com/watch?v=bIhzu2DkQEA" TargetMode="External"/><Relationship Id="rId5" Type="http://schemas.openxmlformats.org/officeDocument/2006/relationships/hyperlink" Target="https://learnerscript.com/" TargetMode="External"/><Relationship Id="rId6" Type="http://schemas.openxmlformats.org/officeDocument/2006/relationships/image" Target="../media/image29.png"/><Relationship Id="rId7" Type="http://schemas.openxmlformats.org/officeDocument/2006/relationships/image" Target="../media/image6.gif"/><Relationship Id="rId8"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moodle.org/400/en/Using_analytics" TargetMode="External"/><Relationship Id="rId4" Type="http://schemas.openxmlformats.org/officeDocument/2006/relationships/image" Target="../media/image6.gif"/><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gif"/><Relationship Id="rId4" Type="http://schemas.openxmlformats.org/officeDocument/2006/relationships/hyperlink" Target="https://docs.moodle.org/311/en/Students_at_risk_of_dropping_out" TargetMode="External"/><Relationship Id="rId5"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ocs.moodle.org/400/en/Students_at_risk_of_dropping_out" TargetMode="External"/><Relationship Id="rId4" Type="http://schemas.openxmlformats.org/officeDocument/2006/relationships/image" Target="../media/image23.png"/><Relationship Id="rId5" Type="http://schemas.openxmlformats.org/officeDocument/2006/relationships/image" Target="../media/image6.gif"/><Relationship Id="rId6"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PEPGNaXZNSI" TargetMode="External"/><Relationship Id="rId4" Type="http://schemas.openxmlformats.org/officeDocument/2006/relationships/hyperlink" Target="https://www.youtube.com/watch?v=PEPGNaXZNSI" TargetMode="External"/><Relationship Id="rId5" Type="http://schemas.openxmlformats.org/officeDocument/2006/relationships/image" Target="../media/image6.gif"/><Relationship Id="rId6" Type="http://schemas.openxmlformats.org/officeDocument/2006/relationships/image" Target="../media/image28.png"/><Relationship Id="rId7" Type="http://schemas.openxmlformats.org/officeDocument/2006/relationships/image" Target="../media/image7.png"/></Relationships>
</file>

<file path=ppt/slides/_rels/slide27.xml.rels><?xml version="1.0" encoding="UTF-8" standalone="yes"?><Relationships xmlns="http://schemas.openxmlformats.org/package/2006/relationships"><Relationship Id="rId11" Type="http://schemas.openxmlformats.org/officeDocument/2006/relationships/hyperlink" Target="https://www.solaresearch.org/publications/hla-22/hla22-chapter21/" TargetMode="External"/><Relationship Id="rId10" Type="http://schemas.openxmlformats.org/officeDocument/2006/relationships/hyperlink" Target="https://www.solaresearch.org/publications/hla-22/hla22-chapter19/" TargetMode="External"/><Relationship Id="rId13" Type="http://schemas.openxmlformats.org/officeDocument/2006/relationships/image" Target="../media/image7.png"/><Relationship Id="rId12" Type="http://schemas.openxmlformats.org/officeDocument/2006/relationships/hyperlink" Target="https://www.solaresearch.org/publications/hla-22/hla22-chapter21/"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solaresearch.org/publications/hla-22/" TargetMode="External"/><Relationship Id="rId4" Type="http://schemas.openxmlformats.org/officeDocument/2006/relationships/image" Target="../media/image6.gif"/><Relationship Id="rId9" Type="http://schemas.openxmlformats.org/officeDocument/2006/relationships/hyperlink" Target="https://www.solaresearch.org/publications/hla-22/hla22-chapter19/" TargetMode="External"/><Relationship Id="rId5" Type="http://schemas.openxmlformats.org/officeDocument/2006/relationships/image" Target="../media/image25.png"/><Relationship Id="rId6" Type="http://schemas.openxmlformats.org/officeDocument/2006/relationships/hyperlink" Target="https://www.solaresearch.org/publications/hla-22/hla22-chapter8/" TargetMode="External"/><Relationship Id="rId7" Type="http://schemas.openxmlformats.org/officeDocument/2006/relationships/hyperlink" Target="https://www.solaresearch.org/publications/hla-22/hla22-chapter8/" TargetMode="External"/><Relationship Id="rId8" Type="http://schemas.openxmlformats.org/officeDocument/2006/relationships/hyperlink" Target="https://www.solaresearch.org/publications/hla-22/hla22-chapter1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view.genial.ly/632ae63921924b0018678cfa/interactive-content-how-to-monitor-support-and-engage-students-based-on-the-evidence-gene" TargetMode="External"/><Relationship Id="rId4" Type="http://schemas.openxmlformats.org/officeDocument/2006/relationships/image" Target="../media/image6.gif"/><Relationship Id="rId5"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oi.org/10.1007/s11528-017-0188-y" TargetMode="External"/><Relationship Id="rId4" Type="http://schemas.openxmlformats.org/officeDocument/2006/relationships/hyperlink" Target="https://doi.org/10.2760/178382" TargetMode="External"/><Relationship Id="rId5" Type="http://schemas.openxmlformats.org/officeDocument/2006/relationships/hyperlink" Target="https://doi.org/10.3389/feduc.2021.570229" TargetMode="External"/><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uwm.edu/academicaffairs/facultystaff/assessment-of-student-learning/evidence-of-learning/" TargetMode="External"/><Relationship Id="rId4" Type="http://schemas.openxmlformats.org/officeDocument/2006/relationships/image" Target="../media/image6.gif"/><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ublications.jrc.ec.europa.eu/repository/handle/JRC107466" TargetMode="External"/><Relationship Id="rId4" Type="http://schemas.openxmlformats.org/officeDocument/2006/relationships/hyperlink" Target="https://publications.jrc.ec.europa.eu/repository/handle/JRC107466" TargetMode="External"/><Relationship Id="rId5" Type="http://schemas.openxmlformats.org/officeDocument/2006/relationships/hyperlink" Target="https://publications.jrc.ec.europa.eu/repository/handle/JRC107466" TargetMode="External"/><Relationship Id="rId6" Type="http://schemas.openxmlformats.org/officeDocument/2006/relationships/image" Target="../media/image9.pn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publications.jrc.ec.europa.eu/repository/handle/JRC107466"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1.png"/><Relationship Id="rId5" Type="http://schemas.openxmlformats.org/officeDocument/2006/relationships/image" Target="../media/image6.gif"/><Relationship Id="rId6" Type="http://schemas.openxmlformats.org/officeDocument/2006/relationships/hyperlink" Target="https://onlinelibrary.wiley.com/doi/10.1111/hequ.12361" TargetMode="External"/><Relationship Id="rId7" Type="http://schemas.openxmlformats.org/officeDocument/2006/relationships/image" Target="../media/image12.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sciencedirect.com/science/article/pii/B9780121098902500317?via%3Dihub"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76190"/>
              <a:buNone/>
            </a:pPr>
            <a:r>
              <a:t/>
            </a:r>
            <a:endParaRPr sz="7000"/>
          </a:p>
          <a:p>
            <a:pPr indent="0" lvl="0" marL="0" rtl="0" algn="l">
              <a:lnSpc>
                <a:spcPct val="100000"/>
              </a:lnSpc>
              <a:spcBef>
                <a:spcPts val="0"/>
              </a:spcBef>
              <a:spcAft>
                <a:spcPts val="0"/>
              </a:spcAft>
              <a:buSzPct val="76190"/>
              <a:buNone/>
            </a:pPr>
            <a:r>
              <a:rPr b="0" lang="lt-LT" sz="7000">
                <a:latin typeface="Georgia"/>
                <a:ea typeface="Georgia"/>
                <a:cs typeface="Georgia"/>
                <a:sym typeface="Georgia"/>
                <a:extLst>
                  <a:ext uri="http://customooxmlschemas.google.com/">
                    <go:slidesCustomData xmlns:go="http://customooxmlschemas.google.com/" textRoundtripDataId="0"/>
                  </a:ext>
                </a:extLst>
              </a:rPr>
              <a:t>DigiProf </a:t>
            </a:r>
            <a:r>
              <a:rPr lang="lt-LT" sz="4000">
                <a:extLst>
                  <a:ext uri="http://customooxmlschemas.google.com/">
                    <go:slidesCustomData xmlns:go="http://customooxmlschemas.google.com/" textRoundtripDataId="1"/>
                  </a:ext>
                </a:extLst>
              </a:rPr>
              <a:t>project</a:t>
            </a:r>
            <a:endParaRPr sz="4000"/>
          </a:p>
        </p:txBody>
      </p:sp>
      <p:sp>
        <p:nvSpPr>
          <p:cNvPr id="76" name="Google Shape;76;p1"/>
          <p:cNvSpPr txBox="1"/>
          <p:nvPr>
            <p:ph idx="1" type="subTitle"/>
          </p:nvPr>
        </p:nvSpPr>
        <p:spPr>
          <a:xfrm>
            <a:off x="70700" y="2752875"/>
            <a:ext cx="8753400" cy="189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lt-LT" sz="1700"/>
              <a:t>    Training Material </a:t>
            </a:r>
            <a:endParaRPr sz="1700"/>
          </a:p>
          <a:p>
            <a:pPr indent="0" lvl="0" marL="0" rtl="0" algn="l">
              <a:lnSpc>
                <a:spcPct val="100000"/>
              </a:lnSpc>
              <a:spcBef>
                <a:spcPts val="0"/>
              </a:spcBef>
              <a:spcAft>
                <a:spcPts val="0"/>
              </a:spcAft>
              <a:buSzPts val="1800"/>
              <a:buNone/>
            </a:pPr>
            <a:r>
              <a:t/>
            </a:r>
            <a:endParaRPr b="1" sz="1700"/>
          </a:p>
          <a:p>
            <a:pPr indent="0" lvl="0" marL="0" rtl="0" algn="ctr">
              <a:lnSpc>
                <a:spcPct val="115000"/>
              </a:lnSpc>
              <a:spcBef>
                <a:spcPts val="1800"/>
              </a:spcBef>
              <a:spcAft>
                <a:spcPts val="0"/>
              </a:spcAft>
              <a:buSzPts val="1800"/>
              <a:buNone/>
            </a:pPr>
            <a:r>
              <a:rPr b="1" lang="lt-LT" sz="1700"/>
              <a:t>How to monitor, support and engage students based on the evidence generated by digital technologies</a:t>
            </a:r>
            <a:endParaRPr b="1" sz="1700"/>
          </a:p>
          <a:p>
            <a:pPr indent="0" lvl="0" marL="0" rtl="0" algn="l">
              <a:lnSpc>
                <a:spcPct val="100000"/>
              </a:lnSpc>
              <a:spcBef>
                <a:spcPts val="400"/>
              </a:spcBef>
              <a:spcAft>
                <a:spcPts val="0"/>
              </a:spcAft>
              <a:buSzPts val="1800"/>
              <a:buNone/>
            </a:pPr>
            <a:r>
              <a:t/>
            </a:r>
            <a:endParaRPr b="1" sz="1700"/>
          </a:p>
        </p:txBody>
      </p:sp>
      <p:sp>
        <p:nvSpPr>
          <p:cNvPr id="77" name="Google Shape;77;p1"/>
          <p:cNvSpPr txBox="1"/>
          <p:nvPr/>
        </p:nvSpPr>
        <p:spPr>
          <a:xfrm>
            <a:off x="5836225" y="4597025"/>
            <a:ext cx="498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78" name="Google Shape;78;p1"/>
          <p:cNvPicPr preferRelativeResize="0"/>
          <p:nvPr/>
        </p:nvPicPr>
        <p:blipFill>
          <a:blip r:embed="rId3">
            <a:alphaModFix/>
          </a:blip>
          <a:stretch>
            <a:fillRect/>
          </a:stretch>
        </p:blipFill>
        <p:spPr>
          <a:xfrm>
            <a:off x="2743175" y="4482625"/>
            <a:ext cx="5638100" cy="747700"/>
          </a:xfrm>
          <a:prstGeom prst="rect">
            <a:avLst/>
          </a:prstGeom>
          <a:noFill/>
          <a:ln>
            <a:noFill/>
          </a:ln>
        </p:spPr>
      </p:pic>
      <p:pic>
        <p:nvPicPr>
          <p:cNvPr id="79" name="Google Shape;79;p1"/>
          <p:cNvPicPr preferRelativeResize="0"/>
          <p:nvPr/>
        </p:nvPicPr>
        <p:blipFill>
          <a:blip r:embed="rId4">
            <a:alphaModFix/>
          </a:blip>
          <a:stretch>
            <a:fillRect/>
          </a:stretch>
        </p:blipFill>
        <p:spPr>
          <a:xfrm>
            <a:off x="5018200" y="4919675"/>
            <a:ext cx="934175" cy="17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5174d6553b_0_19"/>
          <p:cNvSpPr txBox="1"/>
          <p:nvPr>
            <p:ph type="title"/>
          </p:nvPr>
        </p:nvSpPr>
        <p:spPr>
          <a:xfrm>
            <a:off x="221000" y="757525"/>
            <a:ext cx="8222100" cy="5964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8518"/>
              <a:buNone/>
            </a:pPr>
            <a:r>
              <a:rPr lang="lt-LT" sz="2700"/>
              <a:t>Self-regulated learning (SRL) and digital technologies</a:t>
            </a:r>
            <a:endParaRPr sz="2700"/>
          </a:p>
        </p:txBody>
      </p:sp>
      <p:sp>
        <p:nvSpPr>
          <p:cNvPr id="223" name="Google Shape;223;g15174d6553b_0_19"/>
          <p:cNvSpPr txBox="1"/>
          <p:nvPr/>
        </p:nvSpPr>
        <p:spPr>
          <a:xfrm>
            <a:off x="5030275" y="2646850"/>
            <a:ext cx="1318500" cy="831300"/>
          </a:xfrm>
          <a:prstGeom prst="rect">
            <a:avLst/>
          </a:prstGeom>
          <a:noFill/>
          <a:ln cap="flat" cmpd="sng" w="1905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rgbClr val="000000"/>
                </a:solidFill>
                <a:latin typeface="Roboto"/>
                <a:ea typeface="Roboto"/>
                <a:cs typeface="Roboto"/>
                <a:sym typeface="Roboto"/>
              </a:rPr>
              <a:t>enhancement of SRL strategies</a:t>
            </a:r>
            <a:endParaRPr b="0" i="0" sz="1400" u="none" cap="none" strike="noStrike">
              <a:solidFill>
                <a:srgbClr val="000000"/>
              </a:solidFill>
              <a:latin typeface="Roboto"/>
              <a:ea typeface="Roboto"/>
              <a:cs typeface="Roboto"/>
              <a:sym typeface="Roboto"/>
            </a:endParaRPr>
          </a:p>
        </p:txBody>
      </p:sp>
      <p:sp>
        <p:nvSpPr>
          <p:cNvPr id="224" name="Google Shape;224;g15174d6553b_0_19"/>
          <p:cNvSpPr txBox="1"/>
          <p:nvPr/>
        </p:nvSpPr>
        <p:spPr>
          <a:xfrm>
            <a:off x="6339038" y="2105700"/>
            <a:ext cx="1899600" cy="24729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1000"/>
              </a:spcBef>
              <a:spcAft>
                <a:spcPts val="0"/>
              </a:spcAft>
              <a:buClr>
                <a:srgbClr val="000000"/>
              </a:buClr>
              <a:buSzPts val="1200"/>
              <a:buFont typeface="Roboto"/>
              <a:buChar char="➔"/>
            </a:pPr>
            <a:r>
              <a:rPr b="0" i="0" lang="lt-LT" sz="1200" u="none" cap="none" strike="noStrike">
                <a:solidFill>
                  <a:srgbClr val="000000"/>
                </a:solidFill>
                <a:latin typeface="Roboto"/>
                <a:ea typeface="Roboto"/>
                <a:cs typeface="Roboto"/>
                <a:sym typeface="Roboto"/>
              </a:rPr>
              <a:t>enable learners to plan, monitor and reflect on their own learning </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1000"/>
              </a:spcBef>
              <a:spcAft>
                <a:spcPts val="0"/>
              </a:spcAft>
              <a:buClr>
                <a:srgbClr val="000000"/>
              </a:buClr>
              <a:buSzPts val="1200"/>
              <a:buFont typeface="Roboto"/>
              <a:buChar char="➔"/>
            </a:pPr>
            <a:r>
              <a:rPr b="0" i="0" lang="lt-LT" sz="1200" u="none" cap="none" strike="noStrike">
                <a:solidFill>
                  <a:srgbClr val="000000"/>
                </a:solidFill>
                <a:latin typeface="Roboto"/>
                <a:ea typeface="Roboto"/>
                <a:cs typeface="Roboto"/>
                <a:sym typeface="Roboto"/>
              </a:rPr>
              <a:t>provide evidence of learners’ progress</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1000"/>
              </a:spcBef>
              <a:spcAft>
                <a:spcPts val="0"/>
              </a:spcAft>
              <a:buClr>
                <a:srgbClr val="000000"/>
              </a:buClr>
              <a:buSzPts val="1200"/>
              <a:buFont typeface="Roboto"/>
              <a:buChar char="➔"/>
            </a:pPr>
            <a:r>
              <a:rPr b="0" i="0" lang="lt-LT" sz="1200" u="none" cap="none" strike="noStrike">
                <a:solidFill>
                  <a:srgbClr val="000000"/>
                </a:solidFill>
                <a:latin typeface="Roboto"/>
                <a:ea typeface="Roboto"/>
                <a:cs typeface="Roboto"/>
                <a:sym typeface="Roboto"/>
              </a:rPr>
              <a:t>enable to share insights and come up with creative solutions</a:t>
            </a:r>
            <a:endParaRPr b="0" i="0" sz="1200" u="none" cap="none" strike="noStrike">
              <a:solidFill>
                <a:srgbClr val="000000"/>
              </a:solidFill>
              <a:latin typeface="Roboto"/>
              <a:ea typeface="Roboto"/>
              <a:cs typeface="Roboto"/>
              <a:sym typeface="Roboto"/>
            </a:endParaRPr>
          </a:p>
        </p:txBody>
      </p:sp>
      <p:pic>
        <p:nvPicPr>
          <p:cNvPr id="225" name="Google Shape;225;g15174d6553b_0_19"/>
          <p:cNvPicPr preferRelativeResize="0"/>
          <p:nvPr/>
        </p:nvPicPr>
        <p:blipFill rotWithShape="1">
          <a:blip r:embed="rId3">
            <a:alphaModFix/>
          </a:blip>
          <a:srcRect b="0" l="0" r="0" t="0"/>
          <a:stretch/>
        </p:blipFill>
        <p:spPr>
          <a:xfrm>
            <a:off x="2271538" y="2341725"/>
            <a:ext cx="1939500" cy="2236887"/>
          </a:xfrm>
          <a:prstGeom prst="rect">
            <a:avLst/>
          </a:prstGeom>
          <a:noFill/>
          <a:ln>
            <a:noFill/>
          </a:ln>
        </p:spPr>
      </p:pic>
      <p:sp>
        <p:nvSpPr>
          <p:cNvPr id="226" name="Google Shape;226;g15174d6553b_0_19"/>
          <p:cNvSpPr txBox="1"/>
          <p:nvPr/>
        </p:nvSpPr>
        <p:spPr>
          <a:xfrm>
            <a:off x="2357075" y="1916425"/>
            <a:ext cx="193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rgbClr val="000000"/>
                </a:solidFill>
                <a:latin typeface="Roboto"/>
                <a:ea typeface="Roboto"/>
                <a:cs typeface="Roboto"/>
                <a:sym typeface="Roboto"/>
              </a:rPr>
              <a:t>Digital technologies</a:t>
            </a:r>
            <a:endParaRPr b="1" i="0" sz="1400" u="none" cap="none" strike="noStrike">
              <a:solidFill>
                <a:srgbClr val="000000"/>
              </a:solidFill>
              <a:latin typeface="Roboto"/>
              <a:ea typeface="Roboto"/>
              <a:cs typeface="Roboto"/>
              <a:sym typeface="Roboto"/>
            </a:endParaRPr>
          </a:p>
        </p:txBody>
      </p:sp>
      <p:sp>
        <p:nvSpPr>
          <p:cNvPr id="227" name="Google Shape;227;g15174d6553b_0_19"/>
          <p:cNvSpPr/>
          <p:nvPr/>
        </p:nvSpPr>
        <p:spPr>
          <a:xfrm>
            <a:off x="4300075" y="2939500"/>
            <a:ext cx="601200" cy="338100"/>
          </a:xfrm>
          <a:prstGeom prst="right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 name="Google Shape;228;g15174d6553b_0_19"/>
          <p:cNvPicPr preferRelativeResize="0"/>
          <p:nvPr/>
        </p:nvPicPr>
        <p:blipFill rotWithShape="1">
          <a:blip r:embed="rId4">
            <a:alphaModFix/>
          </a:blip>
          <a:srcRect b="0" l="0" r="0" t="0"/>
          <a:stretch/>
        </p:blipFill>
        <p:spPr>
          <a:xfrm>
            <a:off x="8305100" y="1971725"/>
            <a:ext cx="601075" cy="767699"/>
          </a:xfrm>
          <a:prstGeom prst="rect">
            <a:avLst/>
          </a:prstGeom>
          <a:noFill/>
          <a:ln>
            <a:noFill/>
          </a:ln>
        </p:spPr>
      </p:pic>
      <p:pic>
        <p:nvPicPr>
          <p:cNvPr id="229" name="Google Shape;229;g15174d6553b_0_19"/>
          <p:cNvPicPr preferRelativeResize="0"/>
          <p:nvPr/>
        </p:nvPicPr>
        <p:blipFill rotWithShape="1">
          <a:blip r:embed="rId5">
            <a:alphaModFix/>
          </a:blip>
          <a:srcRect b="0" l="0" r="0" t="0"/>
          <a:stretch/>
        </p:blipFill>
        <p:spPr>
          <a:xfrm>
            <a:off x="8223026" y="2937802"/>
            <a:ext cx="601075" cy="596502"/>
          </a:xfrm>
          <a:prstGeom prst="rect">
            <a:avLst/>
          </a:prstGeom>
          <a:noFill/>
          <a:ln>
            <a:noFill/>
          </a:ln>
        </p:spPr>
      </p:pic>
      <p:pic>
        <p:nvPicPr>
          <p:cNvPr id="230" name="Google Shape;230;g15174d6553b_0_19"/>
          <p:cNvPicPr preferRelativeResize="0"/>
          <p:nvPr/>
        </p:nvPicPr>
        <p:blipFill rotWithShape="1">
          <a:blip r:embed="rId6">
            <a:alphaModFix/>
          </a:blip>
          <a:srcRect b="0" l="0" r="0" t="0"/>
          <a:stretch/>
        </p:blipFill>
        <p:spPr>
          <a:xfrm>
            <a:off x="8351200" y="3796625"/>
            <a:ext cx="596500" cy="596500"/>
          </a:xfrm>
          <a:prstGeom prst="rect">
            <a:avLst/>
          </a:prstGeom>
          <a:noFill/>
          <a:ln>
            <a:noFill/>
          </a:ln>
        </p:spPr>
      </p:pic>
      <p:sp>
        <p:nvSpPr>
          <p:cNvPr id="231" name="Google Shape;231;g15174d6553b_0_19"/>
          <p:cNvSpPr/>
          <p:nvPr/>
        </p:nvSpPr>
        <p:spPr>
          <a:xfrm>
            <a:off x="243000" y="2024200"/>
            <a:ext cx="1939500" cy="2423700"/>
          </a:xfrm>
          <a:prstGeom prst="homePlate">
            <a:avLst>
              <a:gd fmla="val 19508" name="adj"/>
            </a:avLst>
          </a:prstGeom>
          <a:noFill/>
          <a:ln cap="flat" cmpd="sng" w="19050">
            <a:solidFill>
              <a:srgbClr val="1A237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Arial"/>
                <a:ea typeface="Arial"/>
                <a:cs typeface="Arial"/>
                <a:sym typeface="Arial"/>
              </a:rPr>
              <a:t>SRL necessitates learners to monitor and regulate their cognitive,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Arial"/>
                <a:ea typeface="Arial"/>
                <a:cs typeface="Arial"/>
                <a:sym typeface="Arial"/>
              </a:rPr>
              <a:t>affective, metacognitive, and motivational (CAMM) processes to accomplish learning</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Arial"/>
                <a:ea typeface="Arial"/>
                <a:cs typeface="Arial"/>
                <a:sym typeface="Arial"/>
              </a:rPr>
              <a:t>objectives (Wiedbusch et al., 2021).</a:t>
            </a:r>
            <a:endParaRPr b="0" i="0" sz="1400" u="none" cap="none" strike="noStrike">
              <a:solidFill>
                <a:srgbClr val="000000"/>
              </a:solidFill>
              <a:latin typeface="Arial"/>
              <a:ea typeface="Arial"/>
              <a:cs typeface="Arial"/>
              <a:sym typeface="Arial"/>
            </a:endParaRPr>
          </a:p>
        </p:txBody>
      </p:sp>
      <p:pic>
        <p:nvPicPr>
          <p:cNvPr id="232" name="Google Shape;232;g15174d6553b_0_19"/>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5bb857aa5b_0_132"/>
          <p:cNvSpPr/>
          <p:nvPr/>
        </p:nvSpPr>
        <p:spPr>
          <a:xfrm>
            <a:off x="5309725" y="2357450"/>
            <a:ext cx="1529100" cy="19419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15bb857aa5b_0_132"/>
          <p:cNvSpPr/>
          <p:nvPr/>
        </p:nvSpPr>
        <p:spPr>
          <a:xfrm>
            <a:off x="134725" y="1616975"/>
            <a:ext cx="2029800" cy="2649000"/>
          </a:xfrm>
          <a:prstGeom prst="rightArrowCallout">
            <a:avLst>
              <a:gd fmla="val 16780" name="adj1"/>
              <a:gd fmla="val 25000" name="adj2"/>
              <a:gd fmla="val 17853" name="adj3"/>
              <a:gd fmla="val 80163" name="adj4"/>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15bb857aa5b_0_132"/>
          <p:cNvSpPr/>
          <p:nvPr/>
        </p:nvSpPr>
        <p:spPr>
          <a:xfrm>
            <a:off x="3907225" y="2980250"/>
            <a:ext cx="1437600" cy="35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40" name="Google Shape;240;g15bb857aa5b_0_132"/>
          <p:cNvSpPr/>
          <p:nvPr/>
        </p:nvSpPr>
        <p:spPr>
          <a:xfrm>
            <a:off x="2164500" y="1540775"/>
            <a:ext cx="6756600" cy="523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Roboto"/>
              <a:ea typeface="Roboto"/>
              <a:cs typeface="Roboto"/>
              <a:sym typeface="Roboto"/>
            </a:endParaRPr>
          </a:p>
        </p:txBody>
      </p:sp>
      <p:sp>
        <p:nvSpPr>
          <p:cNvPr id="241" name="Google Shape;241;g15bb857aa5b_0_132"/>
          <p:cNvSpPr txBox="1"/>
          <p:nvPr>
            <p:ph type="title"/>
          </p:nvPr>
        </p:nvSpPr>
        <p:spPr>
          <a:xfrm>
            <a:off x="89000" y="542525"/>
            <a:ext cx="81756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80"/>
              <a:buNone/>
            </a:pPr>
            <a:r>
              <a:rPr lang="lt-LT" sz="2280">
                <a:solidFill>
                  <a:schemeClr val="hlink"/>
                </a:solidFill>
                <a:uFill>
                  <a:noFill/>
                </a:uFill>
                <a:hlinkClick r:id="rId3"/>
              </a:rPr>
              <a:t>DigCompEdu Framework</a:t>
            </a:r>
            <a:r>
              <a:rPr lang="lt-LT" sz="2280"/>
              <a:t> and Self-regulated learning</a:t>
            </a:r>
            <a:endParaRPr sz="2280"/>
          </a:p>
        </p:txBody>
      </p:sp>
      <p:sp>
        <p:nvSpPr>
          <p:cNvPr id="242" name="Google Shape;242;g15bb857aa5b_0_132"/>
          <p:cNvSpPr txBox="1"/>
          <p:nvPr/>
        </p:nvSpPr>
        <p:spPr>
          <a:xfrm>
            <a:off x="255450" y="1879950"/>
            <a:ext cx="1368600" cy="7740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60"/>
              <a:buFont typeface="Arial"/>
              <a:buNone/>
            </a:pPr>
            <a:r>
              <a:rPr b="1" i="0" lang="lt-LT" sz="1160" u="sng" cap="none" strike="noStrike">
                <a:solidFill>
                  <a:srgbClr val="212121"/>
                </a:solidFill>
                <a:latin typeface="Roboto"/>
                <a:ea typeface="Roboto"/>
                <a:cs typeface="Roboto"/>
                <a:sym typeface="Roboto"/>
                <a:hlinkClick r:id="rId4">
                  <a:extLst>
                    <a:ext uri="{A12FA001-AC4F-418D-AE19-62706E023703}">
                      <ahyp:hlinkClr val="tx"/>
                    </a:ext>
                  </a:extLst>
                </a:hlinkClick>
              </a:rPr>
              <a:t>DigCompEdu Framework</a:t>
            </a:r>
            <a:r>
              <a:rPr b="0" i="0" lang="lt-LT" sz="1160" u="sng" cap="none" strike="noStrike">
                <a:solidFill>
                  <a:srgbClr val="212121"/>
                </a:solidFill>
                <a:latin typeface="Roboto"/>
                <a:ea typeface="Roboto"/>
                <a:cs typeface="Roboto"/>
                <a:sym typeface="Roboto"/>
                <a:hlinkClick r:id="rId5">
                  <a:extLst>
                    <a:ext uri="{A12FA001-AC4F-418D-AE19-62706E023703}">
                      <ahyp:hlinkClr val="tx"/>
                    </a:ext>
                  </a:extLst>
                </a:hlinkClick>
              </a:rPr>
              <a:t> </a:t>
            </a:r>
            <a:r>
              <a:rPr b="0" i="0" lang="lt-LT" sz="1160" u="none" cap="none" strike="noStrike">
                <a:solidFill>
                  <a:srgbClr val="212121"/>
                </a:solidFill>
                <a:latin typeface="Roboto"/>
                <a:ea typeface="Roboto"/>
                <a:cs typeface="Roboto"/>
                <a:sym typeface="Roboto"/>
              </a:rPr>
              <a:t>(Redecker, 2017)</a:t>
            </a:r>
            <a:endParaRPr b="0" i="0" sz="900" u="none" cap="none" strike="noStrike">
              <a:solidFill>
                <a:srgbClr val="212121"/>
              </a:solidFill>
              <a:latin typeface="Roboto"/>
              <a:ea typeface="Roboto"/>
              <a:cs typeface="Roboto"/>
              <a:sym typeface="Roboto"/>
            </a:endParaRPr>
          </a:p>
        </p:txBody>
      </p:sp>
      <p:sp>
        <p:nvSpPr>
          <p:cNvPr id="243" name="Google Shape;243;g15bb857aa5b_0_132"/>
          <p:cNvSpPr txBox="1"/>
          <p:nvPr/>
        </p:nvSpPr>
        <p:spPr>
          <a:xfrm>
            <a:off x="300250" y="2717375"/>
            <a:ext cx="13086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set of </a:t>
            </a:r>
            <a:r>
              <a:rPr b="1" i="0" lang="lt-LT" sz="1000" u="none" cap="none" strike="noStrike">
                <a:solidFill>
                  <a:srgbClr val="000000"/>
                </a:solidFill>
                <a:latin typeface="Roboto"/>
                <a:ea typeface="Roboto"/>
                <a:cs typeface="Roboto"/>
                <a:sym typeface="Roboto"/>
              </a:rPr>
              <a:t>digital competences</a:t>
            </a:r>
            <a:r>
              <a:rPr b="0" i="0" lang="lt-LT" sz="1000" u="none" cap="none" strike="noStrike">
                <a:solidFill>
                  <a:srgbClr val="000000"/>
                </a:solidFill>
                <a:latin typeface="Roboto"/>
                <a:ea typeface="Roboto"/>
                <a:cs typeface="Roboto"/>
                <a:sym typeface="Roboto"/>
              </a:rPr>
              <a:t> for educators to seize the potential of digital technologies for enhancing and innovating education</a:t>
            </a:r>
            <a:endParaRPr b="0" i="0" sz="1000" u="none" cap="none" strike="noStrike">
              <a:solidFill>
                <a:srgbClr val="000000"/>
              </a:solidFill>
              <a:latin typeface="Roboto"/>
              <a:ea typeface="Roboto"/>
              <a:cs typeface="Roboto"/>
              <a:sym typeface="Roboto"/>
            </a:endParaRPr>
          </a:p>
        </p:txBody>
      </p:sp>
      <p:sp>
        <p:nvSpPr>
          <p:cNvPr id="244" name="Google Shape;244;g15bb857aa5b_0_132"/>
          <p:cNvSpPr txBox="1"/>
          <p:nvPr/>
        </p:nvSpPr>
        <p:spPr>
          <a:xfrm>
            <a:off x="2379450" y="1479125"/>
            <a:ext cx="1469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Educators</a:t>
            </a:r>
            <a:r>
              <a:rPr b="0" i="0" lang="lt-LT" sz="1000" u="none" cap="none" strike="noStrike">
                <a:solidFill>
                  <a:srgbClr val="000000"/>
                </a:solidFill>
                <a:latin typeface="Roboto"/>
                <a:ea typeface="Roboto"/>
                <a:cs typeface="Roboto"/>
                <a:sym typeface="Roboto"/>
              </a:rPr>
              <a:t>’ professional competences</a:t>
            </a:r>
            <a:endParaRPr b="0" i="0" sz="1000" u="none" cap="none" strike="noStrike">
              <a:solidFill>
                <a:srgbClr val="000000"/>
              </a:solidFill>
              <a:latin typeface="Roboto"/>
              <a:ea typeface="Roboto"/>
              <a:cs typeface="Roboto"/>
              <a:sym typeface="Roboto"/>
            </a:endParaRPr>
          </a:p>
        </p:txBody>
      </p:sp>
      <p:sp>
        <p:nvSpPr>
          <p:cNvPr id="245" name="Google Shape;245;g15bb857aa5b_0_132"/>
          <p:cNvSpPr txBox="1"/>
          <p:nvPr/>
        </p:nvSpPr>
        <p:spPr>
          <a:xfrm>
            <a:off x="4727800" y="1556075"/>
            <a:ext cx="1469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Educators</a:t>
            </a:r>
            <a:r>
              <a:rPr b="0" i="0" lang="lt-LT" sz="1000" u="none" cap="none" strike="noStrike">
                <a:solidFill>
                  <a:srgbClr val="000000"/>
                </a:solidFill>
                <a:latin typeface="Roboto"/>
                <a:ea typeface="Roboto"/>
                <a:cs typeface="Roboto"/>
                <a:sym typeface="Roboto"/>
              </a:rPr>
              <a:t>’ pedagogic competences</a:t>
            </a:r>
            <a:endParaRPr b="0" i="0" sz="1000" u="none" cap="none" strike="noStrike">
              <a:solidFill>
                <a:srgbClr val="000000"/>
              </a:solidFill>
              <a:latin typeface="Roboto"/>
              <a:ea typeface="Roboto"/>
              <a:cs typeface="Roboto"/>
              <a:sym typeface="Roboto"/>
            </a:endParaRPr>
          </a:p>
        </p:txBody>
      </p:sp>
      <p:sp>
        <p:nvSpPr>
          <p:cNvPr id="246" name="Google Shape;246;g15bb857aa5b_0_132"/>
          <p:cNvSpPr txBox="1"/>
          <p:nvPr/>
        </p:nvSpPr>
        <p:spPr>
          <a:xfrm>
            <a:off x="7742750" y="1556075"/>
            <a:ext cx="1469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Learners</a:t>
            </a:r>
            <a:r>
              <a:rPr b="0" i="0" lang="lt-LT" sz="1000" u="none" cap="none" strike="noStrike">
                <a:solidFill>
                  <a:srgbClr val="000000"/>
                </a:solidFill>
                <a:latin typeface="Roboto"/>
                <a:ea typeface="Roboto"/>
                <a:cs typeface="Roboto"/>
                <a:sym typeface="Roboto"/>
              </a:rPr>
              <a:t>’ competences</a:t>
            </a:r>
            <a:endParaRPr b="0" i="0" sz="1000" u="none" cap="none" strike="noStrike">
              <a:solidFill>
                <a:srgbClr val="000000"/>
              </a:solidFill>
              <a:latin typeface="Roboto"/>
              <a:ea typeface="Roboto"/>
              <a:cs typeface="Roboto"/>
              <a:sym typeface="Roboto"/>
            </a:endParaRPr>
          </a:p>
        </p:txBody>
      </p:sp>
      <p:sp>
        <p:nvSpPr>
          <p:cNvPr id="247" name="Google Shape;247;g15bb857aa5b_0_132"/>
          <p:cNvSpPr txBox="1"/>
          <p:nvPr/>
        </p:nvSpPr>
        <p:spPr>
          <a:xfrm>
            <a:off x="2248500" y="2413000"/>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B45F06"/>
                </a:solidFill>
                <a:latin typeface="Roboto"/>
                <a:ea typeface="Roboto"/>
                <a:cs typeface="Roboto"/>
                <a:sym typeface="Roboto"/>
              </a:rPr>
              <a:t>1. PROFESSIONAL ENGAGEMENT</a:t>
            </a:r>
            <a:endParaRPr b="1" i="0" sz="1100" u="none" cap="none" strike="noStrike">
              <a:solidFill>
                <a:srgbClr val="B45F06"/>
              </a:solidFill>
              <a:latin typeface="Roboto"/>
              <a:ea typeface="Roboto"/>
              <a:cs typeface="Roboto"/>
              <a:sym typeface="Roboto"/>
            </a:endParaRPr>
          </a:p>
        </p:txBody>
      </p:sp>
      <p:sp>
        <p:nvSpPr>
          <p:cNvPr id="248" name="Google Shape;248;g15bb857aa5b_0_132"/>
          <p:cNvSpPr txBox="1"/>
          <p:nvPr/>
        </p:nvSpPr>
        <p:spPr>
          <a:xfrm>
            <a:off x="3960950" y="2354225"/>
            <a:ext cx="1182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38761D"/>
                </a:solidFill>
                <a:latin typeface="Roboto"/>
                <a:ea typeface="Roboto"/>
                <a:cs typeface="Roboto"/>
                <a:sym typeface="Roboto"/>
              </a:rPr>
              <a:t>2. DIGITAL RESOURCES</a:t>
            </a:r>
            <a:endParaRPr b="1" i="0" sz="1100" u="none" cap="none" strike="noStrike">
              <a:solidFill>
                <a:srgbClr val="38761D"/>
              </a:solidFill>
              <a:latin typeface="Roboto"/>
              <a:ea typeface="Roboto"/>
              <a:cs typeface="Roboto"/>
              <a:sym typeface="Roboto"/>
            </a:endParaRPr>
          </a:p>
        </p:txBody>
      </p:sp>
      <p:sp>
        <p:nvSpPr>
          <p:cNvPr id="249" name="Google Shape;249;g15bb857aa5b_0_132"/>
          <p:cNvSpPr txBox="1"/>
          <p:nvPr/>
        </p:nvSpPr>
        <p:spPr>
          <a:xfrm>
            <a:off x="5405650" y="2346575"/>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3C78D8"/>
                </a:solidFill>
                <a:latin typeface="Roboto"/>
                <a:ea typeface="Roboto"/>
                <a:cs typeface="Roboto"/>
                <a:sym typeface="Roboto"/>
              </a:rPr>
              <a:t>3. TEACHING AND LEARNING</a:t>
            </a:r>
            <a:endParaRPr b="1" i="0" sz="1100" u="none" cap="none" strike="noStrike">
              <a:solidFill>
                <a:srgbClr val="3C78D8"/>
              </a:solidFill>
              <a:latin typeface="Roboto"/>
              <a:ea typeface="Roboto"/>
              <a:cs typeface="Roboto"/>
              <a:sym typeface="Roboto"/>
            </a:endParaRPr>
          </a:p>
        </p:txBody>
      </p:sp>
      <p:sp>
        <p:nvSpPr>
          <p:cNvPr id="250" name="Google Shape;250;g15bb857aa5b_0_132"/>
          <p:cNvSpPr txBox="1"/>
          <p:nvPr/>
        </p:nvSpPr>
        <p:spPr>
          <a:xfrm>
            <a:off x="7045275" y="2328250"/>
            <a:ext cx="15789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E06666"/>
                </a:solidFill>
                <a:latin typeface="Roboto"/>
                <a:ea typeface="Roboto"/>
                <a:cs typeface="Roboto"/>
                <a:sym typeface="Roboto"/>
              </a:rPr>
              <a:t>6. FACILITATING LEARNERS’ DIGITAL COMPETENCE</a:t>
            </a:r>
            <a:endParaRPr b="1" i="0" sz="1100" u="none" cap="none" strike="noStrike">
              <a:solidFill>
                <a:srgbClr val="E06666"/>
              </a:solidFill>
              <a:latin typeface="Roboto"/>
              <a:ea typeface="Roboto"/>
              <a:cs typeface="Roboto"/>
              <a:sym typeface="Roboto"/>
            </a:endParaRPr>
          </a:p>
        </p:txBody>
      </p:sp>
      <p:sp>
        <p:nvSpPr>
          <p:cNvPr id="251" name="Google Shape;251;g15bb857aa5b_0_132"/>
          <p:cNvSpPr txBox="1"/>
          <p:nvPr/>
        </p:nvSpPr>
        <p:spPr>
          <a:xfrm>
            <a:off x="3944850" y="2986313"/>
            <a:ext cx="1254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4CBAB9"/>
                </a:solidFill>
                <a:latin typeface="Roboto"/>
                <a:ea typeface="Roboto"/>
                <a:cs typeface="Roboto"/>
                <a:sym typeface="Roboto"/>
              </a:rPr>
              <a:t>4. ASSESSMENT</a:t>
            </a:r>
            <a:endParaRPr b="1" i="0" sz="1100" u="none" cap="none" strike="noStrike">
              <a:solidFill>
                <a:srgbClr val="4CBAB9"/>
              </a:solidFill>
              <a:latin typeface="Roboto"/>
              <a:ea typeface="Roboto"/>
              <a:cs typeface="Roboto"/>
              <a:sym typeface="Roboto"/>
            </a:endParaRPr>
          </a:p>
        </p:txBody>
      </p:sp>
      <p:sp>
        <p:nvSpPr>
          <p:cNvPr id="252" name="Google Shape;252;g15bb857aa5b_0_132"/>
          <p:cNvSpPr txBox="1"/>
          <p:nvPr/>
        </p:nvSpPr>
        <p:spPr>
          <a:xfrm>
            <a:off x="5424650" y="4342163"/>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A64D79"/>
                </a:solidFill>
                <a:latin typeface="Roboto"/>
                <a:ea typeface="Roboto"/>
                <a:cs typeface="Roboto"/>
                <a:sym typeface="Roboto"/>
              </a:rPr>
              <a:t>5. EMPOWERING LEARNERS</a:t>
            </a:r>
            <a:endParaRPr b="1" i="0" sz="1100" u="none" cap="none" strike="noStrike">
              <a:solidFill>
                <a:srgbClr val="A64D79"/>
              </a:solidFill>
              <a:latin typeface="Roboto"/>
              <a:ea typeface="Roboto"/>
              <a:cs typeface="Roboto"/>
              <a:sym typeface="Roboto"/>
            </a:endParaRPr>
          </a:p>
        </p:txBody>
      </p:sp>
      <p:sp>
        <p:nvSpPr>
          <p:cNvPr id="253" name="Google Shape;253;g15bb857aa5b_0_132"/>
          <p:cNvSpPr txBox="1"/>
          <p:nvPr/>
        </p:nvSpPr>
        <p:spPr>
          <a:xfrm>
            <a:off x="5439350" y="2806350"/>
            <a:ext cx="1368600" cy="149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3.1 Teaching</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3.2 Guidance</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3.3 Collaborative learning</a:t>
            </a:r>
            <a:endParaRPr b="0" i="0" sz="1000" u="none" cap="none" strike="noStrike">
              <a:solidFill>
                <a:srgbClr val="000000"/>
              </a:solidFill>
              <a:latin typeface="Roboto"/>
              <a:ea typeface="Roboto"/>
              <a:cs typeface="Roboto"/>
              <a:sym typeface="Roboto"/>
            </a:endParaRPr>
          </a:p>
          <a:p>
            <a:pPr indent="-63500" lvl="0" marL="89999" marR="0" rtl="0" algn="l">
              <a:lnSpc>
                <a:spcPct val="100000"/>
              </a:lnSpc>
              <a:spcBef>
                <a:spcPts val="1000"/>
              </a:spcBef>
              <a:spcAft>
                <a:spcPts val="0"/>
              </a:spcAft>
              <a:buClr>
                <a:srgbClr val="000000"/>
              </a:buClr>
              <a:buSzPts val="1000"/>
              <a:buFont typeface="Roboto"/>
              <a:buChar char="➔"/>
            </a:pPr>
            <a:r>
              <a:rPr b="1" i="0" lang="lt-LT" sz="1000" u="none" cap="none" strike="noStrike">
                <a:solidFill>
                  <a:srgbClr val="000000"/>
                </a:solidFill>
                <a:latin typeface="Roboto"/>
                <a:ea typeface="Roboto"/>
                <a:cs typeface="Roboto"/>
                <a:sym typeface="Roboto"/>
              </a:rPr>
              <a:t>3.4 Self-regulated learning</a:t>
            </a:r>
            <a:endParaRPr b="0" i="0" sz="1000" u="none" cap="none" strike="noStrike">
              <a:solidFill>
                <a:srgbClr val="000000"/>
              </a:solidFill>
              <a:latin typeface="Roboto"/>
              <a:ea typeface="Roboto"/>
              <a:cs typeface="Roboto"/>
              <a:sym typeface="Roboto"/>
            </a:endParaRPr>
          </a:p>
        </p:txBody>
      </p:sp>
      <p:sp>
        <p:nvSpPr>
          <p:cNvPr id="254" name="Google Shape;254;g15bb857aa5b_0_132"/>
          <p:cNvSpPr txBox="1"/>
          <p:nvPr/>
        </p:nvSpPr>
        <p:spPr>
          <a:xfrm>
            <a:off x="7176425" y="3056625"/>
            <a:ext cx="1757700" cy="1569900"/>
          </a:xfrm>
          <a:prstGeom prst="rect">
            <a:avLst/>
          </a:prstGeom>
          <a:noFill/>
          <a:ln cap="flat" cmpd="sng" w="19050">
            <a:solidFill>
              <a:srgbClr val="3C7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To use digital technologies to support self-regulated learning processes, i.e. to enable learners to plan, monitor and reflect on their own learning, provide evidence of progress, share insights and come up with creative solutions. </a:t>
            </a:r>
            <a:endParaRPr b="0" i="0" sz="1000" u="none" cap="none" strike="noStrike">
              <a:solidFill>
                <a:srgbClr val="000000"/>
              </a:solidFill>
              <a:latin typeface="Roboto"/>
              <a:ea typeface="Roboto"/>
              <a:cs typeface="Roboto"/>
              <a:sym typeface="Roboto"/>
            </a:endParaRPr>
          </a:p>
        </p:txBody>
      </p:sp>
      <p:cxnSp>
        <p:nvCxnSpPr>
          <p:cNvPr id="255" name="Google Shape;255;g15bb857aa5b_0_132"/>
          <p:cNvCxnSpPr/>
          <p:nvPr/>
        </p:nvCxnSpPr>
        <p:spPr>
          <a:xfrm>
            <a:off x="6884150" y="4145675"/>
            <a:ext cx="277800" cy="0"/>
          </a:xfrm>
          <a:prstGeom prst="straightConnector1">
            <a:avLst/>
          </a:prstGeom>
          <a:noFill/>
          <a:ln cap="flat" cmpd="sng" w="28575">
            <a:solidFill>
              <a:srgbClr val="3C78D8"/>
            </a:solidFill>
            <a:prstDash val="solid"/>
            <a:round/>
            <a:headEnd len="sm" w="sm" type="none"/>
            <a:tailEnd len="med" w="med" type="triangle"/>
          </a:ln>
        </p:spPr>
      </p:cxnSp>
      <p:pic>
        <p:nvPicPr>
          <p:cNvPr id="256" name="Google Shape;256;g15bb857aa5b_0_132"/>
          <p:cNvPicPr preferRelativeResize="0"/>
          <p:nvPr/>
        </p:nvPicPr>
        <p:blipFill rotWithShape="1">
          <a:blip r:embed="rId6">
            <a:alphaModFix/>
          </a:blip>
          <a:srcRect b="0" l="0" r="0" t="0"/>
          <a:stretch/>
        </p:blipFill>
        <p:spPr>
          <a:xfrm>
            <a:off x="3140675" y="3340325"/>
            <a:ext cx="2111100" cy="1228715"/>
          </a:xfrm>
          <a:prstGeom prst="rect">
            <a:avLst/>
          </a:prstGeom>
          <a:noFill/>
          <a:ln cap="flat" cmpd="sng" w="19050">
            <a:solidFill>
              <a:srgbClr val="3C78D8"/>
            </a:solidFill>
            <a:prstDash val="solid"/>
            <a:round/>
            <a:headEnd len="sm" w="sm" type="none"/>
            <a:tailEnd len="sm" w="sm" type="none"/>
          </a:ln>
        </p:spPr>
      </p:pic>
      <p:pic>
        <p:nvPicPr>
          <p:cNvPr id="257" name="Google Shape;257;g15bb857aa5b_0_132"/>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15174d6553b_0_25"/>
          <p:cNvSpPr txBox="1"/>
          <p:nvPr/>
        </p:nvSpPr>
        <p:spPr>
          <a:xfrm>
            <a:off x="182700" y="773275"/>
            <a:ext cx="1895100" cy="548700"/>
          </a:xfrm>
          <a:prstGeom prst="rect">
            <a:avLst/>
          </a:prstGeom>
          <a:noFill/>
          <a:ln cap="flat" cmpd="sng" w="19050">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lt-LT" sz="1100" u="sng" cap="none" strike="noStrike">
                <a:solidFill>
                  <a:schemeClr val="lt1"/>
                </a:solidFill>
                <a:latin typeface="Roboto"/>
                <a:ea typeface="Roboto"/>
                <a:cs typeface="Roboto"/>
                <a:sym typeface="Roboto"/>
                <a:hlinkClick r:id="rId3">
                  <a:extLst>
                    <a:ext uri="{A12FA001-AC4F-418D-AE19-62706E023703}">
                      <ahyp:hlinkClr val="tx"/>
                    </a:ext>
                  </a:extLst>
                </a:hlinkClick>
              </a:rPr>
              <a:t>DigCompEdu Framework</a:t>
            </a:r>
            <a:r>
              <a:rPr b="0" i="0" lang="lt-LT" sz="1100" u="none" cap="none" strike="noStrike">
                <a:solidFill>
                  <a:schemeClr val="lt1"/>
                </a:solidFill>
                <a:latin typeface="Roboto"/>
                <a:ea typeface="Roboto"/>
                <a:cs typeface="Roboto"/>
                <a:sym typeface="Roboto"/>
              </a:rPr>
              <a:t> (Redecker, 2017)</a:t>
            </a:r>
            <a:endParaRPr b="0" i="0" sz="100" u="none" cap="none" strike="noStrike">
              <a:solidFill>
                <a:srgbClr val="000000"/>
              </a:solidFill>
              <a:latin typeface="Roboto"/>
              <a:ea typeface="Roboto"/>
              <a:cs typeface="Roboto"/>
              <a:sym typeface="Roboto"/>
            </a:endParaRPr>
          </a:p>
        </p:txBody>
      </p:sp>
      <p:sp>
        <p:nvSpPr>
          <p:cNvPr id="263" name="Google Shape;263;g15174d6553b_0_25"/>
          <p:cNvSpPr txBox="1"/>
          <p:nvPr>
            <p:ph type="title"/>
          </p:nvPr>
        </p:nvSpPr>
        <p:spPr>
          <a:xfrm>
            <a:off x="5350950" y="794575"/>
            <a:ext cx="3359400" cy="539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lt-LT" sz="2400"/>
              <a:t>Self-regulated learning</a:t>
            </a:r>
            <a:endParaRPr sz="2400"/>
          </a:p>
        </p:txBody>
      </p:sp>
      <p:sp>
        <p:nvSpPr>
          <p:cNvPr id="264" name="Google Shape;264;g15174d6553b_0_25"/>
          <p:cNvSpPr txBox="1"/>
          <p:nvPr/>
        </p:nvSpPr>
        <p:spPr>
          <a:xfrm>
            <a:off x="2945400" y="848575"/>
            <a:ext cx="1702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t-LT" sz="1600" u="none" cap="none" strike="noStrike">
                <a:solidFill>
                  <a:schemeClr val="lt1"/>
                </a:solidFill>
                <a:latin typeface="Roboto"/>
                <a:ea typeface="Roboto"/>
                <a:cs typeface="Roboto"/>
                <a:sym typeface="Roboto"/>
              </a:rPr>
              <a:t>Competence 3.4</a:t>
            </a:r>
            <a:endParaRPr b="0" i="0" sz="1600" u="none" cap="none" strike="noStrike">
              <a:solidFill>
                <a:schemeClr val="lt1"/>
              </a:solidFill>
              <a:latin typeface="Roboto"/>
              <a:ea typeface="Roboto"/>
              <a:cs typeface="Roboto"/>
              <a:sym typeface="Roboto"/>
            </a:endParaRPr>
          </a:p>
        </p:txBody>
      </p:sp>
      <p:cxnSp>
        <p:nvCxnSpPr>
          <p:cNvPr id="265" name="Google Shape;265;g15174d6553b_0_25"/>
          <p:cNvCxnSpPr/>
          <p:nvPr/>
        </p:nvCxnSpPr>
        <p:spPr>
          <a:xfrm flipH="1" rot="10800000">
            <a:off x="2222700" y="1064125"/>
            <a:ext cx="646500" cy="7500"/>
          </a:xfrm>
          <a:prstGeom prst="straightConnector1">
            <a:avLst/>
          </a:prstGeom>
          <a:noFill/>
          <a:ln cap="flat" cmpd="sng" w="28575">
            <a:solidFill>
              <a:schemeClr val="lt1"/>
            </a:solidFill>
            <a:prstDash val="solid"/>
            <a:round/>
            <a:headEnd len="sm" w="sm" type="none"/>
            <a:tailEnd len="sm" w="sm" type="none"/>
          </a:ln>
        </p:spPr>
      </p:cxnSp>
      <p:cxnSp>
        <p:nvCxnSpPr>
          <p:cNvPr id="266" name="Google Shape;266;g15174d6553b_0_25"/>
          <p:cNvCxnSpPr/>
          <p:nvPr/>
        </p:nvCxnSpPr>
        <p:spPr>
          <a:xfrm flipH="1" rot="10800000">
            <a:off x="4648200" y="1060375"/>
            <a:ext cx="646500" cy="7500"/>
          </a:xfrm>
          <a:prstGeom prst="straightConnector1">
            <a:avLst/>
          </a:prstGeom>
          <a:noFill/>
          <a:ln cap="flat" cmpd="sng" w="28575">
            <a:solidFill>
              <a:schemeClr val="lt1"/>
            </a:solidFill>
            <a:prstDash val="solid"/>
            <a:round/>
            <a:headEnd len="sm" w="sm" type="none"/>
            <a:tailEnd len="sm" w="sm" type="none"/>
          </a:ln>
        </p:spPr>
      </p:cxnSp>
      <p:sp>
        <p:nvSpPr>
          <p:cNvPr id="267" name="Google Shape;267;g15174d6553b_0_25"/>
          <p:cNvSpPr/>
          <p:nvPr/>
        </p:nvSpPr>
        <p:spPr>
          <a:xfrm>
            <a:off x="240405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15174d6553b_0_25"/>
          <p:cNvSpPr/>
          <p:nvPr/>
        </p:nvSpPr>
        <p:spPr>
          <a:xfrm>
            <a:off x="486390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69" name="Google Shape;269;g15174d6553b_0_25"/>
          <p:cNvGraphicFramePr/>
          <p:nvPr/>
        </p:nvGraphicFramePr>
        <p:xfrm>
          <a:off x="663350" y="1946000"/>
          <a:ext cx="3000000" cy="3000000"/>
        </p:xfrm>
        <a:graphic>
          <a:graphicData uri="http://schemas.openxmlformats.org/drawingml/2006/table">
            <a:tbl>
              <a:tblPr>
                <a:noFill/>
                <a:tableStyleId>{B9032F1E-9B0F-4880-81A3-E3F5CDA9EFB3}</a:tableStyleId>
              </a:tblPr>
              <a:tblGrid>
                <a:gridCol w="4023500"/>
                <a:gridCol w="4023500"/>
              </a:tblGrid>
              <a:tr h="312425">
                <a:tc>
                  <a:txBody>
                    <a:bodyPr/>
                    <a:lstStyle/>
                    <a:p>
                      <a:pPr indent="0" lvl="0" marL="0" marR="0" rtl="0" algn="l">
                        <a:lnSpc>
                          <a:spcPct val="100000"/>
                        </a:lnSpc>
                        <a:spcBef>
                          <a:spcPts val="0"/>
                        </a:spcBef>
                        <a:spcAft>
                          <a:spcPts val="0"/>
                        </a:spcAft>
                        <a:buClr>
                          <a:srgbClr val="000000"/>
                        </a:buClr>
                        <a:buSzPts val="1600"/>
                        <a:buFont typeface="Arial"/>
                        <a:buNone/>
                      </a:pPr>
                      <a:r>
                        <a:rPr b="1" lang="lt-LT" sz="1600" u="none" cap="none" strike="noStrike"/>
                        <a:t>Activities</a:t>
                      </a:r>
                      <a:endParaRPr b="1" sz="16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6D9EEB"/>
                    </a:solidFill>
                  </a:tcPr>
                </a:tc>
              </a:tr>
              <a:tr h="1781650">
                <a:tc>
                  <a:txBody>
                    <a:bodyPr/>
                    <a:lstStyle/>
                    <a:p>
                      <a:pPr indent="0" lvl="0" marL="457200" marR="0" rtl="0" algn="l">
                        <a:lnSpc>
                          <a:spcPct val="100000"/>
                        </a:lnSpc>
                        <a:spcBef>
                          <a:spcPts val="0"/>
                        </a:spcBef>
                        <a:spcAft>
                          <a:spcPts val="0"/>
                        </a:spcAft>
                        <a:buClr>
                          <a:srgbClr val="000000"/>
                        </a:buClr>
                        <a:buSzPts val="1000"/>
                        <a:buFont typeface="Arial"/>
                        <a:buNone/>
                      </a:pPr>
                      <a:r>
                        <a:t/>
                      </a:r>
                      <a:endParaRPr sz="1000" u="none" cap="none" strike="noStrike"/>
                    </a:p>
                    <a:p>
                      <a:pPr indent="-304800" lvl="0" marL="457200" marR="0" rtl="0" algn="l">
                        <a:lnSpc>
                          <a:spcPct val="115000"/>
                        </a:lnSpc>
                        <a:spcBef>
                          <a:spcPts val="100"/>
                        </a:spcBef>
                        <a:spcAft>
                          <a:spcPts val="0"/>
                        </a:spcAft>
                        <a:buClr>
                          <a:srgbClr val="000000"/>
                        </a:buClr>
                        <a:buSzPts val="1200"/>
                        <a:buFont typeface="Arial"/>
                        <a:buChar char="●"/>
                      </a:pPr>
                      <a:r>
                        <a:rPr lang="lt-LT" sz="1200" u="none" cap="none" strike="noStrike"/>
                        <a:t>To </a:t>
                      </a:r>
                      <a:r>
                        <a:rPr b="1" lang="lt-LT" sz="1200" u="none" cap="none" strike="noStrike"/>
                        <a:t>use digital technologies </a:t>
                      </a:r>
                      <a:r>
                        <a:rPr lang="lt-LT" sz="1200" u="none" cap="none" strike="noStrike"/>
                        <a:t>(e.g. blogs, diaries,planning tools) </a:t>
                      </a:r>
                      <a:r>
                        <a:rPr i="1" lang="lt-LT" sz="1200" u="none" cap="none" strike="noStrike"/>
                        <a:t>to allow learners to plan their own learning</a:t>
                      </a:r>
                      <a:r>
                        <a:rPr lang="lt-LT" sz="1200" u="none" cap="none" strike="noStrike"/>
                        <a:t>.</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u</a:t>
                      </a:r>
                      <a:r>
                        <a:rPr b="1" lang="lt-LT" sz="1200" u="none" cap="none" strike="noStrike"/>
                        <a:t>se digital technologies</a:t>
                      </a:r>
                      <a:r>
                        <a:rPr lang="lt-LT" sz="1200" u="none" cap="none" strike="noStrike"/>
                        <a:t> to </a:t>
                      </a:r>
                      <a:r>
                        <a:rPr i="1" lang="lt-LT" sz="1200" u="none" cap="none" strike="noStrike"/>
                        <a:t>allow learners to collect evidence and record progress</a:t>
                      </a:r>
                      <a:r>
                        <a:rPr lang="lt-LT" sz="1200" u="none" cap="none" strike="noStrike"/>
                        <a:t>, e.g. audio or video recordings, photos.</a:t>
                      </a:r>
                      <a:endParaRPr i="1"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457200" marR="0" rtl="0" algn="l">
                        <a:lnSpc>
                          <a:spcPct val="115000"/>
                        </a:lnSpc>
                        <a:spcBef>
                          <a:spcPts val="0"/>
                        </a:spcBef>
                        <a:spcAft>
                          <a:spcPts val="0"/>
                        </a:spcAft>
                        <a:buClr>
                          <a:srgbClr val="000000"/>
                        </a:buClr>
                        <a:buSzPts val="1000"/>
                        <a:buFont typeface="Arial"/>
                        <a:buNone/>
                      </a:pPr>
                      <a:r>
                        <a:t/>
                      </a:r>
                      <a:endParaRPr sz="10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use digital technologies</a:t>
                      </a:r>
                      <a:r>
                        <a:rPr lang="lt-LT" sz="1200" u="none" cap="none" strike="noStrike"/>
                        <a:t> (e.g. ePortf</a:t>
                      </a:r>
                      <a:r>
                        <a:rPr lang="lt-LT" sz="1200" u="none" cap="none" strike="noStrike">
                          <a:extLst>
                            <a:ext uri="http://customooxmlschemas.google.com/">
                              <go:slidesCustomData xmlns:go="http://customooxmlschemas.google.com/" textRoundtripDataId="5"/>
                            </a:ext>
                          </a:extLst>
                        </a:rPr>
                        <a:t>olios, </a:t>
                      </a:r>
                      <a:r>
                        <a:rPr lang="lt-LT" sz="1200" u="none" cap="none" strike="noStrike"/>
                        <a:t>learners’ blogs) to </a:t>
                      </a:r>
                      <a:r>
                        <a:rPr i="1" lang="lt-LT" sz="1200" u="none" cap="none" strike="noStrike"/>
                        <a:t>allow learners to record and showcase their work</a:t>
                      </a:r>
                      <a:r>
                        <a:rPr lang="lt-LT" sz="1200" u="none" cap="none" strike="noStrike"/>
                        <a:t>.</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use digital technologies</a:t>
                      </a:r>
                      <a:r>
                        <a:rPr lang="lt-LT" sz="1200" u="none" cap="none" strike="noStrike"/>
                        <a:t> to </a:t>
                      </a:r>
                      <a:r>
                        <a:rPr i="1" lang="lt-LT" sz="1200" u="none" cap="none" strike="noStrike"/>
                        <a:t>enable learners to reflect on and self-assess their learning process.</a:t>
                      </a:r>
                      <a:endParaRPr i="1" sz="1200" u="none" cap="none" strike="noStrike"/>
                    </a:p>
                    <a:p>
                      <a:pPr indent="0" lvl="0" marL="457200" marR="0" rtl="0" algn="l">
                        <a:lnSpc>
                          <a:spcPct val="115000"/>
                        </a:lnSpc>
                        <a:spcBef>
                          <a:spcPts val="60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r>
            </a:tbl>
          </a:graphicData>
        </a:graphic>
      </p:graphicFrame>
      <p:pic>
        <p:nvPicPr>
          <p:cNvPr id="270" name="Google Shape;270;g15174d6553b_0_25"/>
          <p:cNvPicPr preferRelativeResize="0"/>
          <p:nvPr/>
        </p:nvPicPr>
        <p:blipFill>
          <a:blip r:embed="rId4">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49770533bd_0_10"/>
          <p:cNvSpPr txBox="1"/>
          <p:nvPr>
            <p:ph type="title"/>
          </p:nvPr>
        </p:nvSpPr>
        <p:spPr>
          <a:xfrm>
            <a:off x="87350" y="58047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What are Learning Analytics (LA)?</a:t>
            </a:r>
            <a:endParaRPr/>
          </a:p>
        </p:txBody>
      </p:sp>
      <p:sp>
        <p:nvSpPr>
          <p:cNvPr id="276" name="Google Shape;276;g149770533bd_0_10"/>
          <p:cNvSpPr txBox="1"/>
          <p:nvPr>
            <p:ph idx="1" type="body"/>
          </p:nvPr>
        </p:nvSpPr>
        <p:spPr>
          <a:xfrm>
            <a:off x="338825" y="1854775"/>
            <a:ext cx="4226400" cy="2843400"/>
          </a:xfrm>
          <a:prstGeom prst="rect">
            <a:avLst/>
          </a:prstGeom>
          <a:solidFill>
            <a:srgbClr val="C9DAF8"/>
          </a:solidFill>
          <a:ln cap="flat" cmpd="sng" w="1905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SzPts val="1800"/>
              <a:buNone/>
            </a:pPr>
            <a:r>
              <a:rPr lang="lt-LT" sz="1200">
                <a:solidFill>
                  <a:srgbClr val="212121"/>
                </a:solidFill>
              </a:rPr>
              <a:t>LA are a tool for assessment, interpretation, and analysis of </a:t>
            </a:r>
            <a:r>
              <a:rPr b="1" lang="lt-LT" sz="1200">
                <a:solidFill>
                  <a:srgbClr val="212121"/>
                </a:solidFill>
              </a:rPr>
              <a:t>learner-generated data</a:t>
            </a:r>
            <a:r>
              <a:rPr lang="lt-LT" sz="1200">
                <a:solidFill>
                  <a:srgbClr val="212121"/>
                </a:solidFill>
              </a:rPr>
              <a:t> in the </a:t>
            </a:r>
            <a:r>
              <a:rPr b="1" lang="lt-LT" sz="1200">
                <a:solidFill>
                  <a:srgbClr val="212121"/>
                </a:solidFill>
              </a:rPr>
              <a:t>online learning environment</a:t>
            </a:r>
            <a:r>
              <a:rPr lang="lt-LT" sz="1200">
                <a:solidFill>
                  <a:srgbClr val="212121"/>
                </a:solidFill>
              </a:rPr>
              <a:t>, in order to make the learning and teaching processes more efficient by the teacher on interventions needed to advise or consult learners in due time to enhance their academic success. (</a:t>
            </a:r>
            <a:r>
              <a:rPr lang="lt-LT" sz="1200">
                <a:solidFill>
                  <a:srgbClr val="212121"/>
                </a:solidFill>
                <a:extLst>
                  <a:ext uri="http://customooxmlschemas.google.com/">
                    <go:slidesCustomData xmlns:go="http://customooxmlschemas.google.com/" textRoundtripDataId="6"/>
                  </a:ext>
                </a:extLst>
              </a:rPr>
              <a:t>Volungeviciene</a:t>
            </a:r>
            <a:r>
              <a:rPr lang="lt-LT" sz="1200">
                <a:solidFill>
                  <a:srgbClr val="212121"/>
                </a:solidFill>
              </a:rPr>
              <a:t> et al., 2021, p.12)</a:t>
            </a:r>
            <a:endParaRPr sz="1200">
              <a:solidFill>
                <a:srgbClr val="212121"/>
              </a:solidFill>
            </a:endParaRPr>
          </a:p>
          <a:p>
            <a:pPr indent="0" lvl="0" marL="0" rtl="0" algn="l">
              <a:lnSpc>
                <a:spcPct val="115000"/>
              </a:lnSpc>
              <a:spcBef>
                <a:spcPts val="1000"/>
              </a:spcBef>
              <a:spcAft>
                <a:spcPts val="0"/>
              </a:spcAft>
              <a:buSzPts val="1800"/>
              <a:buNone/>
            </a:pPr>
            <a:r>
              <a:rPr lang="lt-LT" sz="1200">
                <a:solidFill>
                  <a:srgbClr val="212121"/>
                </a:solidFill>
              </a:rPr>
              <a:t>There are four main categories of learning analytics:</a:t>
            </a:r>
            <a:endParaRPr sz="1200">
              <a:solidFill>
                <a:srgbClr val="212121"/>
              </a:solidFill>
            </a:endParaRPr>
          </a:p>
          <a:p>
            <a:pPr indent="-304800" lvl="0" marL="457200" rtl="0" algn="l">
              <a:lnSpc>
                <a:spcPct val="115000"/>
              </a:lnSpc>
              <a:spcBef>
                <a:spcPts val="1000"/>
              </a:spcBef>
              <a:spcAft>
                <a:spcPts val="0"/>
              </a:spcAft>
              <a:buClr>
                <a:srgbClr val="212121"/>
              </a:buClr>
              <a:buSzPts val="1200"/>
              <a:buFont typeface="Roboto"/>
              <a:buChar char="➔"/>
            </a:pPr>
            <a:r>
              <a:rPr lang="lt-LT" sz="1200">
                <a:solidFill>
                  <a:srgbClr val="212121"/>
                </a:solidFill>
              </a:rPr>
              <a:t>descriptive (what happened?)</a:t>
            </a:r>
            <a:endParaRPr sz="1200">
              <a:solidFill>
                <a:srgbClr val="212121"/>
              </a:solidFill>
            </a:endParaRPr>
          </a:p>
          <a:p>
            <a:pPr indent="-304800" lvl="0" marL="457200" rtl="0" algn="l">
              <a:lnSpc>
                <a:spcPct val="115000"/>
              </a:lnSpc>
              <a:spcBef>
                <a:spcPts val="0"/>
              </a:spcBef>
              <a:spcAft>
                <a:spcPts val="0"/>
              </a:spcAft>
              <a:buClr>
                <a:srgbClr val="212121"/>
              </a:buClr>
              <a:buSzPts val="1200"/>
              <a:buFont typeface="Roboto"/>
              <a:buChar char="➔"/>
            </a:pPr>
            <a:r>
              <a:rPr lang="lt-LT" sz="1200">
                <a:solidFill>
                  <a:srgbClr val="212121"/>
                </a:solidFill>
              </a:rPr>
              <a:t>predictive (what will happen next?)</a:t>
            </a:r>
            <a:endParaRPr sz="1200">
              <a:solidFill>
                <a:srgbClr val="212121"/>
              </a:solidFill>
            </a:endParaRPr>
          </a:p>
          <a:p>
            <a:pPr indent="-304800" lvl="0" marL="457200" rtl="0" algn="l">
              <a:lnSpc>
                <a:spcPct val="115000"/>
              </a:lnSpc>
              <a:spcBef>
                <a:spcPts val="0"/>
              </a:spcBef>
              <a:spcAft>
                <a:spcPts val="0"/>
              </a:spcAft>
              <a:buClr>
                <a:srgbClr val="212121"/>
              </a:buClr>
              <a:buSzPts val="1200"/>
              <a:buFont typeface="Roboto"/>
              <a:buChar char="➔"/>
            </a:pPr>
            <a:r>
              <a:rPr lang="lt-LT" sz="1200">
                <a:solidFill>
                  <a:srgbClr val="212121"/>
                </a:solidFill>
              </a:rPr>
              <a:t>diagnostic (why did it happen?)</a:t>
            </a:r>
            <a:endParaRPr sz="1200">
              <a:solidFill>
                <a:srgbClr val="212121"/>
              </a:solidFill>
            </a:endParaRPr>
          </a:p>
          <a:p>
            <a:pPr indent="-304800" lvl="0" marL="457200" rtl="0" algn="l">
              <a:lnSpc>
                <a:spcPct val="115000"/>
              </a:lnSpc>
              <a:spcBef>
                <a:spcPts val="0"/>
              </a:spcBef>
              <a:spcAft>
                <a:spcPts val="0"/>
              </a:spcAft>
              <a:buClr>
                <a:srgbClr val="212121"/>
              </a:buClr>
              <a:buSzPts val="1200"/>
              <a:buFont typeface="Roboto"/>
              <a:buChar char="➔"/>
            </a:pPr>
            <a:r>
              <a:rPr lang="lt-LT" sz="1200">
                <a:solidFill>
                  <a:srgbClr val="212121"/>
                </a:solidFill>
              </a:rPr>
              <a:t>prescriptive (do this to improve)</a:t>
            </a:r>
            <a:endParaRPr sz="1200">
              <a:solidFill>
                <a:srgbClr val="212121"/>
              </a:solidFill>
            </a:endParaRPr>
          </a:p>
        </p:txBody>
      </p:sp>
      <p:sp>
        <p:nvSpPr>
          <p:cNvPr id="277" name="Google Shape;277;g149770533bd_0_10"/>
          <p:cNvSpPr txBox="1"/>
          <p:nvPr/>
        </p:nvSpPr>
        <p:spPr>
          <a:xfrm>
            <a:off x="338825" y="1492950"/>
            <a:ext cx="5886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500"/>
              <a:buFont typeface="Arial"/>
              <a:buNone/>
            </a:pPr>
            <a:r>
              <a:rPr b="1" i="0" lang="lt-LT" sz="1500" u="none" cap="none" strike="noStrike">
                <a:solidFill>
                  <a:srgbClr val="1155CC"/>
                </a:solidFill>
                <a:latin typeface="Roboto"/>
                <a:ea typeface="Roboto"/>
                <a:cs typeface="Roboto"/>
                <a:sym typeface="Roboto"/>
              </a:rPr>
              <a:t>LA</a:t>
            </a:r>
            <a:endParaRPr b="0" i="0" sz="1600" u="none" cap="none" strike="noStrike">
              <a:solidFill>
                <a:srgbClr val="000000"/>
              </a:solidFill>
              <a:latin typeface="Roboto"/>
              <a:ea typeface="Roboto"/>
              <a:cs typeface="Roboto"/>
              <a:sym typeface="Roboto"/>
            </a:endParaRPr>
          </a:p>
        </p:txBody>
      </p:sp>
      <p:sp>
        <p:nvSpPr>
          <p:cNvPr id="278" name="Google Shape;278;g149770533bd_0_10"/>
          <p:cNvSpPr txBox="1"/>
          <p:nvPr>
            <p:ph type="title"/>
          </p:nvPr>
        </p:nvSpPr>
        <p:spPr>
          <a:xfrm>
            <a:off x="5530300" y="4194475"/>
            <a:ext cx="3214200" cy="503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3200"/>
              <a:buNone/>
            </a:pPr>
            <a:r>
              <a:rPr lang="lt-LT" sz="1600" u="sng">
                <a:solidFill>
                  <a:schemeClr val="hlink"/>
                </a:solidFill>
                <a:hlinkClick r:id="rId3"/>
              </a:rPr>
              <a:t>Click here to go to the source</a:t>
            </a:r>
            <a:endParaRPr sz="1600">
              <a:solidFill>
                <a:srgbClr val="4A86E8"/>
              </a:solidFill>
            </a:endParaRPr>
          </a:p>
        </p:txBody>
      </p:sp>
      <p:pic>
        <p:nvPicPr>
          <p:cNvPr id="279" name="Google Shape;279;g149770533bd_0_10"/>
          <p:cNvPicPr preferRelativeResize="0"/>
          <p:nvPr/>
        </p:nvPicPr>
        <p:blipFill rotWithShape="1">
          <a:blip r:embed="rId4">
            <a:alphaModFix/>
          </a:blip>
          <a:srcRect b="0" l="0" r="0" t="0"/>
          <a:stretch/>
        </p:blipFill>
        <p:spPr>
          <a:xfrm>
            <a:off x="5204425" y="4256349"/>
            <a:ext cx="283725" cy="486600"/>
          </a:xfrm>
          <a:prstGeom prst="rect">
            <a:avLst/>
          </a:prstGeom>
          <a:noFill/>
          <a:ln>
            <a:noFill/>
          </a:ln>
        </p:spPr>
      </p:pic>
      <p:sp>
        <p:nvSpPr>
          <p:cNvPr id="280" name="Google Shape;280;g149770533bd_0_10"/>
          <p:cNvSpPr txBox="1"/>
          <p:nvPr/>
        </p:nvSpPr>
        <p:spPr>
          <a:xfrm>
            <a:off x="4924000" y="1645350"/>
            <a:ext cx="3817200" cy="166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lt-LT" sz="1200" u="none" cap="none" strike="noStrike">
                <a:solidFill>
                  <a:srgbClr val="202124"/>
                </a:solidFill>
                <a:highlight>
                  <a:srgbClr val="F8F9FA"/>
                </a:highlight>
                <a:latin typeface="Roboto"/>
                <a:ea typeface="Roboto"/>
                <a:cs typeface="Roboto"/>
                <a:sym typeface="Roboto"/>
              </a:rPr>
              <a:t>In general they look at (Ferg</a:t>
            </a:r>
            <a:r>
              <a:rPr b="0" i="0" lang="lt-LT" sz="1200" u="none" cap="none" strike="noStrike">
                <a:solidFill>
                  <a:srgbClr val="202124"/>
                </a:solidFill>
                <a:highlight>
                  <a:srgbClr val="F8F9FA"/>
                </a:highlight>
                <a:latin typeface="Roboto"/>
                <a:ea typeface="Roboto"/>
                <a:cs typeface="Roboto"/>
                <a:sym typeface="Roboto"/>
                <a:extLst>
                  <a:ext uri="http://customooxmlschemas.google.com/">
                    <go:slidesCustomData xmlns:go="http://customooxmlschemas.google.com/" textRoundtripDataId="7"/>
                  </a:ext>
                </a:extLst>
              </a:rPr>
              <a:t>usson, 2</a:t>
            </a:r>
            <a:r>
              <a:rPr b="0" i="0" lang="lt-LT" sz="1200" u="none" cap="none" strike="noStrike">
                <a:solidFill>
                  <a:srgbClr val="202124"/>
                </a:solidFill>
                <a:highlight>
                  <a:srgbClr val="F8F9FA"/>
                </a:highlight>
                <a:latin typeface="Roboto"/>
                <a:ea typeface="Roboto"/>
                <a:cs typeface="Roboto"/>
                <a:sym typeface="Roboto"/>
              </a:rPr>
              <a:t>012):</a:t>
            </a:r>
            <a:endParaRPr b="0" i="0" sz="12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202124"/>
              </a:solidFill>
              <a:highlight>
                <a:srgbClr val="F8F9FA"/>
              </a:highlight>
              <a:latin typeface="Roboto"/>
              <a:ea typeface="Roboto"/>
              <a:cs typeface="Roboto"/>
              <a:sym typeface="Roboto"/>
            </a:endParaRPr>
          </a:p>
          <a:p>
            <a:pPr indent="-304800" lvl="0" marL="457200" marR="0" rtl="0" algn="l">
              <a:lnSpc>
                <a:spcPct val="115000"/>
              </a:lnSpc>
              <a:spcBef>
                <a:spcPts val="0"/>
              </a:spcBef>
              <a:spcAft>
                <a:spcPts val="0"/>
              </a:spcAft>
              <a:buClr>
                <a:srgbClr val="4A86E8"/>
              </a:buClr>
              <a:buSzPts val="1200"/>
              <a:buFont typeface="Roboto"/>
              <a:buChar char="➔"/>
            </a:pPr>
            <a:r>
              <a:rPr b="0" i="0" lang="lt-LT" sz="1200" u="none" cap="none" strike="noStrike">
                <a:solidFill>
                  <a:srgbClr val="202124"/>
                </a:solidFill>
                <a:highlight>
                  <a:srgbClr val="F8F9FA"/>
                </a:highlight>
                <a:latin typeface="Roboto"/>
                <a:ea typeface="Roboto"/>
                <a:cs typeface="Roboto"/>
                <a:sym typeface="Roboto"/>
              </a:rPr>
              <a:t>System efficacy (to predict students’ dropout)</a:t>
            </a:r>
            <a:endParaRPr b="0" i="0" sz="1200" u="none" cap="none" strike="noStrike">
              <a:solidFill>
                <a:srgbClr val="202124"/>
              </a:solidFill>
              <a:highlight>
                <a:srgbClr val="F8F9FA"/>
              </a:highlight>
              <a:latin typeface="Roboto"/>
              <a:ea typeface="Roboto"/>
              <a:cs typeface="Roboto"/>
              <a:sym typeface="Roboto"/>
            </a:endParaRPr>
          </a:p>
          <a:p>
            <a:pPr indent="-304800" lvl="0" marL="457200" marR="0" rtl="0" algn="l">
              <a:lnSpc>
                <a:spcPct val="115000"/>
              </a:lnSpc>
              <a:spcBef>
                <a:spcPts val="0"/>
              </a:spcBef>
              <a:spcAft>
                <a:spcPts val="0"/>
              </a:spcAft>
              <a:buClr>
                <a:srgbClr val="4A86E8"/>
              </a:buClr>
              <a:buSzPts val="1200"/>
              <a:buFont typeface="Roboto"/>
              <a:buChar char="➔"/>
            </a:pPr>
            <a:r>
              <a:rPr b="0" i="0" lang="lt-LT" sz="1200" u="none" cap="none" strike="noStrike">
                <a:solidFill>
                  <a:srgbClr val="202124"/>
                </a:solidFill>
                <a:highlight>
                  <a:srgbClr val="F8F9FA"/>
                </a:highlight>
                <a:latin typeface="Roboto"/>
                <a:ea typeface="Roboto"/>
                <a:cs typeface="Roboto"/>
                <a:sym typeface="Roboto"/>
              </a:rPr>
              <a:t>Support for teaching decisions (prevent failure, orientate in-depth studies)</a:t>
            </a:r>
            <a:endParaRPr b="0" i="0" sz="1200" u="none" cap="none" strike="noStrike">
              <a:solidFill>
                <a:srgbClr val="202124"/>
              </a:solidFill>
              <a:highlight>
                <a:srgbClr val="F8F9FA"/>
              </a:highlight>
              <a:latin typeface="Roboto"/>
              <a:ea typeface="Roboto"/>
              <a:cs typeface="Roboto"/>
              <a:sym typeface="Roboto"/>
            </a:endParaRPr>
          </a:p>
          <a:p>
            <a:pPr indent="-304800" lvl="0" marL="457200" marR="38100" rtl="0" algn="l">
              <a:lnSpc>
                <a:spcPct val="128571"/>
              </a:lnSpc>
              <a:spcBef>
                <a:spcPts val="0"/>
              </a:spcBef>
              <a:spcAft>
                <a:spcPts val="0"/>
              </a:spcAft>
              <a:buClr>
                <a:srgbClr val="4A86E8"/>
              </a:buClr>
              <a:buSzPts val="1200"/>
              <a:buFont typeface="Roboto"/>
              <a:buChar char="➔"/>
            </a:pPr>
            <a:r>
              <a:rPr b="0" i="0" lang="lt-LT" sz="1200" u="none" cap="none" strike="noStrike">
                <a:solidFill>
                  <a:srgbClr val="202124"/>
                </a:solidFill>
                <a:highlight>
                  <a:srgbClr val="F8F9FA"/>
                </a:highlight>
                <a:latin typeface="Roboto"/>
                <a:ea typeface="Roboto"/>
                <a:cs typeface="Roboto"/>
                <a:sym typeface="Roboto"/>
              </a:rPr>
              <a:t>Support of learner autonomy and self-regulated learning</a:t>
            </a:r>
            <a:endParaRPr b="0" i="0" sz="500" u="none" cap="none" strike="noStrike">
              <a:solidFill>
                <a:srgbClr val="000000"/>
              </a:solidFill>
              <a:latin typeface="Roboto"/>
              <a:ea typeface="Roboto"/>
              <a:cs typeface="Roboto"/>
              <a:sym typeface="Roboto"/>
            </a:endParaRPr>
          </a:p>
        </p:txBody>
      </p:sp>
      <p:sp>
        <p:nvSpPr>
          <p:cNvPr id="281" name="Google Shape;281;g149770533bd_0_10"/>
          <p:cNvSpPr txBox="1"/>
          <p:nvPr/>
        </p:nvSpPr>
        <p:spPr>
          <a:xfrm>
            <a:off x="5490150" y="3610825"/>
            <a:ext cx="31365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1200"/>
              <a:buFont typeface="Arial"/>
              <a:buNone/>
            </a:pPr>
            <a:r>
              <a:rPr b="0" i="0" lang="lt-LT" sz="1200" u="none" cap="none" strike="noStrike">
                <a:solidFill>
                  <a:srgbClr val="202124"/>
                </a:solidFill>
                <a:highlight>
                  <a:srgbClr val="F8F9FA"/>
                </a:highlight>
                <a:latin typeface="Roboto"/>
                <a:ea typeface="Roboto"/>
                <a:cs typeface="Roboto"/>
                <a:sym typeface="Roboto"/>
              </a:rPr>
              <a:t>All analytics are based on pedagogical/educational hypotheses.</a:t>
            </a:r>
            <a:endParaRPr b="0" i="0" sz="1200" u="none" cap="none" strike="noStrike">
              <a:solidFill>
                <a:srgbClr val="000000"/>
              </a:solidFill>
              <a:latin typeface="Roboto"/>
              <a:ea typeface="Roboto"/>
              <a:cs typeface="Roboto"/>
              <a:sym typeface="Roboto"/>
            </a:endParaRPr>
          </a:p>
        </p:txBody>
      </p:sp>
      <p:sp>
        <p:nvSpPr>
          <p:cNvPr id="282" name="Google Shape;282;g149770533bd_0_10"/>
          <p:cNvSpPr/>
          <p:nvPr/>
        </p:nvSpPr>
        <p:spPr>
          <a:xfrm rot="5400000">
            <a:off x="6684750" y="1704850"/>
            <a:ext cx="320400" cy="3563400"/>
          </a:xfrm>
          <a:prstGeom prst="rightBrace">
            <a:avLst>
              <a:gd fmla="val 50000" name="adj1"/>
              <a:gd fmla="val 50000" name="adj2"/>
            </a:avLst>
          </a:prstGeom>
          <a:noFill/>
          <a:ln cap="flat" cmpd="sng" w="1905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g149770533bd_0_10"/>
          <p:cNvPicPr preferRelativeResize="0"/>
          <p:nvPr/>
        </p:nvPicPr>
        <p:blipFill>
          <a:blip r:embed="rId5">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g14899bdd95e_0_5"/>
          <p:cNvPicPr preferRelativeResize="0"/>
          <p:nvPr/>
        </p:nvPicPr>
        <p:blipFill rotWithShape="1">
          <a:blip r:embed="rId3">
            <a:alphaModFix/>
          </a:blip>
          <a:srcRect b="0" l="0" r="0" t="0"/>
          <a:stretch/>
        </p:blipFill>
        <p:spPr>
          <a:xfrm>
            <a:off x="430050" y="1742649"/>
            <a:ext cx="4074050" cy="3063900"/>
          </a:xfrm>
          <a:prstGeom prst="rect">
            <a:avLst/>
          </a:prstGeom>
          <a:noFill/>
          <a:ln>
            <a:noFill/>
          </a:ln>
        </p:spPr>
      </p:pic>
      <p:sp>
        <p:nvSpPr>
          <p:cNvPr id="289" name="Google Shape;289;g14899bdd95e_0_5"/>
          <p:cNvSpPr txBox="1"/>
          <p:nvPr>
            <p:ph idx="1" type="body"/>
          </p:nvPr>
        </p:nvSpPr>
        <p:spPr>
          <a:xfrm>
            <a:off x="5269275" y="2344900"/>
            <a:ext cx="3181200" cy="1859400"/>
          </a:xfrm>
          <a:prstGeom prst="rect">
            <a:avLst/>
          </a:prstGeom>
          <a:noFill/>
          <a:ln>
            <a:noFill/>
          </a:ln>
        </p:spPr>
        <p:txBody>
          <a:bodyPr anchorCtr="0" anchor="t" bIns="91425" lIns="91425" spcFirstLastPara="1" rIns="91425" wrap="square" tIns="91425">
            <a:normAutofit fontScale="92500" lnSpcReduction="20000"/>
          </a:bodyPr>
          <a:lstStyle/>
          <a:p>
            <a:pPr indent="-334327" lvl="0" marL="457200" rtl="0" algn="l">
              <a:lnSpc>
                <a:spcPct val="115000"/>
              </a:lnSpc>
              <a:spcBef>
                <a:spcPts val="0"/>
              </a:spcBef>
              <a:spcAft>
                <a:spcPts val="0"/>
              </a:spcAft>
              <a:buSzPct val="100000"/>
              <a:buChar char="❏"/>
            </a:pPr>
            <a:r>
              <a:rPr lang="lt-LT"/>
              <a:t>Read the </a:t>
            </a:r>
            <a:r>
              <a:rPr lang="lt-LT" u="sng">
                <a:solidFill>
                  <a:schemeClr val="hlink"/>
                </a:solidFill>
                <a:hlinkClick r:id="rId4"/>
              </a:rPr>
              <a:t>definition of LA</a:t>
            </a:r>
            <a:r>
              <a:rPr lang="lt-LT"/>
              <a:t> according to the Society for Learning Analytics Research (SOLAR)</a:t>
            </a:r>
            <a:endParaRPr/>
          </a:p>
          <a:p>
            <a:pPr indent="-334327" lvl="0" marL="457200" rtl="0" algn="l">
              <a:lnSpc>
                <a:spcPct val="115000"/>
              </a:lnSpc>
              <a:spcBef>
                <a:spcPts val="1000"/>
              </a:spcBef>
              <a:spcAft>
                <a:spcPts val="0"/>
              </a:spcAft>
              <a:buSzPct val="100000"/>
              <a:buChar char="❏"/>
            </a:pPr>
            <a:r>
              <a:rPr lang="lt-LT"/>
              <a:t>Watch the video “</a:t>
            </a:r>
            <a:r>
              <a:rPr lang="lt-LT" u="sng">
                <a:solidFill>
                  <a:schemeClr val="hlink"/>
                </a:solidFill>
                <a:hlinkClick r:id="rId5"/>
              </a:rPr>
              <a:t>Learning Analytics in a nutshell”</a:t>
            </a:r>
            <a:endParaRPr/>
          </a:p>
        </p:txBody>
      </p:sp>
      <p:pic>
        <p:nvPicPr>
          <p:cNvPr id="290" name="Google Shape;290;g14899bdd95e_0_5"/>
          <p:cNvPicPr preferRelativeResize="0"/>
          <p:nvPr/>
        </p:nvPicPr>
        <p:blipFill rotWithShape="1">
          <a:blip r:embed="rId6">
            <a:alphaModFix/>
          </a:blip>
          <a:srcRect b="0" l="0" r="0" t="0"/>
          <a:stretch/>
        </p:blipFill>
        <p:spPr>
          <a:xfrm>
            <a:off x="4785791" y="2169025"/>
            <a:ext cx="447634" cy="767700"/>
          </a:xfrm>
          <a:prstGeom prst="rect">
            <a:avLst/>
          </a:prstGeom>
          <a:noFill/>
          <a:ln>
            <a:noFill/>
          </a:ln>
        </p:spPr>
      </p:pic>
      <p:sp>
        <p:nvSpPr>
          <p:cNvPr id="291" name="Google Shape;291;g14899bdd95e_0_5"/>
          <p:cNvSpPr txBox="1"/>
          <p:nvPr>
            <p:ph type="title"/>
          </p:nvPr>
        </p:nvSpPr>
        <p:spPr>
          <a:xfrm>
            <a:off x="72125" y="56522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Insights into LA</a:t>
            </a:r>
            <a:endParaRPr/>
          </a:p>
        </p:txBody>
      </p:sp>
      <p:pic>
        <p:nvPicPr>
          <p:cNvPr id="292" name="Google Shape;292;g14899bdd95e_0_5"/>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470595221a_0_10"/>
          <p:cNvSpPr/>
          <p:nvPr/>
        </p:nvSpPr>
        <p:spPr>
          <a:xfrm>
            <a:off x="2459850" y="1536375"/>
            <a:ext cx="4436100" cy="3431400"/>
          </a:xfrm>
          <a:prstGeom prst="rect">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1470595221a_0_10"/>
          <p:cNvSpPr txBox="1"/>
          <p:nvPr/>
        </p:nvSpPr>
        <p:spPr>
          <a:xfrm>
            <a:off x="245450" y="1937350"/>
            <a:ext cx="1640100" cy="1200600"/>
          </a:xfrm>
          <a:prstGeom prst="rect">
            <a:avLst/>
          </a:prstGeom>
          <a:solidFill>
            <a:srgbClr val="C9DAF8"/>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212121"/>
                </a:solidFill>
                <a:latin typeface="Roboto"/>
                <a:ea typeface="Roboto"/>
                <a:cs typeface="Roboto"/>
                <a:sym typeface="Roboto"/>
              </a:rPr>
              <a:t>Awareness of specific teaching and learning design decisions and the reasons behind those decisions (Griffith </a:t>
            </a:r>
            <a:r>
              <a:rPr b="0" i="1" lang="lt-LT" sz="1100" u="none" cap="none" strike="noStrike">
                <a:solidFill>
                  <a:srgbClr val="212121"/>
                </a:solidFill>
                <a:latin typeface="Roboto"/>
                <a:ea typeface="Roboto"/>
                <a:cs typeface="Roboto"/>
                <a:sym typeface="Roboto"/>
              </a:rPr>
              <a:t>et al.</a:t>
            </a:r>
            <a:r>
              <a:rPr b="0" i="0" lang="lt-LT" sz="1100" u="none" cap="none" strike="noStrike">
                <a:solidFill>
                  <a:srgbClr val="212121"/>
                </a:solidFill>
                <a:latin typeface="Roboto"/>
                <a:ea typeface="Roboto"/>
                <a:cs typeface="Roboto"/>
                <a:sym typeface="Roboto"/>
              </a:rPr>
              <a:t>, 2016)</a:t>
            </a:r>
            <a:endParaRPr b="0" i="0" sz="1100" u="none" cap="none" strike="noStrike">
              <a:solidFill>
                <a:srgbClr val="212121"/>
              </a:solidFill>
              <a:latin typeface="Roboto"/>
              <a:ea typeface="Roboto"/>
              <a:cs typeface="Roboto"/>
              <a:sym typeface="Roboto"/>
            </a:endParaRPr>
          </a:p>
        </p:txBody>
      </p:sp>
      <p:sp>
        <p:nvSpPr>
          <p:cNvPr id="299" name="Google Shape;299;g1470595221a_0_10"/>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26984"/>
              <a:buNone/>
            </a:pPr>
            <a:r>
              <a:t/>
            </a:r>
            <a:endParaRPr/>
          </a:p>
          <a:p>
            <a:pPr indent="0" lvl="0" marL="0" rtl="0" algn="l">
              <a:lnSpc>
                <a:spcPct val="100000"/>
              </a:lnSpc>
              <a:spcBef>
                <a:spcPts val="0"/>
              </a:spcBef>
              <a:spcAft>
                <a:spcPts val="0"/>
              </a:spcAft>
              <a:buSzPct val="140369"/>
              <a:buNone/>
            </a:pPr>
            <a:r>
              <a:rPr lang="lt-LT" sz="2533"/>
              <a:t>LA and metacognitive decision-making</a:t>
            </a:r>
            <a:endParaRPr sz="2533"/>
          </a:p>
        </p:txBody>
      </p:sp>
      <p:sp>
        <p:nvSpPr>
          <p:cNvPr id="300" name="Google Shape;300;g1470595221a_0_10"/>
          <p:cNvSpPr txBox="1"/>
          <p:nvPr/>
        </p:nvSpPr>
        <p:spPr>
          <a:xfrm>
            <a:off x="2814025" y="1536375"/>
            <a:ext cx="9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Roboto"/>
                <a:ea typeface="Roboto"/>
                <a:cs typeface="Roboto"/>
                <a:sym typeface="Roboto"/>
              </a:rPr>
              <a:t>Teacher</a:t>
            </a:r>
            <a:endParaRPr b="1" i="0" sz="1400" u="none" cap="none" strike="noStrike">
              <a:solidFill>
                <a:schemeClr val="dk1"/>
              </a:solidFill>
              <a:latin typeface="Roboto"/>
              <a:ea typeface="Roboto"/>
              <a:cs typeface="Roboto"/>
              <a:sym typeface="Roboto"/>
            </a:endParaRPr>
          </a:p>
        </p:txBody>
      </p:sp>
      <p:sp>
        <p:nvSpPr>
          <p:cNvPr id="301" name="Google Shape;301;g1470595221a_0_10"/>
          <p:cNvSpPr txBox="1"/>
          <p:nvPr/>
        </p:nvSpPr>
        <p:spPr>
          <a:xfrm>
            <a:off x="2624175" y="1959450"/>
            <a:ext cx="1683300" cy="69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Design </a:t>
            </a:r>
            <a:r>
              <a:rPr b="1" i="0" lang="lt-LT" sz="1100" u="none" cap="none" strike="noStrike">
                <a:solidFill>
                  <a:srgbClr val="000000"/>
                </a:solidFill>
                <a:latin typeface="Roboto"/>
                <a:ea typeface="Roboto"/>
                <a:cs typeface="Roboto"/>
                <a:sym typeface="Roboto"/>
              </a:rPr>
              <a:t>metacognitive activities</a:t>
            </a:r>
            <a:r>
              <a:rPr b="0" i="0" lang="lt-LT" sz="1100" u="none" cap="none" strike="noStrike">
                <a:solidFill>
                  <a:srgbClr val="000000"/>
                </a:solidFill>
                <a:latin typeface="Roboto"/>
                <a:ea typeface="Roboto"/>
                <a:cs typeface="Roboto"/>
                <a:sym typeface="Roboto"/>
              </a:rPr>
              <a:t> to generate evidence </a:t>
            </a:r>
            <a:endParaRPr b="0" i="0" sz="1300" u="none" cap="none" strike="noStrike">
              <a:solidFill>
                <a:srgbClr val="000000"/>
              </a:solidFill>
              <a:latin typeface="Roboto"/>
              <a:ea typeface="Roboto"/>
              <a:cs typeface="Roboto"/>
              <a:sym typeface="Roboto"/>
            </a:endParaRPr>
          </a:p>
        </p:txBody>
      </p:sp>
      <p:sp>
        <p:nvSpPr>
          <p:cNvPr id="302" name="Google Shape;302;g1470595221a_0_10"/>
          <p:cNvSpPr txBox="1"/>
          <p:nvPr/>
        </p:nvSpPr>
        <p:spPr>
          <a:xfrm>
            <a:off x="2867775" y="3111050"/>
            <a:ext cx="1602900" cy="1708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Measure and monitor </a:t>
            </a:r>
            <a:r>
              <a:rPr b="1" i="0" lang="lt-LT" sz="1100" u="none" cap="none" strike="noStrike">
                <a:solidFill>
                  <a:srgbClr val="000000"/>
                </a:solidFill>
                <a:latin typeface="Roboto"/>
                <a:ea typeface="Roboto"/>
                <a:cs typeface="Roboto"/>
                <a:sym typeface="Roboto"/>
              </a:rPr>
              <a:t>students metacognition, engagement</a:t>
            </a:r>
            <a:endParaRPr b="1"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000000"/>
                </a:solidFill>
                <a:latin typeface="Roboto"/>
                <a:ea typeface="Roboto"/>
                <a:cs typeface="Roboto"/>
                <a:sym typeface="Roboto"/>
              </a:rPr>
              <a:t>and behaviour through using </a:t>
            </a:r>
            <a:r>
              <a:rPr b="0" i="0" lang="lt-LT" sz="1100" u="none" cap="none" strike="noStrike">
                <a:solidFill>
                  <a:srgbClr val="000000"/>
                </a:solidFill>
                <a:latin typeface="Roboto"/>
                <a:ea typeface="Roboto"/>
                <a:cs typeface="Roboto"/>
                <a:sym typeface="Roboto"/>
              </a:rPr>
              <a:t>diverse data visualisation tools based on their needs and data literacy skills</a:t>
            </a:r>
            <a:endParaRPr b="0" i="0" sz="1100" u="none" cap="none" strike="noStrike">
              <a:solidFill>
                <a:schemeClr val="lt2"/>
              </a:solidFill>
              <a:latin typeface="Roboto"/>
              <a:ea typeface="Roboto"/>
              <a:cs typeface="Roboto"/>
              <a:sym typeface="Roboto"/>
            </a:endParaRPr>
          </a:p>
        </p:txBody>
      </p:sp>
      <p:sp>
        <p:nvSpPr>
          <p:cNvPr id="303" name="Google Shape;303;g1470595221a_0_10"/>
          <p:cNvSpPr txBox="1"/>
          <p:nvPr/>
        </p:nvSpPr>
        <p:spPr>
          <a:xfrm>
            <a:off x="5008675" y="2870925"/>
            <a:ext cx="1753800" cy="492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provide students with timely personalised support </a:t>
            </a:r>
            <a:endParaRPr b="0" i="0" sz="1200" u="none" cap="none" strike="noStrike">
              <a:solidFill>
                <a:srgbClr val="000000"/>
              </a:solidFill>
              <a:latin typeface="Roboto"/>
              <a:ea typeface="Roboto"/>
              <a:cs typeface="Roboto"/>
              <a:sym typeface="Roboto"/>
            </a:endParaRPr>
          </a:p>
        </p:txBody>
      </p:sp>
      <p:sp>
        <p:nvSpPr>
          <p:cNvPr id="304" name="Google Shape;304;g1470595221a_0_10"/>
          <p:cNvSpPr txBox="1"/>
          <p:nvPr/>
        </p:nvSpPr>
        <p:spPr>
          <a:xfrm>
            <a:off x="6996350" y="2350450"/>
            <a:ext cx="1863000" cy="20472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000000"/>
              </a:buClr>
              <a:buSzPts val="1100"/>
              <a:buFont typeface="Roboto"/>
              <a:buChar char="➔"/>
            </a:pPr>
            <a:r>
              <a:rPr b="0" i="0" lang="lt-LT" sz="1100" u="none" cap="none" strike="noStrike">
                <a:solidFill>
                  <a:srgbClr val="000000"/>
                </a:solidFill>
                <a:latin typeface="Roboto"/>
                <a:ea typeface="Roboto"/>
                <a:cs typeface="Roboto"/>
                <a:sym typeface="Roboto"/>
              </a:rPr>
              <a:t>raise awareness of their own cognitive skills </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b="0" i="0" lang="lt-LT" sz="1100" u="none" cap="none" strike="noStrike">
                <a:solidFill>
                  <a:srgbClr val="000000"/>
                </a:solidFill>
                <a:latin typeface="Roboto"/>
                <a:ea typeface="Roboto"/>
                <a:cs typeface="Roboto"/>
                <a:sym typeface="Roboto"/>
              </a:rPr>
              <a:t>foster a stronger sense of community </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b="0" i="0" lang="lt-LT" sz="1100" u="none" cap="none" strike="noStrike">
                <a:solidFill>
                  <a:srgbClr val="000000"/>
                </a:solidFill>
                <a:latin typeface="Roboto"/>
                <a:ea typeface="Roboto"/>
                <a:cs typeface="Roboto"/>
                <a:sym typeface="Roboto"/>
              </a:rPr>
              <a:t>promote active engagement</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Roboto"/>
              <a:buChar char="➔"/>
            </a:pPr>
            <a:r>
              <a:rPr b="0" i="0" lang="lt-LT" sz="1100" u="none" cap="none" strike="noStrike">
                <a:solidFill>
                  <a:srgbClr val="000000"/>
                </a:solidFill>
                <a:latin typeface="Roboto"/>
                <a:ea typeface="Roboto"/>
                <a:cs typeface="Roboto"/>
                <a:sym typeface="Roboto"/>
              </a:rPr>
              <a:t>increase motivation and reduce drop-outs</a:t>
            </a:r>
            <a:endParaRPr b="0" i="0" sz="1100" u="none" cap="none" strike="noStrike">
              <a:solidFill>
                <a:srgbClr val="000000"/>
              </a:solidFill>
              <a:latin typeface="Roboto"/>
              <a:ea typeface="Roboto"/>
              <a:cs typeface="Roboto"/>
              <a:sym typeface="Roboto"/>
            </a:endParaRPr>
          </a:p>
        </p:txBody>
      </p:sp>
      <p:sp>
        <p:nvSpPr>
          <p:cNvPr id="305" name="Google Shape;305;g1470595221a_0_10"/>
          <p:cNvSpPr txBox="1"/>
          <p:nvPr/>
        </p:nvSpPr>
        <p:spPr>
          <a:xfrm rot="-5400000">
            <a:off x="1991738" y="3631700"/>
            <a:ext cx="14874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100"/>
              <a:buFont typeface="Arial"/>
              <a:buNone/>
            </a:pPr>
            <a:r>
              <a:rPr b="1" i="0" lang="lt-LT" sz="1100" u="none" cap="none" strike="noStrike">
                <a:solidFill>
                  <a:schemeClr val="dk2"/>
                </a:solidFill>
                <a:latin typeface="Roboto"/>
                <a:ea typeface="Roboto"/>
                <a:cs typeface="Roboto"/>
                <a:sym typeface="Roboto"/>
              </a:rPr>
              <a:t>LA-generated data</a:t>
            </a:r>
            <a:endParaRPr b="1" i="0" sz="1100" u="none" cap="none" strike="noStrike">
              <a:solidFill>
                <a:schemeClr val="dk2"/>
              </a:solidFill>
              <a:latin typeface="Roboto"/>
              <a:ea typeface="Roboto"/>
              <a:cs typeface="Roboto"/>
              <a:sym typeface="Roboto"/>
            </a:endParaRPr>
          </a:p>
        </p:txBody>
      </p:sp>
      <p:sp>
        <p:nvSpPr>
          <p:cNvPr id="306" name="Google Shape;306;g1470595221a_0_10"/>
          <p:cNvSpPr txBox="1"/>
          <p:nvPr/>
        </p:nvSpPr>
        <p:spPr>
          <a:xfrm>
            <a:off x="7954400" y="1735175"/>
            <a:ext cx="9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Roboto"/>
                <a:ea typeface="Roboto"/>
                <a:cs typeface="Roboto"/>
                <a:sym typeface="Roboto"/>
              </a:rPr>
              <a:t>Student</a:t>
            </a:r>
            <a:endParaRPr b="1" i="0" sz="1400" u="none" cap="none" strike="noStrike">
              <a:solidFill>
                <a:schemeClr val="dk1"/>
              </a:solidFill>
              <a:latin typeface="Roboto"/>
              <a:ea typeface="Roboto"/>
              <a:cs typeface="Roboto"/>
              <a:sym typeface="Roboto"/>
            </a:endParaRPr>
          </a:p>
        </p:txBody>
      </p:sp>
      <p:sp>
        <p:nvSpPr>
          <p:cNvPr id="307" name="Google Shape;307;g1470595221a_0_10"/>
          <p:cNvSpPr txBox="1"/>
          <p:nvPr/>
        </p:nvSpPr>
        <p:spPr>
          <a:xfrm>
            <a:off x="5030500" y="3464300"/>
            <a:ext cx="1753800" cy="646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adjust and adapt the curriculum to respond to learners’ needs and abilities</a:t>
            </a:r>
            <a:endParaRPr b="0" i="0" sz="1200" u="none" cap="none" strike="noStrike">
              <a:solidFill>
                <a:srgbClr val="000000"/>
              </a:solidFill>
              <a:latin typeface="Roboto"/>
              <a:ea typeface="Roboto"/>
              <a:cs typeface="Roboto"/>
              <a:sym typeface="Roboto"/>
            </a:endParaRPr>
          </a:p>
        </p:txBody>
      </p:sp>
      <p:cxnSp>
        <p:nvCxnSpPr>
          <p:cNvPr id="308" name="Google Shape;308;g1470595221a_0_10"/>
          <p:cNvCxnSpPr/>
          <p:nvPr/>
        </p:nvCxnSpPr>
        <p:spPr>
          <a:xfrm flipH="1" rot="10800000">
            <a:off x="4533113" y="3176175"/>
            <a:ext cx="413100" cy="600"/>
          </a:xfrm>
          <a:prstGeom prst="straightConnector1">
            <a:avLst/>
          </a:prstGeom>
          <a:noFill/>
          <a:ln cap="flat" cmpd="sng" w="28575">
            <a:solidFill>
              <a:srgbClr val="737373"/>
            </a:solidFill>
            <a:prstDash val="solid"/>
            <a:round/>
            <a:headEnd len="sm" w="sm" type="none"/>
            <a:tailEnd len="med" w="med" type="triangle"/>
          </a:ln>
        </p:spPr>
      </p:cxnSp>
      <p:cxnSp>
        <p:nvCxnSpPr>
          <p:cNvPr id="309" name="Google Shape;309;g1470595221a_0_10"/>
          <p:cNvCxnSpPr/>
          <p:nvPr/>
        </p:nvCxnSpPr>
        <p:spPr>
          <a:xfrm flipH="1" rot="10800000">
            <a:off x="6879075" y="1997050"/>
            <a:ext cx="461100" cy="1800"/>
          </a:xfrm>
          <a:prstGeom prst="straightConnector1">
            <a:avLst/>
          </a:prstGeom>
          <a:noFill/>
          <a:ln cap="flat" cmpd="sng" w="28575">
            <a:solidFill>
              <a:schemeClr val="dk1"/>
            </a:solidFill>
            <a:prstDash val="solid"/>
            <a:round/>
            <a:headEnd len="sm" w="sm" type="none"/>
            <a:tailEnd len="med" w="med" type="triangle"/>
          </a:ln>
        </p:spPr>
      </p:cxnSp>
      <p:pic>
        <p:nvPicPr>
          <p:cNvPr id="310" name="Google Shape;310;g1470595221a_0_10"/>
          <p:cNvPicPr preferRelativeResize="0"/>
          <p:nvPr/>
        </p:nvPicPr>
        <p:blipFill rotWithShape="1">
          <a:blip r:embed="rId3">
            <a:alphaModFix/>
          </a:blip>
          <a:srcRect b="0" l="0" r="0" t="0"/>
          <a:stretch/>
        </p:blipFill>
        <p:spPr>
          <a:xfrm>
            <a:off x="2221425" y="1404438"/>
            <a:ext cx="592600" cy="592600"/>
          </a:xfrm>
          <a:prstGeom prst="rect">
            <a:avLst/>
          </a:prstGeom>
          <a:noFill/>
          <a:ln>
            <a:noFill/>
          </a:ln>
        </p:spPr>
      </p:pic>
      <p:pic>
        <p:nvPicPr>
          <p:cNvPr id="311" name="Google Shape;311;g1470595221a_0_10"/>
          <p:cNvPicPr preferRelativeResize="0"/>
          <p:nvPr/>
        </p:nvPicPr>
        <p:blipFill rotWithShape="1">
          <a:blip r:embed="rId4">
            <a:alphaModFix/>
          </a:blip>
          <a:srcRect b="0" l="0" r="0" t="0"/>
          <a:stretch/>
        </p:blipFill>
        <p:spPr>
          <a:xfrm>
            <a:off x="7395325" y="1598650"/>
            <a:ext cx="592600" cy="592600"/>
          </a:xfrm>
          <a:prstGeom prst="rect">
            <a:avLst/>
          </a:prstGeom>
          <a:noFill/>
          <a:ln>
            <a:noFill/>
          </a:ln>
        </p:spPr>
      </p:pic>
      <p:cxnSp>
        <p:nvCxnSpPr>
          <p:cNvPr id="312" name="Google Shape;312;g1470595221a_0_10"/>
          <p:cNvCxnSpPr/>
          <p:nvPr/>
        </p:nvCxnSpPr>
        <p:spPr>
          <a:xfrm flipH="1" rot="10800000">
            <a:off x="4557238" y="3727925"/>
            <a:ext cx="413100" cy="600"/>
          </a:xfrm>
          <a:prstGeom prst="straightConnector1">
            <a:avLst/>
          </a:prstGeom>
          <a:noFill/>
          <a:ln cap="flat" cmpd="sng" w="28575">
            <a:solidFill>
              <a:srgbClr val="737373"/>
            </a:solidFill>
            <a:prstDash val="solid"/>
            <a:round/>
            <a:headEnd len="sm" w="sm" type="none"/>
            <a:tailEnd len="med" w="med" type="triangle"/>
          </a:ln>
        </p:spPr>
      </p:cxnSp>
      <p:cxnSp>
        <p:nvCxnSpPr>
          <p:cNvPr id="313" name="Google Shape;313;g1470595221a_0_10"/>
          <p:cNvCxnSpPr/>
          <p:nvPr/>
        </p:nvCxnSpPr>
        <p:spPr>
          <a:xfrm>
            <a:off x="3568100" y="2727250"/>
            <a:ext cx="0" cy="308700"/>
          </a:xfrm>
          <a:prstGeom prst="straightConnector1">
            <a:avLst/>
          </a:prstGeom>
          <a:noFill/>
          <a:ln cap="flat" cmpd="sng" w="28575">
            <a:solidFill>
              <a:srgbClr val="737373"/>
            </a:solidFill>
            <a:prstDash val="solid"/>
            <a:round/>
            <a:headEnd len="sm" w="sm" type="none"/>
            <a:tailEnd len="med" w="med" type="triangle"/>
          </a:ln>
        </p:spPr>
      </p:cxnSp>
      <p:sp>
        <p:nvSpPr>
          <p:cNvPr id="314" name="Google Shape;314;g1470595221a_0_10"/>
          <p:cNvSpPr txBox="1"/>
          <p:nvPr/>
        </p:nvSpPr>
        <p:spPr>
          <a:xfrm>
            <a:off x="245450" y="1429625"/>
            <a:ext cx="1640100" cy="554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1000"/>
              </a:spcAft>
              <a:buClr>
                <a:srgbClr val="000000"/>
              </a:buClr>
              <a:buSzPts val="1200"/>
              <a:buFont typeface="Arial"/>
              <a:buNone/>
            </a:pPr>
            <a:r>
              <a:rPr b="1" i="0" lang="lt-LT" sz="1200" u="none" cap="none" strike="noStrike">
                <a:solidFill>
                  <a:srgbClr val="1155CC"/>
                </a:solidFill>
                <a:latin typeface="Roboto"/>
                <a:ea typeface="Roboto"/>
                <a:cs typeface="Roboto"/>
                <a:sym typeface="Roboto"/>
              </a:rPr>
              <a:t>Metacognitive decision-making</a:t>
            </a:r>
            <a:endParaRPr b="0" i="0" sz="1400" u="none" cap="none" strike="noStrike">
              <a:solidFill>
                <a:srgbClr val="1155CC"/>
              </a:solidFill>
              <a:latin typeface="Roboto"/>
              <a:ea typeface="Roboto"/>
              <a:cs typeface="Roboto"/>
              <a:sym typeface="Roboto"/>
            </a:endParaRPr>
          </a:p>
        </p:txBody>
      </p:sp>
      <p:cxnSp>
        <p:nvCxnSpPr>
          <p:cNvPr id="315" name="Google Shape;315;g1470595221a_0_10"/>
          <p:cNvCxnSpPr/>
          <p:nvPr/>
        </p:nvCxnSpPr>
        <p:spPr>
          <a:xfrm>
            <a:off x="1885538" y="2191250"/>
            <a:ext cx="497400" cy="900"/>
          </a:xfrm>
          <a:prstGeom prst="straightConnector1">
            <a:avLst/>
          </a:prstGeom>
          <a:noFill/>
          <a:ln cap="flat" cmpd="sng" w="28575">
            <a:solidFill>
              <a:schemeClr val="dk1"/>
            </a:solidFill>
            <a:prstDash val="solid"/>
            <a:round/>
            <a:headEnd len="sm" w="sm" type="none"/>
            <a:tailEnd len="med" w="med" type="triangle"/>
          </a:ln>
        </p:spPr>
      </p:cxnSp>
      <p:sp>
        <p:nvSpPr>
          <p:cNvPr id="316" name="Google Shape;316;g1470595221a_0_10"/>
          <p:cNvSpPr txBox="1"/>
          <p:nvPr/>
        </p:nvSpPr>
        <p:spPr>
          <a:xfrm>
            <a:off x="2912450" y="2776575"/>
            <a:ext cx="49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rgbClr val="000000"/>
                </a:solidFill>
                <a:latin typeface="Roboto"/>
                <a:ea typeface="Roboto"/>
                <a:cs typeface="Roboto"/>
                <a:sym typeface="Roboto"/>
              </a:rPr>
              <a:t>LA</a:t>
            </a:r>
            <a:endParaRPr b="0" i="0" sz="1400" u="none" cap="none" strike="noStrike">
              <a:solidFill>
                <a:srgbClr val="000000"/>
              </a:solidFill>
              <a:latin typeface="Roboto"/>
              <a:ea typeface="Roboto"/>
              <a:cs typeface="Roboto"/>
              <a:sym typeface="Roboto"/>
            </a:endParaRPr>
          </a:p>
        </p:txBody>
      </p:sp>
      <p:pic>
        <p:nvPicPr>
          <p:cNvPr id="317" name="Google Shape;317;g1470595221a_0_10"/>
          <p:cNvPicPr preferRelativeResize="0"/>
          <p:nvPr/>
        </p:nvPicPr>
        <p:blipFill>
          <a:blip r:embed="rId5">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15174d6553b_0_96"/>
          <p:cNvSpPr txBox="1"/>
          <p:nvPr/>
        </p:nvSpPr>
        <p:spPr>
          <a:xfrm>
            <a:off x="223175" y="3005525"/>
            <a:ext cx="3279600" cy="1716900"/>
          </a:xfrm>
          <a:prstGeom prst="rect">
            <a:avLst/>
          </a:prstGeom>
          <a:solidFill>
            <a:srgbClr val="C9DAF8"/>
          </a:solidFill>
          <a:ln cap="flat" cmpd="sng" w="1905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lt-LT" sz="1100" u="none" cap="none" strike="noStrike">
                <a:solidFill>
                  <a:srgbClr val="434343"/>
                </a:solidFill>
                <a:latin typeface="Roboto"/>
                <a:ea typeface="Roboto"/>
                <a:cs typeface="Roboto"/>
                <a:sym typeface="Roboto"/>
              </a:rPr>
              <a:t>Students engagement is concerned with the relation between the time and effort that has been invested by in optimising the experience and enhancing learning (Trowler </a:t>
            </a:r>
            <a:r>
              <a:rPr b="0" i="0" lang="lt-LT" sz="1100" u="none" cap="none" strike="noStrike">
                <a:solidFill>
                  <a:srgbClr val="434343"/>
                </a:solidFill>
                <a:uFill>
                  <a:noFill/>
                </a:uFill>
                <a:latin typeface="Roboto"/>
                <a:ea typeface="Roboto"/>
                <a:cs typeface="Roboto"/>
                <a:sym typeface="Roboto"/>
                <a:hlinkClick r:id="rId3">
                  <a:extLst>
                    <a:ext uri="{A12FA001-AC4F-418D-AE19-62706E023703}">
                      <ahyp:hlinkClr val="tx"/>
                    </a:ext>
                  </a:extLst>
                </a:hlinkClick>
              </a:rPr>
              <a:t>2010</a:t>
            </a:r>
            <a:r>
              <a:rPr b="0" i="0" lang="lt-LT" sz="1100" u="none" cap="none" strike="noStrike">
                <a:solidFill>
                  <a:srgbClr val="434343"/>
                </a:solidFill>
                <a:latin typeface="Roboto"/>
                <a:ea typeface="Roboto"/>
                <a:cs typeface="Roboto"/>
                <a:sym typeface="Roboto"/>
              </a:rPr>
              <a:t>). Engagement can be situated in behaviour, in thinking processes and in signs of emotion. In other words engagement is perceived in a behavioral, cognitive and emotional dimension. </a:t>
            </a:r>
            <a:endParaRPr b="0" i="0" sz="1300" u="none" cap="none" strike="noStrike">
              <a:solidFill>
                <a:srgbClr val="434343"/>
              </a:solidFill>
              <a:latin typeface="Roboto"/>
              <a:ea typeface="Roboto"/>
              <a:cs typeface="Roboto"/>
              <a:sym typeface="Roboto"/>
            </a:endParaRPr>
          </a:p>
        </p:txBody>
      </p:sp>
      <p:sp>
        <p:nvSpPr>
          <p:cNvPr id="323" name="Google Shape;323;g15174d6553b_0_96"/>
          <p:cNvSpPr txBox="1"/>
          <p:nvPr/>
        </p:nvSpPr>
        <p:spPr>
          <a:xfrm>
            <a:off x="220550" y="2672200"/>
            <a:ext cx="1319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t-LT" sz="1200" u="none" cap="none" strike="noStrike">
                <a:solidFill>
                  <a:srgbClr val="1155CC"/>
                </a:solidFill>
                <a:latin typeface="Roboto"/>
                <a:ea typeface="Roboto"/>
                <a:cs typeface="Roboto"/>
                <a:sym typeface="Roboto"/>
              </a:rPr>
              <a:t>Engagement</a:t>
            </a:r>
            <a:endParaRPr b="1" i="0" sz="1100" u="none" cap="none" strike="noStrike">
              <a:solidFill>
                <a:srgbClr val="1155CC"/>
              </a:solidFill>
              <a:latin typeface="Roboto"/>
              <a:ea typeface="Roboto"/>
              <a:cs typeface="Roboto"/>
              <a:sym typeface="Roboto"/>
            </a:endParaRPr>
          </a:p>
        </p:txBody>
      </p:sp>
      <p:sp>
        <p:nvSpPr>
          <p:cNvPr id="324" name="Google Shape;324;g15174d6553b_0_96"/>
          <p:cNvSpPr txBox="1"/>
          <p:nvPr/>
        </p:nvSpPr>
        <p:spPr>
          <a:xfrm>
            <a:off x="7500500" y="1713175"/>
            <a:ext cx="1496700" cy="115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chemeClr val="lt2"/>
                </a:solidFill>
                <a:latin typeface="Roboto"/>
                <a:ea typeface="Roboto"/>
                <a:cs typeface="Roboto"/>
                <a:sym typeface="Roboto"/>
              </a:rPr>
              <a:t>Aspects of student engagement within taught contexts. </a:t>
            </a:r>
            <a:endParaRPr b="0" i="0" sz="1100" u="none" cap="none" strike="noStrike">
              <a:solidFill>
                <a:schemeClr val="lt2"/>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100"/>
              <a:buFont typeface="Arial"/>
              <a:buNone/>
            </a:pPr>
            <a:r>
              <a:rPr b="0" i="0" lang="lt-LT" sz="1100" u="none" cap="none" strike="noStrike">
                <a:solidFill>
                  <a:schemeClr val="lt2"/>
                </a:solidFill>
                <a:latin typeface="Roboto"/>
                <a:ea typeface="Roboto"/>
                <a:cs typeface="Roboto"/>
                <a:sym typeface="Roboto"/>
              </a:rPr>
              <a:t>(Dobbins &amp; Denton, 2017, p.542)</a:t>
            </a:r>
            <a:endParaRPr b="0" i="0" sz="1400" u="none" cap="none" strike="noStrike">
              <a:solidFill>
                <a:srgbClr val="000000"/>
              </a:solidFill>
              <a:latin typeface="Arial"/>
              <a:ea typeface="Arial"/>
              <a:cs typeface="Arial"/>
              <a:sym typeface="Arial"/>
            </a:endParaRPr>
          </a:p>
        </p:txBody>
      </p:sp>
      <p:sp>
        <p:nvSpPr>
          <p:cNvPr id="325" name="Google Shape;325;g15174d6553b_0_96"/>
          <p:cNvSpPr txBox="1"/>
          <p:nvPr/>
        </p:nvSpPr>
        <p:spPr>
          <a:xfrm>
            <a:off x="7827850" y="3231825"/>
            <a:ext cx="12501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lt-LT" sz="1300" u="sng" cap="none" strike="noStrike">
                <a:solidFill>
                  <a:schemeClr val="hlink"/>
                </a:solidFill>
                <a:latin typeface="Roboto"/>
                <a:ea typeface="Roboto"/>
                <a:cs typeface="Roboto"/>
                <a:sym typeface="Roboto"/>
                <a:hlinkClick r:id="rId4"/>
              </a:rPr>
              <a:t>Click here to go to the source</a:t>
            </a:r>
            <a:endParaRPr b="0" i="0" sz="1300" u="none" cap="none" strike="noStrike">
              <a:solidFill>
                <a:srgbClr val="000000"/>
              </a:solidFill>
              <a:latin typeface="Roboto"/>
              <a:ea typeface="Roboto"/>
              <a:cs typeface="Roboto"/>
              <a:sym typeface="Roboto"/>
            </a:endParaRPr>
          </a:p>
        </p:txBody>
      </p:sp>
      <p:pic>
        <p:nvPicPr>
          <p:cNvPr id="326" name="Google Shape;326;g15174d6553b_0_96"/>
          <p:cNvPicPr preferRelativeResize="0"/>
          <p:nvPr/>
        </p:nvPicPr>
        <p:blipFill rotWithShape="1">
          <a:blip r:embed="rId5">
            <a:alphaModFix/>
          </a:blip>
          <a:srcRect b="0" l="0" r="0" t="0"/>
          <a:stretch/>
        </p:blipFill>
        <p:spPr>
          <a:xfrm>
            <a:off x="7545800" y="3296324"/>
            <a:ext cx="283725" cy="486600"/>
          </a:xfrm>
          <a:prstGeom prst="rect">
            <a:avLst/>
          </a:prstGeom>
          <a:noFill/>
          <a:ln>
            <a:noFill/>
          </a:ln>
        </p:spPr>
      </p:pic>
      <p:sp>
        <p:nvSpPr>
          <p:cNvPr id="327" name="Google Shape;327;g15174d6553b_0_96"/>
          <p:cNvSpPr txBox="1"/>
          <p:nvPr/>
        </p:nvSpPr>
        <p:spPr>
          <a:xfrm>
            <a:off x="220550" y="1589325"/>
            <a:ext cx="3216600" cy="870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800"/>
              </a:spcBef>
              <a:spcAft>
                <a:spcPts val="0"/>
              </a:spcAft>
              <a:buClr>
                <a:srgbClr val="000000"/>
              </a:buClr>
              <a:buSzPts val="1350"/>
              <a:buFont typeface="Arial"/>
              <a:buNone/>
            </a:pPr>
            <a:r>
              <a:rPr b="1" i="0" lang="lt-LT" sz="1350" u="none" cap="none" strike="noStrike">
                <a:solidFill>
                  <a:schemeClr val="dk1"/>
                </a:solidFill>
                <a:latin typeface="Roboto"/>
                <a:ea typeface="Roboto"/>
                <a:cs typeface="Roboto"/>
                <a:sym typeface="Roboto"/>
              </a:rPr>
              <a:t>How students engage with their course and how this engagement can be monitored and improved through LA?</a:t>
            </a:r>
            <a:endParaRPr b="1" i="0" sz="1400" u="none" cap="none" strike="noStrike">
              <a:solidFill>
                <a:schemeClr val="dk1"/>
              </a:solidFill>
              <a:latin typeface="Roboto"/>
              <a:ea typeface="Roboto"/>
              <a:cs typeface="Roboto"/>
              <a:sym typeface="Roboto"/>
            </a:endParaRPr>
          </a:p>
        </p:txBody>
      </p:sp>
      <p:sp>
        <p:nvSpPr>
          <p:cNvPr id="328" name="Google Shape;328;g15174d6553b_0_96"/>
          <p:cNvSpPr txBox="1"/>
          <p:nvPr>
            <p:ph type="title"/>
          </p:nvPr>
        </p:nvSpPr>
        <p:spPr>
          <a:xfrm>
            <a:off x="139650" y="5218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sz="2600"/>
              <a:t>LA and learner engagement </a:t>
            </a:r>
            <a:endParaRPr sz="2600"/>
          </a:p>
        </p:txBody>
      </p:sp>
      <p:pic>
        <p:nvPicPr>
          <p:cNvPr id="329" name="Google Shape;329;g15174d6553b_0_96"/>
          <p:cNvPicPr preferRelativeResize="0"/>
          <p:nvPr/>
        </p:nvPicPr>
        <p:blipFill rotWithShape="1">
          <a:blip r:embed="rId6">
            <a:alphaModFix/>
          </a:blip>
          <a:srcRect b="0" l="0" r="0" t="0"/>
          <a:stretch/>
        </p:blipFill>
        <p:spPr>
          <a:xfrm>
            <a:off x="3723850" y="1395825"/>
            <a:ext cx="3713423" cy="3549175"/>
          </a:xfrm>
          <a:prstGeom prst="rect">
            <a:avLst/>
          </a:prstGeom>
          <a:noFill/>
          <a:ln cap="flat" cmpd="sng" w="19050">
            <a:solidFill>
              <a:srgbClr val="9E9E9E"/>
            </a:solidFill>
            <a:prstDash val="dash"/>
            <a:round/>
            <a:headEnd len="sm" w="sm" type="none"/>
            <a:tailEnd len="sm" w="sm" type="none"/>
          </a:ln>
        </p:spPr>
      </p:pic>
      <p:sp>
        <p:nvSpPr>
          <p:cNvPr id="330" name="Google Shape;330;g15174d6553b_0_96"/>
          <p:cNvSpPr txBox="1"/>
          <p:nvPr/>
        </p:nvSpPr>
        <p:spPr>
          <a:xfrm>
            <a:off x="4829075" y="1548250"/>
            <a:ext cx="1652700" cy="1277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lt-LT" sz="1200" u="none" cap="none" strike="noStrike">
                <a:solidFill>
                  <a:srgbClr val="000000"/>
                </a:solidFill>
                <a:latin typeface="Roboto"/>
                <a:ea typeface="Roboto"/>
                <a:cs typeface="Roboto"/>
                <a:sym typeface="Roboto"/>
              </a:rPr>
              <a:t>Behaviour</a:t>
            </a:r>
            <a:r>
              <a:rPr b="1" i="0" lang="lt-LT" sz="1200" u="none" cap="none" strike="noStrike">
                <a:solidFill>
                  <a:srgbClr val="000000"/>
                </a:solidFill>
                <a:latin typeface="Roboto"/>
                <a:ea typeface="Roboto"/>
                <a:cs typeface="Roboto"/>
                <a:sym typeface="Roboto"/>
                <a:extLst>
                  <a:ext uri="http://customooxmlschemas.google.com/">
                    <go:slidesCustomData xmlns:go="http://customooxmlschemas.google.com/" textRoundtripDataId="8"/>
                  </a:ext>
                </a:extLst>
              </a:rPr>
              <a:t>al</a:t>
            </a:r>
            <a:endParaRPr b="1" i="0" sz="1200" u="none" cap="none" strike="noStrike">
              <a:solidFill>
                <a:srgbClr val="000000"/>
              </a:solidFill>
              <a:latin typeface="Roboto"/>
              <a:ea typeface="Roboto"/>
              <a:cs typeface="Roboto"/>
              <a:sym typeface="Roboto"/>
            </a:endParaRPr>
          </a:p>
          <a:p>
            <a:pPr indent="-147149" lvl="0" marL="179999" marR="0" rtl="0" algn="l">
              <a:lnSpc>
                <a:spcPct val="100000"/>
              </a:lnSpc>
              <a:spcBef>
                <a:spcPts val="600"/>
              </a:spcBef>
              <a:spcAft>
                <a:spcPts val="0"/>
              </a:spcAft>
              <a:buClr>
                <a:srgbClr val="000000"/>
              </a:buClr>
              <a:buSzPts val="900"/>
              <a:buFont typeface="Roboto"/>
              <a:buChar char="●"/>
            </a:pPr>
            <a:r>
              <a:rPr b="0" i="0" lang="lt-LT" sz="900" u="none" cap="none" strike="noStrike">
                <a:solidFill>
                  <a:srgbClr val="000000"/>
                </a:solidFill>
                <a:latin typeface="Roboto"/>
                <a:ea typeface="Roboto"/>
                <a:cs typeface="Roboto"/>
                <a:sym typeface="Roboto"/>
              </a:rPr>
              <a:t>Attending lectures</a:t>
            </a:r>
            <a:endParaRPr b="0" i="0" sz="900" u="none" cap="none" strike="noStrike">
              <a:solidFill>
                <a:srgbClr val="000000"/>
              </a:solidFill>
              <a:latin typeface="Roboto"/>
              <a:ea typeface="Roboto"/>
              <a:cs typeface="Roboto"/>
              <a:sym typeface="Roboto"/>
            </a:endParaRPr>
          </a:p>
          <a:p>
            <a:pPr indent="-147149" lvl="0" marL="179999" marR="0" rtl="0" algn="l">
              <a:lnSpc>
                <a:spcPct val="100000"/>
              </a:lnSpc>
              <a:spcBef>
                <a:spcPts val="0"/>
              </a:spcBef>
              <a:spcAft>
                <a:spcPts val="0"/>
              </a:spcAft>
              <a:buClr>
                <a:srgbClr val="000000"/>
              </a:buClr>
              <a:buSzPts val="900"/>
              <a:buFont typeface="Roboto"/>
              <a:buChar char="●"/>
            </a:pPr>
            <a:r>
              <a:rPr b="0" i="0" lang="lt-LT" sz="900" u="none" cap="none" strike="noStrike">
                <a:solidFill>
                  <a:srgbClr val="000000"/>
                </a:solidFill>
                <a:latin typeface="Roboto"/>
                <a:ea typeface="Roboto"/>
                <a:cs typeface="Roboto"/>
                <a:sym typeface="Roboto"/>
              </a:rPr>
              <a:t>Getting involved (e.g. asking questions)</a:t>
            </a:r>
            <a:endParaRPr b="0" i="0" sz="900" u="none" cap="none" strike="noStrike">
              <a:solidFill>
                <a:srgbClr val="000000"/>
              </a:solidFill>
              <a:latin typeface="Roboto"/>
              <a:ea typeface="Roboto"/>
              <a:cs typeface="Roboto"/>
              <a:sym typeface="Roboto"/>
            </a:endParaRPr>
          </a:p>
          <a:p>
            <a:pPr indent="-147149" lvl="0" marL="179999" marR="0" rtl="0" algn="l">
              <a:lnSpc>
                <a:spcPct val="100000"/>
              </a:lnSpc>
              <a:spcBef>
                <a:spcPts val="0"/>
              </a:spcBef>
              <a:spcAft>
                <a:spcPts val="0"/>
              </a:spcAft>
              <a:buClr>
                <a:srgbClr val="000000"/>
              </a:buClr>
              <a:buSzPts val="900"/>
              <a:buFont typeface="Roboto"/>
              <a:buChar char="●"/>
            </a:pPr>
            <a:r>
              <a:rPr b="0" i="0" lang="lt-LT" sz="900" u="none" cap="none" strike="noStrike">
                <a:solidFill>
                  <a:srgbClr val="000000"/>
                </a:solidFill>
                <a:latin typeface="Roboto"/>
                <a:ea typeface="Roboto"/>
                <a:cs typeface="Roboto"/>
                <a:sym typeface="Roboto"/>
              </a:rPr>
              <a:t>Adhering to classroom protocols (e.g. not being disruptive)</a:t>
            </a:r>
            <a:endParaRPr b="0" i="0" sz="900" u="none" cap="none" strike="noStrike">
              <a:solidFill>
                <a:srgbClr val="000000"/>
              </a:solidFill>
              <a:latin typeface="Roboto"/>
              <a:ea typeface="Roboto"/>
              <a:cs typeface="Roboto"/>
              <a:sym typeface="Roboto"/>
            </a:endParaRPr>
          </a:p>
        </p:txBody>
      </p:sp>
      <p:sp>
        <p:nvSpPr>
          <p:cNvPr id="331" name="Google Shape;331;g15174d6553b_0_96"/>
          <p:cNvSpPr txBox="1"/>
          <p:nvPr/>
        </p:nvSpPr>
        <p:spPr>
          <a:xfrm>
            <a:off x="3795900" y="3316275"/>
            <a:ext cx="15522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lt-LT" sz="1200" u="none" cap="none" strike="noStrike">
                <a:solidFill>
                  <a:srgbClr val="000000"/>
                </a:solidFill>
                <a:latin typeface="Roboto"/>
                <a:ea typeface="Roboto"/>
                <a:cs typeface="Roboto"/>
                <a:sym typeface="Roboto"/>
              </a:rPr>
              <a:t>Cognitive</a:t>
            </a:r>
            <a:endParaRPr b="1" i="0" sz="1200" u="none" cap="none" strike="noStrike">
              <a:solidFill>
                <a:srgbClr val="000000"/>
              </a:solidFill>
              <a:latin typeface="Roboto"/>
              <a:ea typeface="Roboto"/>
              <a:cs typeface="Roboto"/>
              <a:sym typeface="Roboto"/>
            </a:endParaRPr>
          </a:p>
          <a:p>
            <a:pPr indent="-147149" lvl="0" marL="179999" marR="0" rtl="0" algn="l">
              <a:lnSpc>
                <a:spcPct val="100000"/>
              </a:lnSpc>
              <a:spcBef>
                <a:spcPts val="600"/>
              </a:spcBef>
              <a:spcAft>
                <a:spcPts val="0"/>
              </a:spcAft>
              <a:buClr>
                <a:srgbClr val="000000"/>
              </a:buClr>
              <a:buSzPts val="900"/>
              <a:buFont typeface="Roboto"/>
              <a:buChar char="●"/>
            </a:pPr>
            <a:r>
              <a:rPr b="0" i="0" lang="lt-LT" sz="900" u="none" cap="none" strike="noStrike">
                <a:solidFill>
                  <a:srgbClr val="000000"/>
                </a:solidFill>
                <a:latin typeface="Roboto"/>
                <a:ea typeface="Roboto"/>
                <a:cs typeface="Roboto"/>
                <a:sym typeface="Roboto"/>
              </a:rPr>
              <a:t>The student is seeking to learn by going beyond the requirements of the material to enhance their knowledge of the subject</a:t>
            </a:r>
            <a:endParaRPr b="0" i="0" sz="900" u="none" cap="none" strike="noStrike">
              <a:solidFill>
                <a:srgbClr val="000000"/>
              </a:solidFill>
              <a:latin typeface="Roboto"/>
              <a:ea typeface="Roboto"/>
              <a:cs typeface="Roboto"/>
              <a:sym typeface="Roboto"/>
            </a:endParaRPr>
          </a:p>
        </p:txBody>
      </p:sp>
      <p:sp>
        <p:nvSpPr>
          <p:cNvPr id="332" name="Google Shape;332;g15174d6553b_0_96"/>
          <p:cNvSpPr txBox="1"/>
          <p:nvPr/>
        </p:nvSpPr>
        <p:spPr>
          <a:xfrm>
            <a:off x="5893250" y="3385575"/>
            <a:ext cx="1471500" cy="1277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lt-LT" sz="1200" u="none" cap="none" strike="noStrike">
                <a:solidFill>
                  <a:srgbClr val="000000"/>
                </a:solidFill>
                <a:latin typeface="Roboto"/>
                <a:ea typeface="Roboto"/>
                <a:cs typeface="Roboto"/>
                <a:sym typeface="Roboto"/>
              </a:rPr>
              <a:t>Emotional</a:t>
            </a:r>
            <a:endParaRPr b="1" i="0" sz="1200" u="none" cap="none" strike="noStrike">
              <a:solidFill>
                <a:srgbClr val="000000"/>
              </a:solidFill>
              <a:latin typeface="Roboto"/>
              <a:ea typeface="Roboto"/>
              <a:cs typeface="Roboto"/>
              <a:sym typeface="Roboto"/>
            </a:endParaRPr>
          </a:p>
          <a:p>
            <a:pPr indent="-147149" lvl="0" marL="179999" marR="0" rtl="0" algn="l">
              <a:lnSpc>
                <a:spcPct val="100000"/>
              </a:lnSpc>
              <a:spcBef>
                <a:spcPts val="600"/>
              </a:spcBef>
              <a:spcAft>
                <a:spcPts val="0"/>
              </a:spcAft>
              <a:buClr>
                <a:srgbClr val="000000"/>
              </a:buClr>
              <a:buSzPts val="900"/>
              <a:buFont typeface="Roboto"/>
              <a:buChar char="●"/>
            </a:pPr>
            <a:r>
              <a:rPr b="0" i="0" lang="lt-LT" sz="900" u="none" cap="none" strike="noStrike">
                <a:solidFill>
                  <a:srgbClr val="000000"/>
                </a:solidFill>
                <a:latin typeface="Roboto"/>
                <a:ea typeface="Roboto"/>
                <a:cs typeface="Roboto"/>
                <a:sym typeface="Roboto"/>
              </a:rPr>
              <a:t>Reactions that are felt to the material being taught</a:t>
            </a:r>
            <a:endParaRPr b="0" i="0" sz="900" u="none" cap="none" strike="noStrike">
              <a:solidFill>
                <a:srgbClr val="000000"/>
              </a:solidFill>
              <a:latin typeface="Roboto"/>
              <a:ea typeface="Roboto"/>
              <a:cs typeface="Roboto"/>
              <a:sym typeface="Roboto"/>
            </a:endParaRPr>
          </a:p>
          <a:p>
            <a:pPr indent="-147149" lvl="0" marL="179999" marR="0" rtl="0" algn="l">
              <a:lnSpc>
                <a:spcPct val="100000"/>
              </a:lnSpc>
              <a:spcBef>
                <a:spcPts val="0"/>
              </a:spcBef>
              <a:spcAft>
                <a:spcPts val="0"/>
              </a:spcAft>
              <a:buClr>
                <a:srgbClr val="000000"/>
              </a:buClr>
              <a:buSzPts val="900"/>
              <a:buFont typeface="Roboto"/>
              <a:buChar char="●"/>
            </a:pPr>
            <a:r>
              <a:rPr b="0" i="0" lang="lt-LT" sz="900" u="none" cap="none" strike="noStrike">
                <a:solidFill>
                  <a:srgbClr val="000000"/>
                </a:solidFill>
                <a:latin typeface="Roboto"/>
                <a:ea typeface="Roboto"/>
                <a:cs typeface="Roboto"/>
                <a:sym typeface="Roboto"/>
              </a:rPr>
              <a:t>e.g. feelings of interest and enjoyment</a:t>
            </a:r>
            <a:endParaRPr b="0" i="0" sz="900" u="none" cap="none" strike="noStrike">
              <a:solidFill>
                <a:srgbClr val="000000"/>
              </a:solidFill>
              <a:latin typeface="Roboto"/>
              <a:ea typeface="Roboto"/>
              <a:cs typeface="Roboto"/>
              <a:sym typeface="Roboto"/>
            </a:endParaRPr>
          </a:p>
        </p:txBody>
      </p:sp>
      <p:pic>
        <p:nvPicPr>
          <p:cNvPr id="333" name="Google Shape;333;g15174d6553b_0_96"/>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543d140d06_0_119"/>
          <p:cNvSpPr txBox="1"/>
          <p:nvPr>
            <p:ph type="title"/>
          </p:nvPr>
        </p:nvSpPr>
        <p:spPr>
          <a:xfrm>
            <a:off x="95500" y="50907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Learner engagement data</a:t>
            </a:r>
            <a:endParaRPr/>
          </a:p>
        </p:txBody>
      </p:sp>
      <p:sp>
        <p:nvSpPr>
          <p:cNvPr id="339" name="Google Shape;339;g1543d140d06_0_119"/>
          <p:cNvSpPr txBox="1"/>
          <p:nvPr/>
        </p:nvSpPr>
        <p:spPr>
          <a:xfrm>
            <a:off x="2224100" y="2757575"/>
            <a:ext cx="11748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434343"/>
                </a:solidFill>
                <a:latin typeface="Roboto"/>
                <a:ea typeface="Roboto"/>
                <a:cs typeface="Roboto"/>
                <a:sym typeface="Roboto"/>
              </a:rPr>
              <a:t>foster learners’ active engagement </a:t>
            </a:r>
            <a:endParaRPr b="0" i="0" sz="1100" u="none" cap="none" strike="noStrike">
              <a:solidFill>
                <a:srgbClr val="434343"/>
              </a:solidFill>
              <a:latin typeface="Roboto"/>
              <a:ea typeface="Roboto"/>
              <a:cs typeface="Roboto"/>
              <a:sym typeface="Roboto"/>
            </a:endParaRPr>
          </a:p>
        </p:txBody>
      </p:sp>
      <p:sp>
        <p:nvSpPr>
          <p:cNvPr id="340" name="Google Shape;340;g1543d140d06_0_119"/>
          <p:cNvSpPr txBox="1"/>
          <p:nvPr/>
        </p:nvSpPr>
        <p:spPr>
          <a:xfrm>
            <a:off x="2514475" y="1910700"/>
            <a:ext cx="473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41" name="Google Shape;341;g1543d140d06_0_119"/>
          <p:cNvSpPr txBox="1"/>
          <p:nvPr/>
        </p:nvSpPr>
        <p:spPr>
          <a:xfrm>
            <a:off x="16125" y="1771450"/>
            <a:ext cx="2307000" cy="29811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chemeClr val="dk1"/>
              </a:buClr>
              <a:buSzPts val="1100"/>
              <a:buFont typeface="Roboto"/>
              <a:buChar char="➔"/>
            </a:pPr>
            <a:r>
              <a:rPr b="0" i="0" lang="lt-LT" sz="1100" u="none" cap="none" strike="noStrike">
                <a:solidFill>
                  <a:srgbClr val="434343"/>
                </a:solidFill>
                <a:latin typeface="Roboto"/>
                <a:ea typeface="Roboto"/>
                <a:cs typeface="Roboto"/>
                <a:sym typeface="Roboto"/>
              </a:rPr>
              <a:t>promoting learners’ active and creative engagement with a subject matter</a:t>
            </a:r>
            <a:endParaRPr b="0" i="0" sz="1100" u="none" cap="none" strike="noStrike">
              <a:solidFill>
                <a:srgbClr val="434343"/>
              </a:solidFill>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b="0" i="0" lang="lt-LT" sz="1100" u="none" cap="none" strike="noStrike">
                <a:solidFill>
                  <a:srgbClr val="434343"/>
                </a:solidFill>
                <a:latin typeface="Roboto"/>
                <a:ea typeface="Roboto"/>
                <a:cs typeface="Roboto"/>
                <a:sym typeface="Roboto"/>
              </a:rPr>
              <a:t>using DT within pedagogical strategies that foster transversal skills, deep thinking and creative expression</a:t>
            </a:r>
            <a:endParaRPr b="0" i="0" sz="1100" u="none" cap="none" strike="noStrike">
              <a:solidFill>
                <a:srgbClr val="434343"/>
              </a:solidFill>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b="0" i="0" lang="lt-LT" sz="1100" u="none" cap="none" strike="noStrike">
                <a:solidFill>
                  <a:srgbClr val="434343"/>
                </a:solidFill>
                <a:latin typeface="Roboto"/>
                <a:ea typeface="Roboto"/>
                <a:cs typeface="Roboto"/>
                <a:sym typeface="Roboto"/>
              </a:rPr>
              <a:t>opening up learning to new, real-world contexts, which involve learners themselves in hands-on activities, scientific investigation or complex problem solving</a:t>
            </a:r>
            <a:endParaRPr b="0" i="0" sz="1100" u="none" cap="none" strike="noStrike">
              <a:solidFill>
                <a:srgbClr val="434343"/>
              </a:solidFill>
              <a:latin typeface="Roboto"/>
              <a:ea typeface="Roboto"/>
              <a:cs typeface="Roboto"/>
              <a:sym typeface="Roboto"/>
            </a:endParaRPr>
          </a:p>
        </p:txBody>
      </p:sp>
      <p:sp>
        <p:nvSpPr>
          <p:cNvPr id="342" name="Google Shape;342;g1543d140d06_0_119"/>
          <p:cNvSpPr txBox="1"/>
          <p:nvPr/>
        </p:nvSpPr>
        <p:spPr>
          <a:xfrm>
            <a:off x="6465275" y="1923850"/>
            <a:ext cx="2530800" cy="27705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chemeClr val="dk1"/>
              </a:buClr>
              <a:buSzPts val="1100"/>
              <a:buFont typeface="Roboto"/>
              <a:buChar char="➔"/>
            </a:pPr>
            <a:r>
              <a:rPr b="0" i="0" lang="lt-LT" sz="1100" u="none" cap="none" strike="noStrike">
                <a:solidFill>
                  <a:srgbClr val="434343"/>
                </a:solidFill>
                <a:highlight>
                  <a:srgbClr val="FAFAFD"/>
                </a:highlight>
                <a:latin typeface="Roboto"/>
                <a:ea typeface="Roboto"/>
                <a:cs typeface="Roboto"/>
                <a:sym typeface="Roboto"/>
              </a:rPr>
              <a:t>log data (e.g. clicking behavior, responding to quizzes in learning environment)​</a:t>
            </a:r>
            <a:endParaRPr b="0" i="0" sz="1100" u="none" cap="none" strike="noStrike">
              <a:solidFill>
                <a:srgbClr val="434343"/>
              </a:solidFill>
              <a:highlight>
                <a:srgbClr val="FAFAFD"/>
              </a:highlight>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b="0" i="0" lang="lt-LT" sz="1100" u="none" cap="none" strike="noStrike">
                <a:solidFill>
                  <a:srgbClr val="434343"/>
                </a:solidFill>
                <a:highlight>
                  <a:srgbClr val="FAFAFD"/>
                </a:highlight>
                <a:latin typeface="Roboto"/>
                <a:ea typeface="Roboto"/>
                <a:cs typeface="Roboto"/>
                <a:sym typeface="Roboto"/>
              </a:rPr>
              <a:t>contributions of students (e.g. forums, blogs, etc. for qualitative analysis)​</a:t>
            </a:r>
            <a:endParaRPr b="0" i="0" sz="1100" u="none" cap="none" strike="noStrike">
              <a:solidFill>
                <a:srgbClr val="434343"/>
              </a:solidFill>
              <a:highlight>
                <a:srgbClr val="FAFAFD"/>
              </a:highlight>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b="0" i="0" lang="lt-LT" sz="1100" u="none" cap="none" strike="noStrike">
                <a:solidFill>
                  <a:srgbClr val="434343"/>
                </a:solidFill>
                <a:highlight>
                  <a:srgbClr val="FAFAFD"/>
                </a:highlight>
                <a:latin typeface="Roboto"/>
                <a:ea typeface="Roboto"/>
                <a:cs typeface="Roboto"/>
                <a:sym typeface="Roboto"/>
              </a:rPr>
              <a:t>audiovisual data (e.g. observations, computer vision techniques)​</a:t>
            </a:r>
            <a:endParaRPr b="0" i="0" sz="1100" u="none" cap="none" strike="noStrike">
              <a:solidFill>
                <a:srgbClr val="434343"/>
              </a:solidFill>
              <a:highlight>
                <a:srgbClr val="FAFAFD"/>
              </a:highlight>
              <a:latin typeface="Roboto"/>
              <a:ea typeface="Roboto"/>
              <a:cs typeface="Roboto"/>
              <a:sym typeface="Roboto"/>
            </a:endParaRPr>
          </a:p>
          <a:p>
            <a:pPr indent="-298450" lvl="0" marL="457200" marR="0" rtl="0" algn="l">
              <a:lnSpc>
                <a:spcPct val="100000"/>
              </a:lnSpc>
              <a:spcBef>
                <a:spcPts val="1000"/>
              </a:spcBef>
              <a:spcAft>
                <a:spcPts val="0"/>
              </a:spcAft>
              <a:buClr>
                <a:schemeClr val="dk1"/>
              </a:buClr>
              <a:buSzPts val="1100"/>
              <a:buFont typeface="Roboto"/>
              <a:buChar char="➔"/>
            </a:pPr>
            <a:r>
              <a:rPr b="0" i="0" lang="lt-LT" sz="1100" u="none" cap="none" strike="noStrike">
                <a:solidFill>
                  <a:srgbClr val="434343"/>
                </a:solidFill>
                <a:highlight>
                  <a:srgbClr val="FAFAFD"/>
                </a:highlight>
                <a:latin typeface="Roboto"/>
                <a:ea typeface="Roboto"/>
                <a:cs typeface="Roboto"/>
                <a:sym typeface="Roboto"/>
              </a:rPr>
              <a:t>physiological data (e.g. emotional responses in students)</a:t>
            </a:r>
            <a:endParaRPr b="0" i="0" sz="1100" u="none" cap="none" strike="noStrike">
              <a:solidFill>
                <a:srgbClr val="434343"/>
              </a:solidFill>
              <a:highlight>
                <a:srgbClr val="FAFAFD"/>
              </a:highlight>
              <a:latin typeface="Roboto"/>
              <a:ea typeface="Roboto"/>
              <a:cs typeface="Roboto"/>
              <a:sym typeface="Roboto"/>
            </a:endParaRPr>
          </a:p>
        </p:txBody>
      </p:sp>
      <p:sp>
        <p:nvSpPr>
          <p:cNvPr id="343" name="Google Shape;343;g1543d140d06_0_119"/>
          <p:cNvSpPr txBox="1"/>
          <p:nvPr/>
        </p:nvSpPr>
        <p:spPr>
          <a:xfrm>
            <a:off x="5035250" y="2223688"/>
            <a:ext cx="1357500" cy="136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100"/>
              </a:spcAft>
              <a:buClr>
                <a:srgbClr val="000000"/>
              </a:buClr>
              <a:buSzPts val="1100"/>
              <a:buFont typeface="Arial"/>
              <a:buNone/>
            </a:pPr>
            <a:r>
              <a:rPr b="0" i="0" lang="lt-LT" sz="1100" u="none" cap="none" strike="noStrike">
                <a:solidFill>
                  <a:srgbClr val="434343"/>
                </a:solidFill>
                <a:highlight>
                  <a:srgbClr val="FAFAFD"/>
                </a:highlight>
                <a:latin typeface="Roboto"/>
                <a:ea typeface="Roboto"/>
                <a:cs typeface="Roboto"/>
                <a:sym typeface="Roboto"/>
              </a:rPr>
              <a:t>provide  the opportunity to observe, measure, and understand learning and assess engagement​</a:t>
            </a:r>
            <a:endParaRPr b="0" i="0" sz="1100" u="none" cap="none" strike="noStrike">
              <a:solidFill>
                <a:srgbClr val="434343"/>
              </a:solidFill>
              <a:latin typeface="Roboto"/>
              <a:ea typeface="Roboto"/>
              <a:cs typeface="Roboto"/>
              <a:sym typeface="Roboto"/>
            </a:endParaRPr>
          </a:p>
        </p:txBody>
      </p:sp>
      <p:pic>
        <p:nvPicPr>
          <p:cNvPr id="344" name="Google Shape;344;g1543d140d06_0_119"/>
          <p:cNvPicPr preferRelativeResize="0"/>
          <p:nvPr/>
        </p:nvPicPr>
        <p:blipFill rotWithShape="1">
          <a:blip r:embed="rId3">
            <a:alphaModFix/>
          </a:blip>
          <a:srcRect b="0" l="0" r="0" t="0"/>
          <a:stretch/>
        </p:blipFill>
        <p:spPr>
          <a:xfrm>
            <a:off x="3440000" y="2197250"/>
            <a:ext cx="1422700" cy="1422700"/>
          </a:xfrm>
          <a:prstGeom prst="rect">
            <a:avLst/>
          </a:prstGeom>
          <a:noFill/>
          <a:ln>
            <a:noFill/>
          </a:ln>
        </p:spPr>
      </p:pic>
      <p:sp>
        <p:nvSpPr>
          <p:cNvPr id="345" name="Google Shape;345;g1543d140d06_0_119"/>
          <p:cNvSpPr txBox="1"/>
          <p:nvPr/>
        </p:nvSpPr>
        <p:spPr>
          <a:xfrm>
            <a:off x="3073000" y="1630538"/>
            <a:ext cx="215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rgbClr val="000000"/>
                </a:solidFill>
                <a:latin typeface="Roboto"/>
                <a:ea typeface="Roboto"/>
                <a:cs typeface="Roboto"/>
                <a:sym typeface="Roboto"/>
              </a:rPr>
              <a:t>Digital technologies (DT)</a:t>
            </a:r>
            <a:endParaRPr b="0" i="0" sz="1400" u="none" cap="none" strike="noStrike">
              <a:solidFill>
                <a:srgbClr val="000000"/>
              </a:solidFill>
              <a:latin typeface="Roboto"/>
              <a:ea typeface="Roboto"/>
              <a:cs typeface="Roboto"/>
              <a:sym typeface="Roboto"/>
            </a:endParaRPr>
          </a:p>
        </p:txBody>
      </p:sp>
      <p:sp>
        <p:nvSpPr>
          <p:cNvPr id="346" name="Google Shape;346;g1543d140d06_0_119"/>
          <p:cNvSpPr/>
          <p:nvPr/>
        </p:nvSpPr>
        <p:spPr>
          <a:xfrm flipH="1" rot="517781">
            <a:off x="2766441" y="3684986"/>
            <a:ext cx="1357569" cy="780420"/>
          </a:xfrm>
          <a:prstGeom prst="curvedUpArrow">
            <a:avLst>
              <a:gd fmla="val 25000" name="adj1"/>
              <a:gd fmla="val 50000" name="adj2"/>
              <a:gd fmla="val 25000" name="adj3"/>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g1543d140d06_0_119"/>
          <p:cNvSpPr/>
          <p:nvPr/>
        </p:nvSpPr>
        <p:spPr>
          <a:xfrm rot="-355835">
            <a:off x="4210607" y="3691392"/>
            <a:ext cx="1422715" cy="767597"/>
          </a:xfrm>
          <a:prstGeom prst="curvedUpArrow">
            <a:avLst>
              <a:gd fmla="val 25000" name="adj1"/>
              <a:gd fmla="val 50000" name="adj2"/>
              <a:gd fmla="val 25000" name="adj3"/>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1543d140d06_0_119"/>
          <p:cNvSpPr/>
          <p:nvPr/>
        </p:nvSpPr>
        <p:spPr>
          <a:xfrm>
            <a:off x="5096250" y="1974000"/>
            <a:ext cx="975900" cy="2736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1543d140d06_0_119"/>
          <p:cNvSpPr/>
          <p:nvPr/>
        </p:nvSpPr>
        <p:spPr>
          <a:xfrm flipH="1">
            <a:off x="2134850" y="2536913"/>
            <a:ext cx="975900" cy="2736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0" name="Google Shape;350;g1543d140d06_0_119"/>
          <p:cNvPicPr preferRelativeResize="0"/>
          <p:nvPr/>
        </p:nvPicPr>
        <p:blipFill>
          <a:blip r:embed="rId4">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14899bdd95e_0_13"/>
          <p:cNvSpPr txBox="1"/>
          <p:nvPr>
            <p:ph type="title"/>
          </p:nvPr>
        </p:nvSpPr>
        <p:spPr>
          <a:xfrm>
            <a:off x="100700" y="469500"/>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3200"/>
              <a:buNone/>
            </a:pPr>
            <a:r>
              <a:rPr lang="lt-LT" sz="2300"/>
              <a:t>LA: Data analysis and representation</a:t>
            </a:r>
            <a:endParaRPr sz="3400"/>
          </a:p>
        </p:txBody>
      </p:sp>
      <p:pic>
        <p:nvPicPr>
          <p:cNvPr id="356" name="Google Shape;356;g14899bdd95e_0_13"/>
          <p:cNvPicPr preferRelativeResize="0"/>
          <p:nvPr/>
        </p:nvPicPr>
        <p:blipFill rotWithShape="1">
          <a:blip r:embed="rId3">
            <a:alphaModFix/>
          </a:blip>
          <a:srcRect b="0" l="0" r="0" t="0"/>
          <a:stretch/>
        </p:blipFill>
        <p:spPr>
          <a:xfrm>
            <a:off x="5941950" y="1618663"/>
            <a:ext cx="3138699" cy="3068725"/>
          </a:xfrm>
          <a:prstGeom prst="rect">
            <a:avLst/>
          </a:prstGeom>
          <a:noFill/>
          <a:ln cap="flat" cmpd="sng" w="9525">
            <a:solidFill>
              <a:srgbClr val="737373"/>
            </a:solidFill>
            <a:prstDash val="dash"/>
            <a:round/>
            <a:headEnd len="sm" w="sm" type="none"/>
            <a:tailEnd len="sm" w="sm" type="none"/>
          </a:ln>
        </p:spPr>
      </p:pic>
      <p:sp>
        <p:nvSpPr>
          <p:cNvPr id="357" name="Google Shape;357;g14899bdd95e_0_13"/>
          <p:cNvSpPr txBox="1"/>
          <p:nvPr/>
        </p:nvSpPr>
        <p:spPr>
          <a:xfrm>
            <a:off x="6118700" y="3304325"/>
            <a:ext cx="1062000" cy="869700"/>
          </a:xfrm>
          <a:prstGeom prst="rect">
            <a:avLst/>
          </a:prstGeom>
          <a:noFill/>
          <a:ln>
            <a:noFill/>
          </a:ln>
        </p:spPr>
        <p:txBody>
          <a:bodyPr anchorCtr="0" anchor="t" bIns="91425" lIns="91425" spcFirstLastPara="1" rIns="91425" wrap="square" tIns="91425">
            <a:spAutoFit/>
          </a:bodyPr>
          <a:lstStyle/>
          <a:p>
            <a:pPr indent="0" lvl="0" marL="0" marR="38100" rtl="0" algn="l">
              <a:lnSpc>
                <a:spcPct val="115000"/>
              </a:lnSpc>
              <a:spcBef>
                <a:spcPts val="0"/>
              </a:spcBef>
              <a:spcAft>
                <a:spcPts val="1000"/>
              </a:spcAft>
              <a:buClr>
                <a:srgbClr val="000000"/>
              </a:buClr>
              <a:buSzPts val="1000"/>
              <a:buFont typeface="Arial"/>
              <a:buNone/>
            </a:pPr>
            <a:r>
              <a:rPr b="0" i="0" lang="lt-LT" sz="1000" u="none" cap="none" strike="noStrike">
                <a:solidFill>
                  <a:srgbClr val="202124"/>
                </a:solidFill>
                <a:latin typeface="Roboto"/>
                <a:ea typeface="Roboto"/>
                <a:cs typeface="Roboto"/>
                <a:sym typeface="Roboto"/>
              </a:rPr>
              <a:t>Information presented in visual mode: "</a:t>
            </a:r>
            <a:r>
              <a:rPr b="0" i="0" lang="lt-LT" sz="1000" u="none" cap="none" strike="noStrike">
                <a:solidFill>
                  <a:srgbClr val="202124"/>
                </a:solidFill>
                <a:latin typeface="Roboto"/>
                <a:ea typeface="Roboto"/>
                <a:cs typeface="Roboto"/>
                <a:sym typeface="Roboto"/>
                <a:extLst>
                  <a:ext uri="http://customooxmlschemas.google.com/">
                    <go:slidesCustomData xmlns:go="http://customooxmlschemas.google.com/" textRoundtripDataId="9"/>
                  </a:ext>
                </a:extLst>
              </a:rPr>
              <a:t>dashboards</a:t>
            </a:r>
            <a:r>
              <a:rPr b="0" i="0" lang="lt-LT" sz="1000" u="none" cap="none" strike="noStrike">
                <a:solidFill>
                  <a:srgbClr val="202124"/>
                </a:solidFill>
                <a:latin typeface="Roboto"/>
                <a:ea typeface="Roboto"/>
                <a:cs typeface="Roboto"/>
                <a:sym typeface="Roboto"/>
              </a:rPr>
              <a:t>"</a:t>
            </a:r>
            <a:endParaRPr b="0" i="0" sz="1000" u="none" cap="none" strike="noStrike">
              <a:solidFill>
                <a:srgbClr val="000000"/>
              </a:solidFill>
              <a:latin typeface="Roboto"/>
              <a:ea typeface="Roboto"/>
              <a:cs typeface="Roboto"/>
              <a:sym typeface="Roboto"/>
            </a:endParaRPr>
          </a:p>
        </p:txBody>
      </p:sp>
      <p:sp>
        <p:nvSpPr>
          <p:cNvPr id="358" name="Google Shape;358;g14899bdd95e_0_13"/>
          <p:cNvSpPr txBox="1"/>
          <p:nvPr/>
        </p:nvSpPr>
        <p:spPr>
          <a:xfrm>
            <a:off x="293875" y="2222875"/>
            <a:ext cx="1526700" cy="260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lt-LT" sz="1100" u="none" cap="none" strike="noStrike">
                <a:solidFill>
                  <a:srgbClr val="202124"/>
                </a:solidFill>
                <a:latin typeface="Roboto"/>
                <a:ea typeface="Roboto"/>
                <a:cs typeface="Roboto"/>
                <a:sym typeface="Roboto"/>
              </a:rPr>
              <a:t>LMS’s database:</a:t>
            </a:r>
            <a:endParaRPr b="0" i="0" sz="1100" u="none" cap="none" strike="noStrike">
              <a:solidFill>
                <a:srgbClr val="202124"/>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3273"/>
              <a:buFont typeface="Arial"/>
              <a:buNone/>
            </a:pPr>
            <a:r>
              <a:rPr b="0" i="0" lang="lt-LT" sz="1000" u="none" cap="none" strike="noStrike">
                <a:solidFill>
                  <a:srgbClr val="202124"/>
                </a:solidFill>
                <a:highlight>
                  <a:srgbClr val="F8F9FA"/>
                </a:highlight>
                <a:latin typeface="Roboto"/>
                <a:ea typeface="Roboto"/>
                <a:cs typeface="Roboto"/>
                <a:sym typeface="Roboto"/>
              </a:rPr>
              <a:t>– Logs and Clicks</a:t>
            </a:r>
            <a:endParaRPr b="0" i="0" sz="10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3273"/>
              <a:buFont typeface="Arial"/>
              <a:buNone/>
            </a:pPr>
            <a:r>
              <a:rPr b="0" i="0" lang="lt-LT" sz="1000" u="none" cap="none" strike="noStrike">
                <a:solidFill>
                  <a:srgbClr val="202124"/>
                </a:solidFill>
                <a:highlight>
                  <a:srgbClr val="F8F9FA"/>
                </a:highlight>
                <a:latin typeface="Roboto"/>
                <a:ea typeface="Roboto"/>
                <a:cs typeface="Roboto"/>
                <a:sym typeface="Roboto"/>
              </a:rPr>
              <a:t>– Connection time</a:t>
            </a:r>
            <a:endParaRPr b="0" i="0" sz="10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3273"/>
              <a:buFont typeface="Arial"/>
              <a:buNone/>
            </a:pPr>
            <a:r>
              <a:rPr b="0" i="0" lang="lt-LT" sz="1000" u="none" cap="none" strike="noStrike">
                <a:solidFill>
                  <a:srgbClr val="202124"/>
                </a:solidFill>
                <a:highlight>
                  <a:srgbClr val="F8F9FA"/>
                </a:highlight>
                <a:latin typeface="Roboto"/>
                <a:ea typeface="Roboto"/>
                <a:cs typeface="Roboto"/>
                <a:sym typeface="Roboto"/>
              </a:rPr>
              <a:t>– Performance in intermediate tasks</a:t>
            </a:r>
            <a:endParaRPr b="0" i="0" sz="10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3273"/>
              <a:buFont typeface="Arial"/>
              <a:buNone/>
            </a:pPr>
            <a:r>
              <a:rPr b="0" i="0" lang="lt-LT" sz="1000" u="none" cap="none" strike="noStrike">
                <a:solidFill>
                  <a:srgbClr val="202124"/>
                </a:solidFill>
                <a:highlight>
                  <a:srgbClr val="F8F9FA"/>
                </a:highlight>
                <a:latin typeface="Roboto"/>
                <a:ea typeface="Roboto"/>
                <a:cs typeface="Roboto"/>
                <a:sym typeface="Roboto"/>
              </a:rPr>
              <a:t>– Number of forum posts</a:t>
            </a:r>
            <a:endParaRPr b="0" i="0" sz="10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3273"/>
              <a:buFont typeface="Arial"/>
              <a:buNone/>
            </a:pPr>
            <a:r>
              <a:rPr b="0" i="0" lang="lt-LT" sz="1000" u="none" cap="none" strike="noStrike">
                <a:solidFill>
                  <a:srgbClr val="202124"/>
                </a:solidFill>
                <a:highlight>
                  <a:srgbClr val="F8F9FA"/>
                </a:highlight>
                <a:latin typeface="Roboto"/>
                <a:ea typeface="Roboto"/>
                <a:cs typeface="Roboto"/>
                <a:sym typeface="Roboto"/>
              </a:rPr>
              <a:t>– Sociograms in collaborative tasks</a:t>
            </a:r>
            <a:endParaRPr b="0" i="0" sz="10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3273"/>
              <a:buFont typeface="Arial"/>
              <a:buNone/>
            </a:pPr>
            <a:r>
              <a:rPr b="0" i="0" lang="lt-LT" sz="1000" u="none" cap="none" strike="noStrike">
                <a:solidFill>
                  <a:srgbClr val="202124"/>
                </a:solidFill>
                <a:highlight>
                  <a:srgbClr val="F8F9FA"/>
                </a:highlight>
                <a:latin typeface="Roboto"/>
                <a:ea typeface="Roboto"/>
                <a:cs typeface="Roboto"/>
                <a:sym typeface="Roboto"/>
              </a:rPr>
              <a:t>– Quantitative analysis of discourse in a forum or homework</a:t>
            </a:r>
            <a:endParaRPr b="0" i="0" sz="1000" u="none" cap="none" strike="noStrike">
              <a:solidFill>
                <a:srgbClr val="202124"/>
              </a:solidFill>
              <a:highlight>
                <a:srgbClr val="F8F9FA"/>
              </a:highlight>
              <a:latin typeface="Roboto"/>
              <a:ea typeface="Roboto"/>
              <a:cs typeface="Roboto"/>
              <a:sym typeface="Roboto"/>
            </a:endParaRPr>
          </a:p>
          <a:p>
            <a:pPr indent="0" lvl="0" marL="0" marR="0" rtl="0" algn="l">
              <a:lnSpc>
                <a:spcPct val="115000"/>
              </a:lnSpc>
              <a:spcBef>
                <a:spcPts val="0"/>
              </a:spcBef>
              <a:spcAft>
                <a:spcPts val="1000"/>
              </a:spcAft>
              <a:buClr>
                <a:srgbClr val="000000"/>
              </a:buClr>
              <a:buSzPts val="1000"/>
              <a:buFont typeface="Arial"/>
              <a:buNone/>
            </a:pPr>
            <a:r>
              <a:rPr b="0" i="0" lang="lt-LT" sz="1000" u="none" cap="none" strike="noStrike">
                <a:solidFill>
                  <a:srgbClr val="202124"/>
                </a:solidFill>
                <a:highlight>
                  <a:srgbClr val="F8F9FA"/>
                </a:highlight>
                <a:latin typeface="Roboto"/>
                <a:ea typeface="Roboto"/>
                <a:cs typeface="Roboto"/>
                <a:sym typeface="Roboto"/>
              </a:rPr>
              <a:t>And so on…</a:t>
            </a:r>
            <a:r>
              <a:rPr b="0" i="0" lang="lt-LT" sz="1000" u="none" cap="none" strike="noStrike">
                <a:solidFill>
                  <a:srgbClr val="202124"/>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p:txBody>
      </p:sp>
      <p:sp>
        <p:nvSpPr>
          <p:cNvPr id="359" name="Google Shape;359;g14899bdd95e_0_13"/>
          <p:cNvSpPr txBox="1"/>
          <p:nvPr/>
        </p:nvSpPr>
        <p:spPr>
          <a:xfrm>
            <a:off x="2315738" y="1618675"/>
            <a:ext cx="3307800" cy="319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202124"/>
                </a:solidFill>
                <a:highlight>
                  <a:srgbClr val="F8F9FA"/>
                </a:highlight>
                <a:latin typeface="Roboto"/>
                <a:ea typeface="Roboto"/>
                <a:cs typeface="Roboto"/>
                <a:sym typeface="Roboto"/>
              </a:rPr>
              <a:t>Reporting</a:t>
            </a:r>
            <a:r>
              <a:rPr b="0" i="0" lang="lt-LT" sz="1100" u="none" cap="none" strike="noStrike">
                <a:solidFill>
                  <a:srgbClr val="202124"/>
                </a:solidFill>
                <a:highlight>
                  <a:srgbClr val="F8F9FA"/>
                </a:highlight>
                <a:latin typeface="Roboto"/>
                <a:ea typeface="Roboto"/>
                <a:cs typeface="Roboto"/>
                <a:sym typeface="Roboto"/>
              </a:rPr>
              <a:t> </a:t>
            </a:r>
            <a:endParaRPr b="0" i="0" sz="1100" u="none" cap="none" strike="noStrike">
              <a:solidFill>
                <a:srgbClr val="202124"/>
              </a:solidFill>
              <a:highlight>
                <a:srgbClr val="F8F9FA"/>
              </a:highlight>
              <a:latin typeface="Roboto"/>
              <a:ea typeface="Roboto"/>
              <a:cs typeface="Roboto"/>
              <a:sym typeface="Roboto"/>
            </a:endParaRPr>
          </a:p>
          <a:p>
            <a:pPr indent="-298450" lvl="0" marL="457200" marR="0" rtl="0" algn="l">
              <a:lnSpc>
                <a:spcPct val="115000"/>
              </a:lnSpc>
              <a:spcBef>
                <a:spcPts val="100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who? what? when?</a:t>
            </a:r>
            <a:endParaRPr b="0"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0000"/>
              </a:lnSpc>
              <a:spcBef>
                <a:spcPts val="1200"/>
              </a:spcBef>
              <a:spcAft>
                <a:spcPts val="0"/>
              </a:spcAft>
              <a:buClr>
                <a:srgbClr val="000000"/>
              </a:buClr>
              <a:buSzPts val="1100"/>
              <a:buFont typeface="Arial"/>
              <a:buNone/>
            </a:pPr>
            <a:r>
              <a:rPr b="0" i="0" lang="lt-LT" sz="1100" u="none" cap="none" strike="noStrike">
                <a:solidFill>
                  <a:srgbClr val="202124"/>
                </a:solidFill>
                <a:highlight>
                  <a:srgbClr val="F8F9FA"/>
                </a:highlight>
                <a:latin typeface="Roboto"/>
                <a:ea typeface="Roboto"/>
                <a:cs typeface="Roboto"/>
                <a:sym typeface="Roboto"/>
              </a:rPr>
              <a:t>Data are selected and combined for descriptive and monitoring purposes (e.g. Moodle built-in reports or third-parties plugins: LearnerScript of Moodle) </a:t>
            </a:r>
            <a:endParaRPr b="0"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5000"/>
              </a:lnSpc>
              <a:spcBef>
                <a:spcPts val="0"/>
              </a:spcBef>
              <a:spcAft>
                <a:spcPts val="0"/>
              </a:spcAft>
              <a:buClr>
                <a:srgbClr val="000000"/>
              </a:buClr>
              <a:buSzPts val="1100"/>
              <a:buFont typeface="Arial"/>
              <a:buNone/>
            </a:pPr>
            <a:r>
              <a:rPr b="1" i="0" lang="lt-LT" sz="1100" u="none" cap="none" strike="noStrike">
                <a:solidFill>
                  <a:srgbClr val="202124"/>
                </a:solidFill>
                <a:highlight>
                  <a:srgbClr val="F8F9FA"/>
                </a:highlight>
                <a:latin typeface="Roboto"/>
                <a:ea typeface="Roboto"/>
                <a:cs typeface="Roboto"/>
                <a:sym typeface="Roboto"/>
              </a:rPr>
              <a:t>LA</a:t>
            </a:r>
            <a:endParaRPr b="1" i="0" sz="1100" u="none" cap="none" strike="noStrike">
              <a:solidFill>
                <a:srgbClr val="202124"/>
              </a:solidFill>
              <a:highlight>
                <a:srgbClr val="F8F9FA"/>
              </a:highlight>
              <a:latin typeface="Roboto"/>
              <a:ea typeface="Roboto"/>
              <a:cs typeface="Roboto"/>
              <a:sym typeface="Roboto"/>
            </a:endParaRPr>
          </a:p>
          <a:p>
            <a:pPr indent="-298450" lvl="0" marL="457200" marR="0" rtl="0" algn="l">
              <a:lnSpc>
                <a:spcPct val="105000"/>
              </a:lnSpc>
              <a:spcBef>
                <a:spcPts val="100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why? how well?</a:t>
            </a:r>
            <a:endParaRPr b="1" i="0" sz="1100" u="none" cap="none" strike="noStrike">
              <a:solidFill>
                <a:srgbClr val="202124"/>
              </a:solidFill>
              <a:highlight>
                <a:srgbClr val="F8F9FA"/>
              </a:highlight>
              <a:latin typeface="Roboto"/>
              <a:ea typeface="Roboto"/>
              <a:cs typeface="Roboto"/>
              <a:sym typeface="Roboto"/>
            </a:endParaRPr>
          </a:p>
          <a:p>
            <a:pPr indent="0" lvl="0" marL="0" marR="0" rtl="0" algn="l">
              <a:lnSpc>
                <a:spcPct val="105000"/>
              </a:lnSpc>
              <a:spcBef>
                <a:spcPts val="1200"/>
              </a:spcBef>
              <a:spcAft>
                <a:spcPts val="1000"/>
              </a:spcAft>
              <a:buClr>
                <a:srgbClr val="000000"/>
              </a:buClr>
              <a:buSzPts val="1100"/>
              <a:buFont typeface="Arial"/>
              <a:buNone/>
            </a:pPr>
            <a:r>
              <a:rPr b="0" i="0" lang="lt-LT" sz="1100" u="none" cap="none" strike="noStrike">
                <a:solidFill>
                  <a:srgbClr val="202124"/>
                </a:solidFill>
                <a:highlight>
                  <a:srgbClr val="F8F9FA"/>
                </a:highlight>
                <a:latin typeface="Roboto"/>
                <a:ea typeface="Roboto"/>
                <a:cs typeface="Roboto"/>
                <a:sym typeface="Roboto"/>
              </a:rPr>
              <a:t>Data are selected, combined and converted into “actionable” information through algorithms according to a pedagogical hypothesis (e.g. analytics model of Moodle Learning Analytics API).</a:t>
            </a:r>
            <a:endParaRPr b="0" i="0" sz="1100" u="none" cap="none" strike="noStrike">
              <a:solidFill>
                <a:srgbClr val="000000"/>
              </a:solidFill>
              <a:latin typeface="Arial"/>
              <a:ea typeface="Arial"/>
              <a:cs typeface="Arial"/>
              <a:sym typeface="Arial"/>
            </a:endParaRPr>
          </a:p>
        </p:txBody>
      </p:sp>
      <p:sp>
        <p:nvSpPr>
          <p:cNvPr id="360" name="Google Shape;360;g14899bdd95e_0_13"/>
          <p:cNvSpPr/>
          <p:nvPr/>
        </p:nvSpPr>
        <p:spPr>
          <a:xfrm>
            <a:off x="5310350" y="1526875"/>
            <a:ext cx="531000" cy="3195600"/>
          </a:xfrm>
          <a:prstGeom prst="rightBrace">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14899bdd95e_0_13"/>
          <p:cNvSpPr/>
          <p:nvPr/>
        </p:nvSpPr>
        <p:spPr>
          <a:xfrm>
            <a:off x="1660425" y="1618675"/>
            <a:ext cx="531000" cy="3195600"/>
          </a:xfrm>
          <a:prstGeom prst="rightBrace">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2" name="Google Shape;362;g14899bdd95e_0_13"/>
          <p:cNvPicPr preferRelativeResize="0"/>
          <p:nvPr/>
        </p:nvPicPr>
        <p:blipFill rotWithShape="1">
          <a:blip r:embed="rId4">
            <a:alphaModFix/>
          </a:blip>
          <a:srcRect b="0" l="0" r="0" t="0"/>
          <a:stretch/>
        </p:blipFill>
        <p:spPr>
          <a:xfrm>
            <a:off x="560524" y="1526875"/>
            <a:ext cx="622350" cy="622350"/>
          </a:xfrm>
          <a:prstGeom prst="rect">
            <a:avLst/>
          </a:prstGeom>
          <a:noFill/>
          <a:ln>
            <a:noFill/>
          </a:ln>
        </p:spPr>
      </p:pic>
      <p:pic>
        <p:nvPicPr>
          <p:cNvPr id="363" name="Google Shape;363;g14899bdd95e_0_13"/>
          <p:cNvPicPr preferRelativeResize="0"/>
          <p:nvPr/>
        </p:nvPicPr>
        <p:blipFill>
          <a:blip r:embed="rId5">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5a5593ba52_1_17"/>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Dashboards</a:t>
            </a:r>
            <a:endParaRPr/>
          </a:p>
        </p:txBody>
      </p:sp>
      <p:sp>
        <p:nvSpPr>
          <p:cNvPr id="369" name="Google Shape;369;g15a5593ba52_1_17"/>
          <p:cNvSpPr txBox="1"/>
          <p:nvPr/>
        </p:nvSpPr>
        <p:spPr>
          <a:xfrm>
            <a:off x="301750" y="2066025"/>
            <a:ext cx="2253900" cy="2495700"/>
          </a:xfrm>
          <a:prstGeom prst="rect">
            <a:avLst/>
          </a:prstGeom>
          <a:solidFill>
            <a:srgbClr val="C9DAF8"/>
          </a:solidFill>
          <a:ln cap="flat" cmpd="sng" w="19050">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Learning Analytics Dashboards are an important subset of learning analytics and refer to the visual representation of the data automatically generated by the system. LADs are data</a:t>
            </a:r>
            <a:endParaRPr b="0" i="0" sz="11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visualisation tools displaying and representing information in a user-friendly way and providing “meaningful and actionable insights at a glance” (Pokhrel &amp; Awasthi, 2021:93).</a:t>
            </a:r>
            <a:endParaRPr b="0" i="0" sz="1100" u="none" cap="none" strike="noStrike">
              <a:solidFill>
                <a:srgbClr val="000000"/>
              </a:solidFill>
              <a:latin typeface="Roboto"/>
              <a:ea typeface="Roboto"/>
              <a:cs typeface="Roboto"/>
              <a:sym typeface="Roboto"/>
            </a:endParaRPr>
          </a:p>
        </p:txBody>
      </p:sp>
      <p:sp>
        <p:nvSpPr>
          <p:cNvPr id="370" name="Google Shape;370;g15a5593ba52_1_17"/>
          <p:cNvSpPr txBox="1"/>
          <p:nvPr/>
        </p:nvSpPr>
        <p:spPr>
          <a:xfrm>
            <a:off x="260675" y="1718650"/>
            <a:ext cx="2744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t-LT" sz="1200" u="none" cap="none" strike="noStrike">
                <a:solidFill>
                  <a:srgbClr val="1155CC"/>
                </a:solidFill>
                <a:latin typeface="Roboto"/>
                <a:ea typeface="Roboto"/>
                <a:cs typeface="Roboto"/>
                <a:sym typeface="Roboto"/>
              </a:rPr>
              <a:t>Learning Analytics Dashboards </a:t>
            </a:r>
            <a:endParaRPr b="1" i="0" sz="1400" u="none" cap="none" strike="noStrike">
              <a:solidFill>
                <a:srgbClr val="1155CC"/>
              </a:solidFill>
              <a:latin typeface="Roboto"/>
              <a:ea typeface="Roboto"/>
              <a:cs typeface="Roboto"/>
              <a:sym typeface="Roboto"/>
            </a:endParaRPr>
          </a:p>
        </p:txBody>
      </p:sp>
      <p:sp>
        <p:nvSpPr>
          <p:cNvPr id="371" name="Google Shape;371;g15a5593ba52_1_17"/>
          <p:cNvSpPr txBox="1"/>
          <p:nvPr/>
        </p:nvSpPr>
        <p:spPr>
          <a:xfrm>
            <a:off x="6984475" y="3267800"/>
            <a:ext cx="1945500" cy="154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Student-facing dashboards</a:t>
            </a:r>
            <a:endParaRPr b="1" i="0" sz="1000" u="none" cap="none" strike="noStrike">
              <a:solidFill>
                <a:srgbClr val="000000"/>
              </a:solidFill>
              <a:latin typeface="Roboto"/>
              <a:ea typeface="Roboto"/>
              <a:cs typeface="Roboto"/>
              <a:sym typeface="Roboto"/>
            </a:endParaRPr>
          </a:p>
          <a:p>
            <a:pPr indent="-153499" lvl="0" marL="269999" marR="0" rtl="0" algn="l">
              <a:lnSpc>
                <a:spcPct val="100000"/>
              </a:lnSpc>
              <a:spcBef>
                <a:spcPts val="1000"/>
              </a:spcBef>
              <a:spcAft>
                <a:spcPts val="0"/>
              </a:spcAft>
              <a:buClr>
                <a:srgbClr val="000000"/>
              </a:buClr>
              <a:buSzPts val="1000"/>
              <a:buFont typeface="Roboto"/>
              <a:buChar char="➢"/>
            </a:pPr>
            <a:r>
              <a:rPr b="0" i="0" lang="lt-LT" sz="1000" u="none" cap="none" strike="noStrike">
                <a:solidFill>
                  <a:srgbClr val="000000"/>
                </a:solidFill>
                <a:latin typeface="Roboto"/>
                <a:ea typeface="Roboto"/>
                <a:cs typeface="Roboto"/>
                <a:sym typeface="Roboto"/>
              </a:rPr>
              <a:t>provide learners with insights about their study progress through visualisations of the learner and learning data.</a:t>
            </a:r>
            <a:endParaRPr b="0" i="0" sz="1000" u="none" cap="none" strike="noStrike">
              <a:solidFill>
                <a:srgbClr val="000000"/>
              </a:solidFill>
              <a:latin typeface="Roboto"/>
              <a:ea typeface="Roboto"/>
              <a:cs typeface="Roboto"/>
              <a:sym typeface="Roboto"/>
            </a:endParaRPr>
          </a:p>
          <a:p>
            <a:pPr indent="-153499" lvl="0" marL="269999" marR="0" rtl="0" algn="l">
              <a:lnSpc>
                <a:spcPct val="100000"/>
              </a:lnSpc>
              <a:spcBef>
                <a:spcPts val="0"/>
              </a:spcBef>
              <a:spcAft>
                <a:spcPts val="0"/>
              </a:spcAft>
              <a:buClr>
                <a:srgbClr val="000000"/>
              </a:buClr>
              <a:buSzPts val="1000"/>
              <a:buFont typeface="Roboto"/>
              <a:buChar char="➢"/>
            </a:pPr>
            <a:r>
              <a:rPr b="0" i="0" lang="lt-LT" sz="1000" u="none" cap="none" strike="noStrike">
                <a:solidFill>
                  <a:srgbClr val="000000"/>
                </a:solidFill>
                <a:latin typeface="Roboto"/>
                <a:ea typeface="Roboto"/>
                <a:cs typeface="Roboto"/>
                <a:sym typeface="Roboto"/>
              </a:rPr>
              <a:t>facilitate self-regulated learning.</a:t>
            </a:r>
            <a:endParaRPr b="0" i="0" sz="1000" u="none" cap="none" strike="noStrike">
              <a:solidFill>
                <a:srgbClr val="000000"/>
              </a:solidFill>
              <a:latin typeface="Roboto"/>
              <a:ea typeface="Roboto"/>
              <a:cs typeface="Roboto"/>
              <a:sym typeface="Roboto"/>
            </a:endParaRPr>
          </a:p>
        </p:txBody>
      </p:sp>
      <p:sp>
        <p:nvSpPr>
          <p:cNvPr id="372" name="Google Shape;372;g15a5593ba52_1_17"/>
          <p:cNvSpPr txBox="1"/>
          <p:nvPr/>
        </p:nvSpPr>
        <p:spPr>
          <a:xfrm>
            <a:off x="2927525" y="3267050"/>
            <a:ext cx="1945500" cy="1698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Teacher-facing dashboards</a:t>
            </a:r>
            <a:endParaRPr b="1" i="0" sz="1000" u="none" cap="none" strike="noStrike">
              <a:solidFill>
                <a:srgbClr val="000000"/>
              </a:solidFill>
              <a:latin typeface="Roboto"/>
              <a:ea typeface="Roboto"/>
              <a:cs typeface="Roboto"/>
              <a:sym typeface="Roboto"/>
            </a:endParaRPr>
          </a:p>
          <a:p>
            <a:pPr indent="-153499" lvl="0" marL="269999" marR="0" rtl="0" algn="l">
              <a:lnSpc>
                <a:spcPct val="100000"/>
              </a:lnSpc>
              <a:spcBef>
                <a:spcPts val="1000"/>
              </a:spcBef>
              <a:spcAft>
                <a:spcPts val="0"/>
              </a:spcAft>
              <a:buClr>
                <a:srgbClr val="000000"/>
              </a:buClr>
              <a:buSzPts val="1000"/>
              <a:buFont typeface="Roboto"/>
              <a:buChar char="➢"/>
            </a:pPr>
            <a:r>
              <a:rPr b="0" i="0" lang="lt-LT" sz="1000" u="none" cap="none" strike="noStrike">
                <a:solidFill>
                  <a:srgbClr val="000000"/>
                </a:solidFill>
                <a:latin typeface="Roboto"/>
                <a:ea typeface="Roboto"/>
                <a:cs typeface="Roboto"/>
                <a:sym typeface="Roboto"/>
              </a:rPr>
              <a:t>represent students’ learning progress through one or more visualisations.</a:t>
            </a:r>
            <a:endParaRPr b="0" i="0" sz="1000" u="none" cap="none" strike="noStrike">
              <a:solidFill>
                <a:srgbClr val="000000"/>
              </a:solidFill>
              <a:latin typeface="Roboto"/>
              <a:ea typeface="Roboto"/>
              <a:cs typeface="Roboto"/>
              <a:sym typeface="Roboto"/>
            </a:endParaRPr>
          </a:p>
          <a:p>
            <a:pPr indent="-153499" lvl="0" marL="269999" marR="0" rtl="0" algn="l">
              <a:lnSpc>
                <a:spcPct val="100000"/>
              </a:lnSpc>
              <a:spcBef>
                <a:spcPts val="0"/>
              </a:spcBef>
              <a:spcAft>
                <a:spcPts val="0"/>
              </a:spcAft>
              <a:buClr>
                <a:srgbClr val="000000"/>
              </a:buClr>
              <a:buSzPts val="1000"/>
              <a:buFont typeface="Roboto"/>
              <a:buChar char="➢"/>
            </a:pPr>
            <a:r>
              <a:rPr b="0" i="0" lang="lt-LT" sz="1000" u="none" cap="none" strike="noStrike">
                <a:solidFill>
                  <a:srgbClr val="000000"/>
                </a:solidFill>
                <a:latin typeface="Roboto"/>
                <a:ea typeface="Roboto"/>
                <a:cs typeface="Roboto"/>
                <a:sym typeface="Roboto"/>
              </a:rPr>
              <a:t>influence teachers’ decision-making in order to foster learning and students’ SRL</a:t>
            </a:r>
            <a:endParaRPr b="0" i="0" sz="1000" u="none" cap="none" strike="noStrike">
              <a:solidFill>
                <a:srgbClr val="000000"/>
              </a:solidFill>
              <a:latin typeface="Roboto"/>
              <a:ea typeface="Roboto"/>
              <a:cs typeface="Roboto"/>
              <a:sym typeface="Roboto"/>
            </a:endParaRPr>
          </a:p>
        </p:txBody>
      </p:sp>
      <p:pic>
        <p:nvPicPr>
          <p:cNvPr id="373" name="Google Shape;373;g15a5593ba52_1_17"/>
          <p:cNvPicPr preferRelativeResize="0"/>
          <p:nvPr/>
        </p:nvPicPr>
        <p:blipFill rotWithShape="1">
          <a:blip r:embed="rId3">
            <a:alphaModFix/>
          </a:blip>
          <a:srcRect b="0" l="0" r="0" t="0"/>
          <a:stretch/>
        </p:blipFill>
        <p:spPr>
          <a:xfrm>
            <a:off x="2927525" y="1718650"/>
            <a:ext cx="2323949" cy="1492300"/>
          </a:xfrm>
          <a:prstGeom prst="rect">
            <a:avLst/>
          </a:prstGeom>
          <a:noFill/>
          <a:ln>
            <a:noFill/>
          </a:ln>
        </p:spPr>
      </p:pic>
      <p:sp>
        <p:nvSpPr>
          <p:cNvPr id="374" name="Google Shape;374;g15a5593ba52_1_17"/>
          <p:cNvSpPr txBox="1"/>
          <p:nvPr/>
        </p:nvSpPr>
        <p:spPr>
          <a:xfrm>
            <a:off x="2927525" y="2892513"/>
            <a:ext cx="15984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1" lang="lt-LT" sz="700" u="none" cap="none" strike="noStrike">
                <a:solidFill>
                  <a:srgbClr val="000000"/>
                </a:solidFill>
                <a:latin typeface="Roboto"/>
                <a:ea typeface="Roboto"/>
                <a:cs typeface="Roboto"/>
                <a:sym typeface="Roboto"/>
              </a:rPr>
              <a:t>(Gutiérrez et al., 2020)</a:t>
            </a:r>
            <a:endParaRPr b="0" i="1" sz="700" u="none" cap="none" strike="noStrike">
              <a:solidFill>
                <a:srgbClr val="000000"/>
              </a:solidFill>
              <a:latin typeface="Roboto"/>
              <a:ea typeface="Roboto"/>
              <a:cs typeface="Roboto"/>
              <a:sym typeface="Roboto"/>
            </a:endParaRPr>
          </a:p>
        </p:txBody>
      </p:sp>
      <p:pic>
        <p:nvPicPr>
          <p:cNvPr id="375" name="Google Shape;375;g15a5593ba52_1_17"/>
          <p:cNvPicPr preferRelativeResize="0"/>
          <p:nvPr/>
        </p:nvPicPr>
        <p:blipFill rotWithShape="1">
          <a:blip r:embed="rId4">
            <a:alphaModFix/>
          </a:blip>
          <a:srcRect b="0" l="6712" r="14222" t="9926"/>
          <a:stretch/>
        </p:blipFill>
        <p:spPr>
          <a:xfrm>
            <a:off x="6672900" y="1672525"/>
            <a:ext cx="2451000" cy="1584551"/>
          </a:xfrm>
          <a:prstGeom prst="rect">
            <a:avLst/>
          </a:prstGeom>
          <a:noFill/>
          <a:ln>
            <a:noFill/>
          </a:ln>
        </p:spPr>
      </p:pic>
      <p:sp>
        <p:nvSpPr>
          <p:cNvPr id="376" name="Google Shape;376;g15a5593ba52_1_17"/>
          <p:cNvSpPr txBox="1"/>
          <p:nvPr/>
        </p:nvSpPr>
        <p:spPr>
          <a:xfrm>
            <a:off x="5132575" y="817200"/>
            <a:ext cx="345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lt1"/>
                </a:solidFill>
                <a:latin typeface="Roboto"/>
                <a:ea typeface="Roboto"/>
                <a:cs typeface="Roboto"/>
                <a:sym typeface="Roboto"/>
              </a:rPr>
              <a:t> For more information please click </a:t>
            </a:r>
            <a:r>
              <a:rPr b="1" i="0" lang="lt-LT" sz="1400" u="sng" cap="none" strike="noStrike">
                <a:solidFill>
                  <a:schemeClr val="hlink"/>
                </a:solidFill>
                <a:latin typeface="Roboto"/>
                <a:ea typeface="Roboto"/>
                <a:cs typeface="Roboto"/>
                <a:sym typeface="Roboto"/>
                <a:hlinkClick r:id="rId5"/>
              </a:rPr>
              <a:t>here</a:t>
            </a:r>
            <a:endParaRPr b="1" i="0" sz="1400" u="none" cap="none" strike="noStrike">
              <a:solidFill>
                <a:schemeClr val="lt1"/>
              </a:solidFill>
              <a:latin typeface="Roboto"/>
              <a:ea typeface="Roboto"/>
              <a:cs typeface="Roboto"/>
              <a:sym typeface="Roboto"/>
            </a:endParaRPr>
          </a:p>
        </p:txBody>
      </p:sp>
      <p:pic>
        <p:nvPicPr>
          <p:cNvPr id="377" name="Google Shape;377;g15a5593ba52_1_17"/>
          <p:cNvPicPr preferRelativeResize="0"/>
          <p:nvPr/>
        </p:nvPicPr>
        <p:blipFill rotWithShape="1">
          <a:blip r:embed="rId6">
            <a:alphaModFix/>
          </a:blip>
          <a:srcRect b="0" l="0" r="0" t="0"/>
          <a:stretch/>
        </p:blipFill>
        <p:spPr>
          <a:xfrm>
            <a:off x="4797350" y="730799"/>
            <a:ext cx="283725" cy="486600"/>
          </a:xfrm>
          <a:prstGeom prst="rect">
            <a:avLst/>
          </a:prstGeom>
          <a:noFill/>
          <a:ln>
            <a:noFill/>
          </a:ln>
        </p:spPr>
      </p:pic>
      <p:sp>
        <p:nvSpPr>
          <p:cNvPr id="378" name="Google Shape;378;g15a5593ba52_1_17"/>
          <p:cNvSpPr/>
          <p:nvPr/>
        </p:nvSpPr>
        <p:spPr>
          <a:xfrm>
            <a:off x="4955988" y="2131750"/>
            <a:ext cx="1945500" cy="1945500"/>
          </a:xfrm>
          <a:prstGeom prst="ellipse">
            <a:avLst/>
          </a:prstGeom>
          <a:noFill/>
          <a:ln cap="flat" cmpd="sng" w="19050">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50"/>
              <a:buFont typeface="Arial"/>
              <a:buNone/>
            </a:pPr>
            <a:r>
              <a:rPr b="0" i="0" lang="lt-LT" sz="950" u="none" cap="none" strike="noStrike">
                <a:solidFill>
                  <a:srgbClr val="333333"/>
                </a:solidFill>
                <a:latin typeface="Roboto"/>
                <a:ea typeface="Roboto"/>
                <a:cs typeface="Roboto"/>
                <a:sym typeface="Roboto"/>
              </a:rPr>
              <a:t>interactions, </a:t>
            </a:r>
            <a:endParaRPr b="0" i="0" sz="950" u="none" cap="none" strike="noStrike">
              <a:solidFill>
                <a:srgbClr val="333333"/>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50"/>
              <a:buFont typeface="Arial"/>
              <a:buNone/>
            </a:pPr>
            <a:r>
              <a:rPr b="0" i="0" lang="lt-LT" sz="950" u="none" cap="none" strike="noStrike">
                <a:solidFill>
                  <a:srgbClr val="333333"/>
                </a:solidFill>
                <a:latin typeface="Roboto"/>
                <a:ea typeface="Roboto"/>
                <a:cs typeface="Roboto"/>
                <a:sym typeface="Roboto"/>
              </a:rPr>
              <a:t>library and learning materials usage, </a:t>
            </a:r>
            <a:endParaRPr b="0" i="0" sz="950" u="none" cap="none" strike="noStrike">
              <a:solidFill>
                <a:srgbClr val="333333"/>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50"/>
              <a:buFont typeface="Arial"/>
              <a:buNone/>
            </a:pPr>
            <a:r>
              <a:rPr b="0" i="0" lang="lt-LT" sz="950" u="none" cap="none" strike="noStrike">
                <a:solidFill>
                  <a:srgbClr val="333333"/>
                </a:solidFill>
                <a:latin typeface="Roboto"/>
                <a:ea typeface="Roboto"/>
                <a:cs typeface="Roboto"/>
                <a:sym typeface="Roboto"/>
              </a:rPr>
              <a:t>past grades, </a:t>
            </a:r>
            <a:endParaRPr b="0" i="0" sz="950" u="none" cap="none" strike="noStrike">
              <a:solidFill>
                <a:srgbClr val="333333"/>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50"/>
              <a:buFont typeface="Arial"/>
              <a:buNone/>
            </a:pPr>
            <a:r>
              <a:rPr b="0" i="0" lang="lt-LT" sz="950" u="none" cap="none" strike="noStrike">
                <a:solidFill>
                  <a:srgbClr val="333333"/>
                </a:solidFill>
                <a:latin typeface="Roboto"/>
                <a:ea typeface="Roboto"/>
                <a:cs typeface="Roboto"/>
                <a:sym typeface="Roboto"/>
              </a:rPr>
              <a:t>timeliness of assignment submissions,</a:t>
            </a:r>
            <a:endParaRPr b="0" i="0" sz="950" u="none" cap="none" strike="noStrike">
              <a:solidFill>
                <a:srgbClr val="333333"/>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50"/>
              <a:buFont typeface="Arial"/>
              <a:buNone/>
            </a:pPr>
            <a:r>
              <a:rPr b="0" i="0" lang="lt-LT" sz="950" u="none" cap="none" strike="noStrike">
                <a:solidFill>
                  <a:srgbClr val="333333"/>
                </a:solidFill>
                <a:latin typeface="Roboto"/>
                <a:ea typeface="Roboto"/>
                <a:cs typeface="Roboto"/>
                <a:sym typeface="Roboto"/>
              </a:rPr>
              <a:t>etc.</a:t>
            </a:r>
            <a:endParaRPr b="0" i="0" sz="1400" u="none" cap="none" strike="noStrike">
              <a:solidFill>
                <a:srgbClr val="000000"/>
              </a:solidFill>
              <a:latin typeface="Arial"/>
              <a:ea typeface="Arial"/>
              <a:cs typeface="Arial"/>
              <a:sym typeface="Arial"/>
            </a:endParaRPr>
          </a:p>
        </p:txBody>
      </p:sp>
      <p:pic>
        <p:nvPicPr>
          <p:cNvPr id="379" name="Google Shape;379;g15a5593ba52_1_17"/>
          <p:cNvPicPr preferRelativeResize="0"/>
          <p:nvPr/>
        </p:nvPicPr>
        <p:blipFill rotWithShape="1">
          <a:blip r:embed="rId7">
            <a:alphaModFix/>
          </a:blip>
          <a:srcRect b="0" l="0" r="0" t="0"/>
          <a:stretch/>
        </p:blipFill>
        <p:spPr>
          <a:xfrm>
            <a:off x="2870025" y="1507560"/>
            <a:ext cx="486600" cy="486600"/>
          </a:xfrm>
          <a:prstGeom prst="rect">
            <a:avLst/>
          </a:prstGeom>
          <a:noFill/>
          <a:ln>
            <a:noFill/>
          </a:ln>
        </p:spPr>
      </p:pic>
      <p:pic>
        <p:nvPicPr>
          <p:cNvPr id="380" name="Google Shape;380;g15a5593ba52_1_17"/>
          <p:cNvPicPr preferRelativeResize="0"/>
          <p:nvPr/>
        </p:nvPicPr>
        <p:blipFill rotWithShape="1">
          <a:blip r:embed="rId8">
            <a:alphaModFix/>
          </a:blip>
          <a:srcRect b="0" l="0" r="0" t="0"/>
          <a:stretch/>
        </p:blipFill>
        <p:spPr>
          <a:xfrm>
            <a:off x="6613650" y="1460274"/>
            <a:ext cx="486600" cy="486600"/>
          </a:xfrm>
          <a:prstGeom prst="rect">
            <a:avLst/>
          </a:prstGeom>
          <a:noFill/>
          <a:ln>
            <a:noFill/>
          </a:ln>
        </p:spPr>
      </p:pic>
      <p:sp>
        <p:nvSpPr>
          <p:cNvPr id="381" name="Google Shape;381;g15a5593ba52_1_17"/>
          <p:cNvSpPr txBox="1"/>
          <p:nvPr/>
        </p:nvSpPr>
        <p:spPr>
          <a:xfrm>
            <a:off x="5329488" y="1808650"/>
            <a:ext cx="1265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lt-LT" sz="900" u="none" cap="none" strike="noStrike">
                <a:solidFill>
                  <a:srgbClr val="FF9900"/>
                </a:solidFill>
                <a:latin typeface="Roboto"/>
                <a:ea typeface="Roboto"/>
                <a:cs typeface="Roboto"/>
                <a:sym typeface="Roboto"/>
              </a:rPr>
              <a:t>DATA COLLECTION</a:t>
            </a:r>
            <a:endParaRPr b="1" i="0" sz="900" u="none" cap="none" strike="noStrike">
              <a:solidFill>
                <a:srgbClr val="FF9900"/>
              </a:solidFill>
              <a:latin typeface="Roboto"/>
              <a:ea typeface="Roboto"/>
              <a:cs typeface="Roboto"/>
              <a:sym typeface="Roboto"/>
            </a:endParaRPr>
          </a:p>
        </p:txBody>
      </p:sp>
      <p:pic>
        <p:nvPicPr>
          <p:cNvPr id="382" name="Google Shape;382;g15a5593ba52_1_17"/>
          <p:cNvPicPr preferRelativeResize="0"/>
          <p:nvPr/>
        </p:nvPicPr>
        <p:blipFill>
          <a:blip r:embed="rId9">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470595221a_0_0"/>
          <p:cNvSpPr txBox="1"/>
          <p:nvPr>
            <p:ph type="title"/>
          </p:nvPr>
        </p:nvSpPr>
        <p:spPr>
          <a:xfrm>
            <a:off x="303100" y="692900"/>
            <a:ext cx="6403800" cy="488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SzPct val="194611"/>
              <a:buNone/>
            </a:pPr>
            <a:r>
              <a:t/>
            </a:r>
            <a:endParaRPr sz="1827">
              <a:solidFill>
                <a:srgbClr val="403D3D"/>
              </a:solidFill>
              <a:latin typeface="Arial"/>
              <a:ea typeface="Arial"/>
              <a:cs typeface="Arial"/>
              <a:sym typeface="Arial"/>
            </a:endParaRPr>
          </a:p>
          <a:p>
            <a:pPr indent="0" lvl="0" marL="0" rtl="0" algn="l">
              <a:lnSpc>
                <a:spcPct val="100000"/>
              </a:lnSpc>
              <a:spcBef>
                <a:spcPts val="0"/>
              </a:spcBef>
              <a:spcAft>
                <a:spcPts val="0"/>
              </a:spcAft>
              <a:buSzPts val="8154"/>
              <a:buNone/>
            </a:pPr>
            <a:r>
              <a:rPr lang="lt-LT"/>
              <a:t>Introduction</a:t>
            </a:r>
            <a:endParaRPr sz="2050">
              <a:solidFill>
                <a:srgbClr val="403D3D"/>
              </a:solidFill>
              <a:latin typeface="Arial"/>
              <a:ea typeface="Arial"/>
              <a:cs typeface="Arial"/>
              <a:sym typeface="Arial"/>
            </a:endParaRPr>
          </a:p>
        </p:txBody>
      </p:sp>
      <p:sp>
        <p:nvSpPr>
          <p:cNvPr id="85" name="Google Shape;85;g1470595221a_0_0"/>
          <p:cNvSpPr txBox="1"/>
          <p:nvPr>
            <p:ph idx="1" type="body"/>
          </p:nvPr>
        </p:nvSpPr>
        <p:spPr>
          <a:xfrm>
            <a:off x="499300" y="1755250"/>
            <a:ext cx="5061000" cy="31914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just">
              <a:lnSpc>
                <a:spcPct val="115000"/>
              </a:lnSpc>
              <a:spcBef>
                <a:spcPts val="0"/>
              </a:spcBef>
              <a:spcAft>
                <a:spcPts val="0"/>
              </a:spcAft>
              <a:buSzPct val="117647"/>
              <a:buNone/>
            </a:pPr>
            <a:r>
              <a:rPr lang="lt-LT"/>
              <a:t>Introduction to the course’s main concepts:</a:t>
            </a:r>
            <a:endParaRPr/>
          </a:p>
          <a:p>
            <a:pPr indent="-325755" lvl="0" marL="457200" rtl="0" algn="just">
              <a:lnSpc>
                <a:spcPct val="115000"/>
              </a:lnSpc>
              <a:spcBef>
                <a:spcPts val="1000"/>
              </a:spcBef>
              <a:spcAft>
                <a:spcPts val="0"/>
              </a:spcAft>
              <a:buSzPct val="100000"/>
              <a:buChar char="●"/>
            </a:pPr>
            <a:r>
              <a:rPr lang="lt-LT"/>
              <a:t>Evidence of learning</a:t>
            </a:r>
            <a:endParaRPr/>
          </a:p>
          <a:p>
            <a:pPr indent="-325755" lvl="0" marL="457200" rtl="0" algn="l">
              <a:lnSpc>
                <a:spcPct val="115000"/>
              </a:lnSpc>
              <a:spcBef>
                <a:spcPts val="0"/>
              </a:spcBef>
              <a:spcAft>
                <a:spcPts val="0"/>
              </a:spcAft>
              <a:buSzPct val="100000"/>
              <a:buChar char="●"/>
            </a:pPr>
            <a:r>
              <a:rPr lang="lt-LT"/>
              <a:t>Digital evidence analysis</a:t>
            </a:r>
            <a:endParaRPr/>
          </a:p>
          <a:p>
            <a:pPr indent="-325755" lvl="0" marL="457200" rtl="0" algn="l">
              <a:lnSpc>
                <a:spcPct val="115000"/>
              </a:lnSpc>
              <a:spcBef>
                <a:spcPts val="0"/>
              </a:spcBef>
              <a:spcAft>
                <a:spcPts val="0"/>
              </a:spcAft>
              <a:buSzPct val="100000"/>
              <a:buChar char="●"/>
            </a:pPr>
            <a:r>
              <a:rPr lang="lt-LT"/>
              <a:t>Data literacy</a:t>
            </a:r>
            <a:endParaRPr/>
          </a:p>
          <a:p>
            <a:pPr indent="-325755" lvl="0" marL="457200" rtl="0" algn="just">
              <a:lnSpc>
                <a:spcPct val="115000"/>
              </a:lnSpc>
              <a:spcBef>
                <a:spcPts val="0"/>
              </a:spcBef>
              <a:spcAft>
                <a:spcPts val="0"/>
              </a:spcAft>
              <a:buSzPct val="100000"/>
              <a:buChar char="●"/>
            </a:pPr>
            <a:r>
              <a:rPr lang="lt-LT"/>
              <a:t>Self-regulated learning</a:t>
            </a:r>
            <a:endParaRPr/>
          </a:p>
          <a:p>
            <a:pPr indent="-325755" lvl="0" marL="457200" rtl="0" algn="just">
              <a:lnSpc>
                <a:spcPct val="115000"/>
              </a:lnSpc>
              <a:spcBef>
                <a:spcPts val="0"/>
              </a:spcBef>
              <a:spcAft>
                <a:spcPts val="0"/>
              </a:spcAft>
              <a:buSzPct val="100000"/>
              <a:buChar char="●"/>
            </a:pPr>
            <a:r>
              <a:rPr lang="lt-LT"/>
              <a:t>Learning Analytics (LA)</a:t>
            </a:r>
            <a:endParaRPr/>
          </a:p>
          <a:p>
            <a:pPr indent="-325755" lvl="0" marL="457200" rtl="0" algn="l">
              <a:lnSpc>
                <a:spcPct val="115000"/>
              </a:lnSpc>
              <a:spcBef>
                <a:spcPts val="0"/>
              </a:spcBef>
              <a:spcAft>
                <a:spcPts val="0"/>
              </a:spcAft>
              <a:buSzPct val="100000"/>
              <a:buChar char="●"/>
            </a:pPr>
            <a:r>
              <a:rPr lang="lt-LT"/>
              <a:t>LA and metacognitive decision-making</a:t>
            </a:r>
            <a:endParaRPr/>
          </a:p>
          <a:p>
            <a:pPr indent="-325755" lvl="0" marL="457200" rtl="0" algn="just">
              <a:lnSpc>
                <a:spcPct val="115000"/>
              </a:lnSpc>
              <a:spcBef>
                <a:spcPts val="0"/>
              </a:spcBef>
              <a:spcAft>
                <a:spcPts val="0"/>
              </a:spcAft>
              <a:buSzPct val="100000"/>
              <a:buChar char="●"/>
            </a:pPr>
            <a:r>
              <a:rPr lang="lt-LT"/>
              <a:t>LA and engagement</a:t>
            </a:r>
            <a:endParaRPr/>
          </a:p>
          <a:p>
            <a:pPr indent="-325755" lvl="0" marL="457200" rtl="0" algn="just">
              <a:lnSpc>
                <a:spcPct val="115000"/>
              </a:lnSpc>
              <a:spcBef>
                <a:spcPts val="0"/>
              </a:spcBef>
              <a:spcAft>
                <a:spcPts val="0"/>
              </a:spcAft>
              <a:buSzPct val="100000"/>
              <a:buChar char="●"/>
            </a:pPr>
            <a:r>
              <a:rPr lang="lt-LT"/>
              <a:t>LA: Algorithms and Dashboards</a:t>
            </a:r>
            <a:endParaRPr/>
          </a:p>
          <a:p>
            <a:pPr indent="-325755" lvl="0" marL="457200" rtl="0" algn="just">
              <a:lnSpc>
                <a:spcPct val="115000"/>
              </a:lnSpc>
              <a:spcBef>
                <a:spcPts val="0"/>
              </a:spcBef>
              <a:spcAft>
                <a:spcPts val="0"/>
              </a:spcAft>
              <a:buSzPct val="100000"/>
              <a:buChar char="●"/>
            </a:pPr>
            <a:r>
              <a:rPr lang="lt-LT"/>
              <a:t>Moodle tools and recommendations for practice</a:t>
            </a:r>
            <a:endParaRPr/>
          </a:p>
          <a:p>
            <a:pPr indent="-325755" lvl="0" marL="457200" rtl="0" algn="just">
              <a:lnSpc>
                <a:spcPct val="115000"/>
              </a:lnSpc>
              <a:spcBef>
                <a:spcPts val="0"/>
              </a:spcBef>
              <a:spcAft>
                <a:spcPts val="0"/>
              </a:spcAft>
              <a:buSzPct val="100000"/>
              <a:buChar char="●"/>
            </a:pPr>
            <a:r>
              <a:rPr lang="lt-LT"/>
              <a:t>Optional readings</a:t>
            </a:r>
            <a:endParaRPr/>
          </a:p>
        </p:txBody>
      </p:sp>
      <p:pic>
        <p:nvPicPr>
          <p:cNvPr id="86" name="Google Shape;86;g1470595221a_0_0"/>
          <p:cNvPicPr preferRelativeResize="0"/>
          <p:nvPr/>
        </p:nvPicPr>
        <p:blipFill rotWithShape="1">
          <a:blip r:embed="rId3">
            <a:alphaModFix/>
          </a:blip>
          <a:srcRect b="0" l="0" r="0" t="0"/>
          <a:stretch/>
        </p:blipFill>
        <p:spPr>
          <a:xfrm>
            <a:off x="5893450" y="1848950"/>
            <a:ext cx="2786950" cy="2795750"/>
          </a:xfrm>
          <a:prstGeom prst="rect">
            <a:avLst/>
          </a:prstGeom>
          <a:noFill/>
          <a:ln>
            <a:noFill/>
          </a:ln>
          <a:effectLst>
            <a:outerShdw blurRad="57150" rotWithShape="0" algn="bl" dir="10740000" dist="104775">
              <a:srgbClr val="000000">
                <a:alpha val="25882"/>
              </a:srgbClr>
            </a:outerShdw>
          </a:effectLst>
        </p:spPr>
      </p:pic>
      <p:pic>
        <p:nvPicPr>
          <p:cNvPr id="87" name="Google Shape;87;g1470595221a_0_0"/>
          <p:cNvPicPr preferRelativeResize="0"/>
          <p:nvPr/>
        </p:nvPicPr>
        <p:blipFill>
          <a:blip r:embed="rId4">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49012b8ca8_1_23"/>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What are course reports in Moodle?</a:t>
            </a:r>
            <a:endParaRPr/>
          </a:p>
        </p:txBody>
      </p:sp>
      <p:sp>
        <p:nvSpPr>
          <p:cNvPr id="388" name="Google Shape;388;g149012b8ca8_1_23"/>
          <p:cNvSpPr txBox="1"/>
          <p:nvPr>
            <p:ph idx="1" type="body"/>
          </p:nvPr>
        </p:nvSpPr>
        <p:spPr>
          <a:xfrm>
            <a:off x="1038975" y="2301800"/>
            <a:ext cx="7699800" cy="2112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lt-LT"/>
              <a:t>Watch the </a:t>
            </a:r>
            <a:r>
              <a:rPr lang="lt-LT" u="sng">
                <a:solidFill>
                  <a:schemeClr val="hlink"/>
                </a:solidFill>
                <a:hlinkClick r:id="rId3"/>
              </a:rPr>
              <a:t>video</a:t>
            </a:r>
            <a:r>
              <a:rPr lang="lt-LT"/>
              <a:t> on </a:t>
            </a:r>
            <a:r>
              <a:rPr b="1" lang="lt-LT"/>
              <a:t>course reports</a:t>
            </a:r>
            <a:endParaRPr b="1"/>
          </a:p>
          <a:p>
            <a:pPr indent="-342900" lvl="0" marL="457200" rtl="0" algn="l">
              <a:lnSpc>
                <a:spcPct val="115000"/>
              </a:lnSpc>
              <a:spcBef>
                <a:spcPts val="0"/>
              </a:spcBef>
              <a:spcAft>
                <a:spcPts val="0"/>
              </a:spcAft>
              <a:buSzPts val="1800"/>
              <a:buChar char="●"/>
            </a:pPr>
            <a:r>
              <a:rPr lang="lt-LT"/>
              <a:t>Read the article: </a:t>
            </a:r>
            <a:r>
              <a:rPr lang="lt-LT" u="sng">
                <a:solidFill>
                  <a:schemeClr val="hlink"/>
                </a:solidFill>
                <a:hlinkClick r:id="rId4"/>
              </a:rPr>
              <a:t>What are the best Moodle Reporting Plugins for Moodle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i="1" lang="lt-LT" sz="1500"/>
              <a:t>In Moodle there are also configurable reports for more advanced users and</a:t>
            </a:r>
            <a:r>
              <a:rPr i="1" lang="lt-LT" sz="1500">
                <a:extLst>
                  <a:ext uri="http://customooxmlschemas.google.com/">
                    <go:slidesCustomData xmlns:go="http://customooxmlschemas.google.com/" textRoundtripDataId="10"/>
                  </a:ext>
                </a:extLst>
              </a:rPr>
              <a:t> admin profiles.</a:t>
            </a:r>
            <a:r>
              <a:rPr i="1" lang="lt-LT" sz="1500"/>
              <a:t> This </a:t>
            </a:r>
            <a:r>
              <a:rPr i="1" lang="lt-LT" sz="1500" u="sng">
                <a:solidFill>
                  <a:schemeClr val="hlink"/>
                </a:solidFill>
                <a:hlinkClick r:id="rId5"/>
              </a:rPr>
              <a:t>reading</a:t>
            </a:r>
            <a:r>
              <a:rPr i="1" lang="lt-LT" sz="1500"/>
              <a:t> is optional.</a:t>
            </a:r>
            <a:endParaRPr sz="1500"/>
          </a:p>
        </p:txBody>
      </p:sp>
      <p:pic>
        <p:nvPicPr>
          <p:cNvPr id="389" name="Google Shape;389;g149012b8ca8_1_23"/>
          <p:cNvPicPr preferRelativeResize="0"/>
          <p:nvPr/>
        </p:nvPicPr>
        <p:blipFill rotWithShape="1">
          <a:blip r:embed="rId6">
            <a:alphaModFix/>
          </a:blip>
          <a:srcRect b="0" l="0" r="0" t="0"/>
          <a:stretch/>
        </p:blipFill>
        <p:spPr>
          <a:xfrm>
            <a:off x="471891" y="2034975"/>
            <a:ext cx="447634" cy="767700"/>
          </a:xfrm>
          <a:prstGeom prst="rect">
            <a:avLst/>
          </a:prstGeom>
          <a:noFill/>
          <a:ln>
            <a:noFill/>
          </a:ln>
        </p:spPr>
      </p:pic>
      <p:pic>
        <p:nvPicPr>
          <p:cNvPr id="390" name="Google Shape;390;g149012b8ca8_1_23"/>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49012b8ca8_1_11"/>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Moodle reporting plugins -Intelliboard</a:t>
            </a:r>
            <a:endParaRPr/>
          </a:p>
        </p:txBody>
      </p:sp>
      <p:pic>
        <p:nvPicPr>
          <p:cNvPr id="396" name="Google Shape;396;g149012b8ca8_1_11"/>
          <p:cNvPicPr preferRelativeResize="0"/>
          <p:nvPr/>
        </p:nvPicPr>
        <p:blipFill rotWithShape="1">
          <a:blip r:embed="rId3">
            <a:alphaModFix/>
          </a:blip>
          <a:srcRect b="0" l="0" r="0" t="0"/>
          <a:stretch/>
        </p:blipFill>
        <p:spPr>
          <a:xfrm>
            <a:off x="4026325" y="1618038"/>
            <a:ext cx="4805549" cy="3278825"/>
          </a:xfrm>
          <a:prstGeom prst="rect">
            <a:avLst/>
          </a:prstGeom>
          <a:noFill/>
          <a:ln cap="flat" cmpd="sng" w="19050">
            <a:solidFill>
              <a:srgbClr val="9E9E9E"/>
            </a:solidFill>
            <a:prstDash val="dash"/>
            <a:round/>
            <a:headEnd len="sm" w="sm" type="none"/>
            <a:tailEnd len="sm" w="sm" type="none"/>
          </a:ln>
          <a:effectLst>
            <a:outerShdw blurRad="57150" rotWithShape="0" algn="bl" dist="9525">
              <a:srgbClr val="FFFFFF">
                <a:alpha val="97647"/>
              </a:srgbClr>
            </a:outerShdw>
          </a:effectLst>
        </p:spPr>
      </p:pic>
      <p:sp>
        <p:nvSpPr>
          <p:cNvPr id="397" name="Google Shape;397;g149012b8ca8_1_11"/>
          <p:cNvSpPr txBox="1"/>
          <p:nvPr>
            <p:ph idx="1" type="body"/>
          </p:nvPr>
        </p:nvSpPr>
        <p:spPr>
          <a:xfrm>
            <a:off x="703900" y="1902350"/>
            <a:ext cx="3241500" cy="2811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0000"/>
              <a:buNone/>
            </a:pPr>
            <a:r>
              <a:rPr lang="lt-LT"/>
              <a:t>Watch the </a:t>
            </a:r>
            <a:r>
              <a:rPr lang="lt-LT" u="sng">
                <a:solidFill>
                  <a:schemeClr val="hlink"/>
                </a:solidFill>
                <a:hlinkClick r:id="rId4"/>
              </a:rPr>
              <a:t>video</a:t>
            </a:r>
            <a:r>
              <a:rPr lang="lt-LT"/>
              <a:t> on </a:t>
            </a:r>
            <a:r>
              <a:rPr b="1" lang="lt-LT"/>
              <a:t>Intelliboard </a:t>
            </a:r>
            <a:r>
              <a:rPr lang="lt-LT"/>
              <a:t>(optional)</a:t>
            </a:r>
            <a:endParaRPr/>
          </a:p>
          <a:p>
            <a:pPr indent="0" lvl="0" marL="0" rtl="0" algn="l">
              <a:lnSpc>
                <a:spcPct val="115000"/>
              </a:lnSpc>
              <a:spcBef>
                <a:spcPts val="1000"/>
              </a:spcBef>
              <a:spcAft>
                <a:spcPts val="0"/>
              </a:spcAft>
              <a:buSzPct val="100000"/>
              <a:buNone/>
            </a:pPr>
            <a:r>
              <a:rPr lang="lt-LT"/>
              <a:t>Try the </a:t>
            </a:r>
            <a:r>
              <a:rPr lang="lt-LT" u="sng">
                <a:solidFill>
                  <a:schemeClr val="hlink"/>
                </a:solidFill>
                <a:hlinkClick r:id="rId5"/>
              </a:rPr>
              <a:t>live demo system</a:t>
            </a:r>
            <a:endParaRPr/>
          </a:p>
          <a:p>
            <a:pPr indent="0" lvl="0" marL="0" rtl="0" algn="l">
              <a:lnSpc>
                <a:spcPct val="115000"/>
              </a:lnSpc>
              <a:spcBef>
                <a:spcPts val="0"/>
              </a:spcBef>
              <a:spcAft>
                <a:spcPts val="0"/>
              </a:spcAft>
              <a:buSzPct val="100000"/>
              <a:buNone/>
            </a:pPr>
            <a:r>
              <a:t/>
            </a:r>
            <a:endParaRPr/>
          </a:p>
          <a:p>
            <a:pPr indent="-322580" lvl="0" marL="457200" rtl="0" algn="l">
              <a:lnSpc>
                <a:spcPct val="115000"/>
              </a:lnSpc>
              <a:spcBef>
                <a:spcPts val="0"/>
              </a:spcBef>
              <a:spcAft>
                <a:spcPts val="0"/>
              </a:spcAft>
              <a:buSzPct val="100000"/>
              <a:buChar char="❖"/>
            </a:pPr>
            <a:r>
              <a:rPr lang="lt-LT" sz="1600"/>
              <a:t>Pros: </a:t>
            </a:r>
            <a:endParaRPr sz="1600"/>
          </a:p>
          <a:p>
            <a:pPr indent="-322580" lvl="1" marL="914400" rtl="0" algn="l">
              <a:lnSpc>
                <a:spcPct val="115000"/>
              </a:lnSpc>
              <a:spcBef>
                <a:spcPts val="0"/>
              </a:spcBef>
              <a:spcAft>
                <a:spcPts val="0"/>
              </a:spcAft>
              <a:buSzPct val="100000"/>
              <a:buChar char="➢"/>
            </a:pPr>
            <a:r>
              <a:rPr lang="lt-LT" sz="1600"/>
              <a:t>Student and teacher dashboards</a:t>
            </a:r>
            <a:endParaRPr sz="1600"/>
          </a:p>
          <a:p>
            <a:pPr indent="-322580" lvl="1" marL="914400" rtl="0" algn="l">
              <a:lnSpc>
                <a:spcPct val="115000"/>
              </a:lnSpc>
              <a:spcBef>
                <a:spcPts val="0"/>
              </a:spcBef>
              <a:spcAft>
                <a:spcPts val="0"/>
              </a:spcAft>
              <a:buSzPct val="100000"/>
              <a:buChar char="➢"/>
            </a:pPr>
            <a:r>
              <a:rPr lang="lt-LT" sz="1600"/>
              <a:t>Customizable</a:t>
            </a:r>
            <a:endParaRPr sz="1600"/>
          </a:p>
          <a:p>
            <a:pPr indent="-322580" lvl="1" marL="914400" rtl="0" algn="l">
              <a:lnSpc>
                <a:spcPct val="115000"/>
              </a:lnSpc>
              <a:spcBef>
                <a:spcPts val="0"/>
              </a:spcBef>
              <a:spcAft>
                <a:spcPts val="0"/>
              </a:spcAft>
              <a:buSzPct val="100000"/>
              <a:buChar char="➢"/>
            </a:pPr>
            <a:r>
              <a:rPr lang="lt-LT" sz="1600"/>
              <a:t>Monitors and reports</a:t>
            </a:r>
            <a:endParaRPr sz="1600"/>
          </a:p>
          <a:p>
            <a:pPr indent="-322580" lvl="0" marL="457200" rtl="0" algn="l">
              <a:lnSpc>
                <a:spcPct val="115000"/>
              </a:lnSpc>
              <a:spcBef>
                <a:spcPts val="1000"/>
              </a:spcBef>
              <a:spcAft>
                <a:spcPts val="0"/>
              </a:spcAft>
              <a:buSzPct val="100000"/>
              <a:buChar char="❖"/>
            </a:pPr>
            <a:r>
              <a:rPr lang="lt-LT" sz="1600"/>
              <a:t>Cons: Not free</a:t>
            </a:r>
            <a:endParaRPr/>
          </a:p>
        </p:txBody>
      </p:sp>
      <p:pic>
        <p:nvPicPr>
          <p:cNvPr id="398" name="Google Shape;398;g149012b8ca8_1_11"/>
          <p:cNvPicPr preferRelativeResize="0"/>
          <p:nvPr/>
        </p:nvPicPr>
        <p:blipFill rotWithShape="1">
          <a:blip r:embed="rId6">
            <a:alphaModFix/>
          </a:blip>
          <a:srcRect b="0" l="0" r="0" t="0"/>
          <a:stretch/>
        </p:blipFill>
        <p:spPr>
          <a:xfrm>
            <a:off x="195416" y="1765275"/>
            <a:ext cx="447634" cy="767700"/>
          </a:xfrm>
          <a:prstGeom prst="rect">
            <a:avLst/>
          </a:prstGeom>
          <a:noFill/>
          <a:ln>
            <a:noFill/>
          </a:ln>
        </p:spPr>
      </p:pic>
      <p:pic>
        <p:nvPicPr>
          <p:cNvPr id="399" name="Google Shape;399;g149012b8ca8_1_11"/>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49770533bd_0_3"/>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Moodle reporting plugins -LearnerScript</a:t>
            </a:r>
            <a:endParaRPr/>
          </a:p>
        </p:txBody>
      </p:sp>
      <p:sp>
        <p:nvSpPr>
          <p:cNvPr id="405" name="Google Shape;405;g149770533bd_0_3"/>
          <p:cNvSpPr txBox="1"/>
          <p:nvPr>
            <p:ph idx="1" type="body"/>
          </p:nvPr>
        </p:nvSpPr>
        <p:spPr>
          <a:xfrm>
            <a:off x="561475" y="1902350"/>
            <a:ext cx="3500700" cy="2710200"/>
          </a:xfrm>
          <a:prstGeom prst="rect">
            <a:avLst/>
          </a:prstGeom>
          <a:noFill/>
          <a:ln>
            <a:noFill/>
          </a:ln>
        </p:spPr>
        <p:txBody>
          <a:bodyPr anchorCtr="0" anchor="t" bIns="91425" lIns="91425" spcFirstLastPara="1" rIns="91425" wrap="square" tIns="91425">
            <a:normAutofit fontScale="77500" lnSpcReduction="10000"/>
          </a:bodyPr>
          <a:lstStyle/>
          <a:p>
            <a:pPr indent="0" lvl="0" marL="0" rtl="0" algn="l">
              <a:lnSpc>
                <a:spcPct val="115000"/>
              </a:lnSpc>
              <a:spcBef>
                <a:spcPts val="0"/>
              </a:spcBef>
              <a:spcAft>
                <a:spcPts val="0"/>
              </a:spcAft>
              <a:buSzPct val="100000"/>
              <a:buNone/>
            </a:pPr>
            <a:r>
              <a:rPr lang="lt-LT"/>
              <a:t>Watch the </a:t>
            </a:r>
            <a:r>
              <a:rPr lang="lt-LT" u="sng">
                <a:solidFill>
                  <a:schemeClr val="hlink"/>
                </a:solidFill>
                <a:hlinkClick r:id="rId3"/>
              </a:rPr>
              <a:t>video</a:t>
            </a:r>
            <a:r>
              <a:rPr lang="lt-LT"/>
              <a:t> on </a:t>
            </a:r>
            <a:r>
              <a:rPr b="1" lang="lt-LT"/>
              <a:t>LearnerScript </a:t>
            </a:r>
            <a:endParaRPr b="1"/>
          </a:p>
          <a:p>
            <a:pPr indent="0" lvl="0" marL="0" rtl="0" algn="l">
              <a:lnSpc>
                <a:spcPct val="115000"/>
              </a:lnSpc>
              <a:spcBef>
                <a:spcPts val="1000"/>
              </a:spcBef>
              <a:spcAft>
                <a:spcPts val="0"/>
              </a:spcAft>
              <a:buSzPct val="100000"/>
              <a:buNone/>
            </a:pPr>
            <a:r>
              <a:rPr lang="lt-LT"/>
              <a:t>Watch the </a:t>
            </a:r>
            <a:r>
              <a:rPr lang="lt-LT" u="sng">
                <a:solidFill>
                  <a:schemeClr val="hlink"/>
                </a:solidFill>
                <a:hlinkClick r:id="rId4"/>
              </a:rPr>
              <a:t>Webinar</a:t>
            </a:r>
            <a:r>
              <a:rPr lang="lt-LT"/>
              <a:t> on LearnerScript</a:t>
            </a:r>
            <a:endParaRPr/>
          </a:p>
          <a:p>
            <a:pPr indent="0" lvl="0" marL="0" rtl="0" algn="l">
              <a:lnSpc>
                <a:spcPct val="115000"/>
              </a:lnSpc>
              <a:spcBef>
                <a:spcPts val="1000"/>
              </a:spcBef>
              <a:spcAft>
                <a:spcPts val="0"/>
              </a:spcAft>
              <a:buSzPct val="100000"/>
              <a:buNone/>
            </a:pPr>
            <a:r>
              <a:rPr lang="lt-LT"/>
              <a:t>Click </a:t>
            </a:r>
            <a:r>
              <a:rPr lang="lt-LT" u="sng">
                <a:solidFill>
                  <a:schemeClr val="hlink"/>
                </a:solidFill>
                <a:hlinkClick r:id="rId5"/>
              </a:rPr>
              <a:t>here</a:t>
            </a:r>
            <a:r>
              <a:rPr lang="lt-LT"/>
              <a:t> for demo and free trial</a:t>
            </a:r>
            <a:endParaRPr/>
          </a:p>
          <a:p>
            <a:pPr indent="-307340" lvl="0" marL="457200" rtl="0" algn="l">
              <a:lnSpc>
                <a:spcPct val="115000"/>
              </a:lnSpc>
              <a:spcBef>
                <a:spcPts val="1000"/>
              </a:spcBef>
              <a:spcAft>
                <a:spcPts val="0"/>
              </a:spcAft>
              <a:buSzPct val="100000"/>
              <a:buChar char="❖"/>
            </a:pPr>
            <a:r>
              <a:rPr lang="lt-LT" sz="1600"/>
              <a:t>Pros: </a:t>
            </a:r>
            <a:endParaRPr sz="1600"/>
          </a:p>
          <a:p>
            <a:pPr indent="-307340" lvl="1" marL="914400" rtl="0" algn="l">
              <a:lnSpc>
                <a:spcPct val="115000"/>
              </a:lnSpc>
              <a:spcBef>
                <a:spcPts val="0"/>
              </a:spcBef>
              <a:spcAft>
                <a:spcPts val="0"/>
              </a:spcAft>
              <a:buSzPct val="100000"/>
              <a:buChar char="➢"/>
            </a:pPr>
            <a:r>
              <a:rPr lang="lt-LT" sz="1600"/>
              <a:t>Student and teacher dashboards</a:t>
            </a:r>
            <a:endParaRPr sz="1600"/>
          </a:p>
          <a:p>
            <a:pPr indent="-307340" lvl="1" marL="914400" rtl="0" algn="l">
              <a:lnSpc>
                <a:spcPct val="115000"/>
              </a:lnSpc>
              <a:spcBef>
                <a:spcPts val="0"/>
              </a:spcBef>
              <a:spcAft>
                <a:spcPts val="0"/>
              </a:spcAft>
              <a:buSzPct val="100000"/>
              <a:buChar char="➢"/>
            </a:pPr>
            <a:r>
              <a:rPr lang="lt-LT" sz="1600"/>
              <a:t>Customizable</a:t>
            </a:r>
            <a:endParaRPr sz="1600"/>
          </a:p>
          <a:p>
            <a:pPr indent="-307340" lvl="1" marL="914400" rtl="0" algn="l">
              <a:lnSpc>
                <a:spcPct val="115000"/>
              </a:lnSpc>
              <a:spcBef>
                <a:spcPts val="0"/>
              </a:spcBef>
              <a:spcAft>
                <a:spcPts val="0"/>
              </a:spcAft>
              <a:buSzPct val="100000"/>
              <a:buChar char="➢"/>
            </a:pPr>
            <a:r>
              <a:rPr lang="lt-LT" sz="1600"/>
              <a:t>Built for Moodle</a:t>
            </a:r>
            <a:endParaRPr sz="1600"/>
          </a:p>
          <a:p>
            <a:pPr indent="-307340" lvl="0" marL="457200" rtl="0" algn="l">
              <a:lnSpc>
                <a:spcPct val="115000"/>
              </a:lnSpc>
              <a:spcBef>
                <a:spcPts val="1000"/>
              </a:spcBef>
              <a:spcAft>
                <a:spcPts val="0"/>
              </a:spcAft>
              <a:buSzPct val="100000"/>
              <a:buChar char="❖"/>
            </a:pPr>
            <a:r>
              <a:rPr lang="lt-LT" sz="1600"/>
              <a:t>Cons: Might be complex to use</a:t>
            </a:r>
            <a:endParaRPr sz="1600"/>
          </a:p>
          <a:p>
            <a:pPr indent="0" lvl="0" marL="0" rtl="0" algn="l">
              <a:lnSpc>
                <a:spcPct val="115000"/>
              </a:lnSpc>
              <a:spcBef>
                <a:spcPts val="0"/>
              </a:spcBef>
              <a:spcAft>
                <a:spcPts val="0"/>
              </a:spcAft>
              <a:buSzPct val="100000"/>
              <a:buNone/>
            </a:pPr>
            <a:r>
              <a:t/>
            </a:r>
            <a:endParaRPr/>
          </a:p>
        </p:txBody>
      </p:sp>
      <p:pic>
        <p:nvPicPr>
          <p:cNvPr id="406" name="Google Shape;406;g149770533bd_0_3"/>
          <p:cNvPicPr preferRelativeResize="0"/>
          <p:nvPr/>
        </p:nvPicPr>
        <p:blipFill rotWithShape="1">
          <a:blip r:embed="rId6">
            <a:alphaModFix/>
          </a:blip>
          <a:srcRect b="0" l="0" r="0" t="0"/>
          <a:stretch/>
        </p:blipFill>
        <p:spPr>
          <a:xfrm>
            <a:off x="4001750" y="1693375"/>
            <a:ext cx="4892375" cy="3128150"/>
          </a:xfrm>
          <a:prstGeom prst="rect">
            <a:avLst/>
          </a:prstGeom>
          <a:noFill/>
          <a:ln cap="flat" cmpd="sng" w="19050">
            <a:solidFill>
              <a:srgbClr val="9E9E9E"/>
            </a:solidFill>
            <a:prstDash val="dash"/>
            <a:round/>
            <a:headEnd len="sm" w="sm" type="none"/>
            <a:tailEnd len="sm" w="sm" type="none"/>
          </a:ln>
        </p:spPr>
      </p:pic>
      <p:pic>
        <p:nvPicPr>
          <p:cNvPr id="407" name="Google Shape;407;g149770533bd_0_3"/>
          <p:cNvPicPr preferRelativeResize="0"/>
          <p:nvPr/>
        </p:nvPicPr>
        <p:blipFill rotWithShape="1">
          <a:blip r:embed="rId7">
            <a:alphaModFix/>
          </a:blip>
          <a:srcRect b="0" l="0" r="0" t="0"/>
          <a:stretch/>
        </p:blipFill>
        <p:spPr>
          <a:xfrm>
            <a:off x="170324" y="1706175"/>
            <a:ext cx="391150" cy="670843"/>
          </a:xfrm>
          <a:prstGeom prst="rect">
            <a:avLst/>
          </a:prstGeom>
          <a:noFill/>
          <a:ln>
            <a:noFill/>
          </a:ln>
        </p:spPr>
      </p:pic>
      <p:pic>
        <p:nvPicPr>
          <p:cNvPr id="408" name="Google Shape;408;g149770533bd_0_3"/>
          <p:cNvPicPr preferRelativeResize="0"/>
          <p:nvPr/>
        </p:nvPicPr>
        <p:blipFill>
          <a:blip r:embed="rId8">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138ad667f4d_0_0"/>
          <p:cNvSpPr txBox="1"/>
          <p:nvPr>
            <p:ph type="title"/>
          </p:nvPr>
        </p:nvSpPr>
        <p:spPr>
          <a:xfrm>
            <a:off x="52200" y="750900"/>
            <a:ext cx="6020100" cy="54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lt-LT" sz="1800"/>
              <a:t>Moodle Learning Analytics (API) and prediction models</a:t>
            </a:r>
            <a:endParaRPr sz="1800"/>
          </a:p>
        </p:txBody>
      </p:sp>
      <p:sp>
        <p:nvSpPr>
          <p:cNvPr id="414" name="Google Shape;414;g138ad667f4d_0_0"/>
          <p:cNvSpPr txBox="1"/>
          <p:nvPr>
            <p:ph type="title"/>
          </p:nvPr>
        </p:nvSpPr>
        <p:spPr>
          <a:xfrm>
            <a:off x="6246450" y="856850"/>
            <a:ext cx="2867400" cy="4629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3200"/>
              <a:buNone/>
            </a:pPr>
            <a:r>
              <a:rPr lang="lt-LT" sz="1600" u="sng">
                <a:solidFill>
                  <a:schemeClr val="hlink"/>
                </a:solidFill>
                <a:hlinkClick r:id="rId3"/>
              </a:rPr>
              <a:t>Click here to go to the source</a:t>
            </a:r>
            <a:endParaRPr sz="1600">
              <a:solidFill>
                <a:srgbClr val="4A86E8"/>
              </a:solidFill>
            </a:endParaRPr>
          </a:p>
        </p:txBody>
      </p:sp>
      <p:pic>
        <p:nvPicPr>
          <p:cNvPr id="415" name="Google Shape;415;g138ad667f4d_0_0"/>
          <p:cNvPicPr preferRelativeResize="0"/>
          <p:nvPr/>
        </p:nvPicPr>
        <p:blipFill rotWithShape="1">
          <a:blip r:embed="rId4">
            <a:alphaModFix/>
          </a:blip>
          <a:srcRect b="0" l="0" r="0" t="0"/>
          <a:stretch/>
        </p:blipFill>
        <p:spPr>
          <a:xfrm>
            <a:off x="5962725" y="782249"/>
            <a:ext cx="283725" cy="486600"/>
          </a:xfrm>
          <a:prstGeom prst="rect">
            <a:avLst/>
          </a:prstGeom>
          <a:noFill/>
          <a:ln>
            <a:noFill/>
          </a:ln>
        </p:spPr>
      </p:pic>
      <p:sp>
        <p:nvSpPr>
          <p:cNvPr id="416" name="Google Shape;416;g138ad667f4d_0_0"/>
          <p:cNvSpPr txBox="1"/>
          <p:nvPr/>
        </p:nvSpPr>
        <p:spPr>
          <a:xfrm>
            <a:off x="324100" y="1545450"/>
            <a:ext cx="3309900" cy="33771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21212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100"/>
              <a:buFont typeface="Arial"/>
              <a:buNone/>
            </a:pPr>
            <a:r>
              <a:rPr b="0" i="0" lang="lt-LT" sz="1100" u="none" cap="none" strike="noStrike">
                <a:solidFill>
                  <a:srgbClr val="212121"/>
                </a:solidFill>
                <a:latin typeface="Roboto"/>
                <a:ea typeface="Roboto"/>
                <a:cs typeface="Roboto"/>
                <a:sym typeface="Roboto"/>
              </a:rPr>
              <a:t>The </a:t>
            </a:r>
            <a:r>
              <a:rPr b="1" i="0" lang="lt-LT" sz="1100" u="none" cap="none" strike="noStrike">
                <a:solidFill>
                  <a:srgbClr val="212121"/>
                </a:solidFill>
                <a:latin typeface="Roboto"/>
                <a:ea typeface="Roboto"/>
                <a:cs typeface="Roboto"/>
                <a:sym typeface="Roboto"/>
              </a:rPr>
              <a:t>Moodle Learning Analytics API </a:t>
            </a:r>
            <a:r>
              <a:rPr b="0" i="0" lang="lt-LT" sz="1100" u="none" cap="none" strike="noStrike">
                <a:solidFill>
                  <a:srgbClr val="212121"/>
                </a:solidFill>
                <a:latin typeface="Roboto"/>
                <a:ea typeface="Roboto"/>
                <a:cs typeface="Roboto"/>
                <a:sym typeface="Roboto"/>
              </a:rPr>
              <a:t>allows Moodle site managers to define prediction models that combine indicators and a target.</a:t>
            </a:r>
            <a:endParaRPr b="0" i="0" sz="1100" u="none" cap="none" strike="noStrike">
              <a:solidFill>
                <a:srgbClr val="212121"/>
              </a:solidFill>
              <a:latin typeface="Roboto"/>
              <a:ea typeface="Roboto"/>
              <a:cs typeface="Roboto"/>
              <a:sym typeface="Roboto"/>
            </a:endParaRPr>
          </a:p>
          <a:p>
            <a:pPr indent="0" lvl="0" marL="0" marR="0" rtl="0" algn="just">
              <a:lnSpc>
                <a:spcPct val="115000"/>
              </a:lnSpc>
              <a:spcBef>
                <a:spcPts val="1000"/>
              </a:spcBef>
              <a:spcAft>
                <a:spcPts val="0"/>
              </a:spcAft>
              <a:buClr>
                <a:srgbClr val="000000"/>
              </a:buClr>
              <a:buSzPts val="1100"/>
              <a:buFont typeface="Arial"/>
              <a:buNone/>
            </a:pPr>
            <a:r>
              <a:rPr b="0" i="0" lang="lt-LT" sz="1100" u="none" cap="none" strike="noStrike">
                <a:solidFill>
                  <a:srgbClr val="212121"/>
                </a:solidFill>
                <a:latin typeface="Roboto"/>
                <a:ea typeface="Roboto"/>
                <a:cs typeface="Roboto"/>
                <a:sym typeface="Roboto"/>
              </a:rPr>
              <a:t>It is an open system that can become the basis for a very wide variety of models. </a:t>
            </a:r>
            <a:endParaRPr b="0" i="0" sz="1100" u="none" cap="none" strike="noStrike">
              <a:solidFill>
                <a:srgbClr val="212121"/>
              </a:solidFill>
              <a:latin typeface="Roboto"/>
              <a:ea typeface="Roboto"/>
              <a:cs typeface="Roboto"/>
              <a:sym typeface="Roboto"/>
            </a:endParaRPr>
          </a:p>
          <a:p>
            <a:pPr indent="0" lvl="0" marL="0" marR="0" rtl="0" algn="just">
              <a:lnSpc>
                <a:spcPct val="115000"/>
              </a:lnSpc>
              <a:spcBef>
                <a:spcPts val="1000"/>
              </a:spcBef>
              <a:spcAft>
                <a:spcPts val="0"/>
              </a:spcAft>
              <a:buClr>
                <a:srgbClr val="000000"/>
              </a:buClr>
              <a:buSzPts val="1100"/>
              <a:buFont typeface="Arial"/>
              <a:buNone/>
            </a:pPr>
            <a:r>
              <a:rPr b="0" i="0" lang="lt-LT" sz="1100" u="none" cap="none" strike="noStrike">
                <a:solidFill>
                  <a:srgbClr val="212121"/>
                </a:solidFill>
                <a:latin typeface="Roboto"/>
                <a:ea typeface="Roboto"/>
                <a:cs typeface="Roboto"/>
                <a:sym typeface="Roboto"/>
              </a:rPr>
              <a:t>Models can contain:</a:t>
            </a:r>
            <a:endParaRPr b="0" i="0" sz="1100" u="none" cap="none" strike="noStrike">
              <a:solidFill>
                <a:srgbClr val="212121"/>
              </a:solidFill>
              <a:latin typeface="Roboto"/>
              <a:ea typeface="Roboto"/>
              <a:cs typeface="Roboto"/>
              <a:sym typeface="Roboto"/>
            </a:endParaRPr>
          </a:p>
          <a:p>
            <a:pPr indent="-298450" lvl="0" marL="457200" marR="0" rtl="0" algn="just">
              <a:lnSpc>
                <a:spcPct val="115000"/>
              </a:lnSpc>
              <a:spcBef>
                <a:spcPts val="100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indicators (a.k.a. predictors), </a:t>
            </a:r>
            <a:endParaRPr b="0" i="0" sz="1100" u="none" cap="none" strike="noStrike">
              <a:solidFill>
                <a:srgbClr val="212121"/>
              </a:solidFill>
              <a:latin typeface="Roboto"/>
              <a:ea typeface="Roboto"/>
              <a:cs typeface="Roboto"/>
              <a:sym typeface="Roboto"/>
            </a:endParaRPr>
          </a:p>
          <a:p>
            <a:pPr indent="-298450" lvl="0" marL="4572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targets (the outcome we are trying to predict), </a:t>
            </a:r>
            <a:endParaRPr b="0" i="0" sz="1100" u="none" cap="none" strike="noStrike">
              <a:solidFill>
                <a:srgbClr val="212121"/>
              </a:solidFill>
              <a:latin typeface="Roboto"/>
              <a:ea typeface="Roboto"/>
              <a:cs typeface="Roboto"/>
              <a:sym typeface="Roboto"/>
            </a:endParaRPr>
          </a:p>
          <a:p>
            <a:pPr indent="-298450" lvl="0" marL="4572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insights (the predictions themselves), </a:t>
            </a:r>
            <a:endParaRPr b="0" i="0" sz="1100" u="none" cap="none" strike="noStrike">
              <a:solidFill>
                <a:srgbClr val="212121"/>
              </a:solidFill>
              <a:latin typeface="Roboto"/>
              <a:ea typeface="Roboto"/>
              <a:cs typeface="Roboto"/>
              <a:sym typeface="Roboto"/>
            </a:endParaRPr>
          </a:p>
          <a:p>
            <a:pPr indent="-298450" lvl="0" marL="4572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notifications (messages sent as a result of insights), and </a:t>
            </a:r>
            <a:endParaRPr b="0" i="0" sz="1100" u="none" cap="none" strike="noStrike">
              <a:solidFill>
                <a:srgbClr val="212121"/>
              </a:solidFill>
              <a:latin typeface="Roboto"/>
              <a:ea typeface="Roboto"/>
              <a:cs typeface="Roboto"/>
              <a:sym typeface="Roboto"/>
            </a:endParaRPr>
          </a:p>
          <a:p>
            <a:pPr indent="-298450" lvl="0" marL="457200" marR="0" rtl="0" algn="just">
              <a:lnSpc>
                <a:spcPct val="115000"/>
              </a:lnSpc>
              <a:spcBef>
                <a:spcPts val="0"/>
              </a:spcBef>
              <a:spcAft>
                <a:spcPts val="100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actions (offered to recipients of messages, which can become indicators in turn).</a:t>
            </a:r>
            <a:endParaRPr b="0" i="0" sz="1100" u="none" cap="none" strike="noStrike">
              <a:solidFill>
                <a:srgbClr val="212121"/>
              </a:solidFill>
              <a:latin typeface="Roboto"/>
              <a:ea typeface="Roboto"/>
              <a:cs typeface="Roboto"/>
              <a:sym typeface="Roboto"/>
            </a:endParaRPr>
          </a:p>
        </p:txBody>
      </p:sp>
      <p:sp>
        <p:nvSpPr>
          <p:cNvPr id="417" name="Google Shape;417;g138ad667f4d_0_0"/>
          <p:cNvSpPr txBox="1"/>
          <p:nvPr/>
        </p:nvSpPr>
        <p:spPr>
          <a:xfrm>
            <a:off x="4222653" y="1981125"/>
            <a:ext cx="4653300" cy="2690700"/>
          </a:xfrm>
          <a:prstGeom prst="rect">
            <a:avLst/>
          </a:prstGeom>
          <a:noFill/>
          <a:ln cap="flat" cmpd="sng" w="19050">
            <a:solidFill>
              <a:srgbClr val="F1C232"/>
            </a:solidFill>
            <a:prstDash val="solid"/>
            <a:round/>
            <a:headEnd len="sm" w="sm" type="none"/>
            <a:tailEnd len="sm" w="sm" type="none"/>
          </a:ln>
        </p:spPr>
        <p:txBody>
          <a:bodyPr anchorCtr="0" anchor="t" bIns="91425" lIns="91425" spcFirstLastPara="1" rIns="91425" wrap="square" tIns="91425">
            <a:spAutoFit/>
          </a:bodyPr>
          <a:lstStyle/>
          <a:p>
            <a:pPr indent="-298450" lvl="0" marL="4572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consider the institutional goals the models are meant to support</a:t>
            </a:r>
            <a:endParaRPr b="0" i="0" sz="1100" u="none" cap="none" strike="noStrike">
              <a:solidFill>
                <a:srgbClr val="212121"/>
              </a:solidFill>
              <a:latin typeface="Roboto"/>
              <a:ea typeface="Roboto"/>
              <a:cs typeface="Roboto"/>
              <a:sym typeface="Roboto"/>
            </a:endParaRPr>
          </a:p>
          <a:p>
            <a:pPr indent="-298450" lvl="0" marL="4572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answer the following questions:</a:t>
            </a:r>
            <a:endParaRPr b="0" i="0" sz="1100" u="none" cap="none" strike="noStrike">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What outcome do we want to predict? Or what process do we want to detect? (Positive or negative)</a:t>
            </a:r>
            <a:endParaRPr b="0" i="0" sz="1100" u="none" cap="none" strike="noStrike">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How will we detect that outcome/process?</a:t>
            </a:r>
            <a:endParaRPr b="0" i="0" sz="1100" u="none" cap="none" strike="noStrike">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What clues do we think might help us predict that outcome/process?</a:t>
            </a:r>
            <a:endParaRPr b="0" i="0" sz="1100" u="none" cap="none" strike="noStrike">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What should we do if the outcome/process is very likely? Very unlikely?</a:t>
            </a:r>
            <a:endParaRPr b="0" i="0" sz="1100" u="none" cap="none" strike="noStrike">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Who should be notified? What kind of notification should be sent?</a:t>
            </a:r>
            <a:endParaRPr b="0" i="0" sz="1100" u="none" cap="none" strike="noStrike">
              <a:solidFill>
                <a:srgbClr val="212121"/>
              </a:solidFill>
              <a:latin typeface="Roboto"/>
              <a:ea typeface="Roboto"/>
              <a:cs typeface="Roboto"/>
              <a:sym typeface="Roboto"/>
            </a:endParaRPr>
          </a:p>
          <a:p>
            <a:pPr indent="-298450" lvl="0" marL="685800" marR="0" rtl="0" algn="just">
              <a:lnSpc>
                <a:spcPct val="115000"/>
              </a:lnSpc>
              <a:spcBef>
                <a:spcPts val="0"/>
              </a:spcBef>
              <a:spcAft>
                <a:spcPts val="0"/>
              </a:spcAft>
              <a:buClr>
                <a:srgbClr val="212121"/>
              </a:buClr>
              <a:buSzPts val="1100"/>
              <a:buFont typeface="Roboto"/>
              <a:buChar char="❏"/>
            </a:pPr>
            <a:r>
              <a:rPr b="0" i="0" lang="lt-LT" sz="1100" u="none" cap="none" strike="noStrike">
                <a:solidFill>
                  <a:srgbClr val="212121"/>
                </a:solidFill>
                <a:latin typeface="Roboto"/>
                <a:ea typeface="Roboto"/>
                <a:cs typeface="Roboto"/>
                <a:sym typeface="Roboto"/>
              </a:rPr>
              <a:t>What opportunities for action should be provided on notification?</a:t>
            </a:r>
            <a:endParaRPr b="0" i="0" sz="1100" u="none" cap="none" strike="noStrike">
              <a:solidFill>
                <a:srgbClr val="000000"/>
              </a:solidFill>
              <a:latin typeface="Roboto"/>
              <a:ea typeface="Roboto"/>
              <a:cs typeface="Roboto"/>
              <a:sym typeface="Roboto"/>
            </a:endParaRPr>
          </a:p>
        </p:txBody>
      </p:sp>
      <p:sp>
        <p:nvSpPr>
          <p:cNvPr id="418" name="Google Shape;418;g138ad667f4d_0_0"/>
          <p:cNvSpPr txBox="1"/>
          <p:nvPr/>
        </p:nvSpPr>
        <p:spPr>
          <a:xfrm>
            <a:off x="4222650" y="1662963"/>
            <a:ext cx="30000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100"/>
              <a:buFont typeface="Arial"/>
              <a:buNone/>
            </a:pPr>
            <a:r>
              <a:rPr b="1" i="0" lang="lt-LT" sz="1100" u="none" cap="none" strike="noStrike">
                <a:solidFill>
                  <a:schemeClr val="dk2"/>
                </a:solidFill>
                <a:latin typeface="Roboto"/>
                <a:ea typeface="Roboto"/>
                <a:cs typeface="Roboto"/>
                <a:sym typeface="Roboto"/>
              </a:rPr>
              <a:t>Create an analytics model</a:t>
            </a:r>
            <a:endParaRPr b="1" i="0" sz="1100" u="none" cap="none" strike="noStrike">
              <a:solidFill>
                <a:schemeClr val="dk2"/>
              </a:solidFill>
              <a:latin typeface="Roboto"/>
              <a:ea typeface="Roboto"/>
              <a:cs typeface="Roboto"/>
              <a:sym typeface="Roboto"/>
            </a:endParaRPr>
          </a:p>
        </p:txBody>
      </p:sp>
      <p:pic>
        <p:nvPicPr>
          <p:cNvPr id="419" name="Google Shape;419;g138ad667f4d_0_0"/>
          <p:cNvPicPr preferRelativeResize="0"/>
          <p:nvPr/>
        </p:nvPicPr>
        <p:blipFill>
          <a:blip r:embed="rId5">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38ad667f4d_0_7"/>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To sum up… Moodle provides</a:t>
            </a:r>
            <a:endParaRPr/>
          </a:p>
        </p:txBody>
      </p:sp>
      <p:sp>
        <p:nvSpPr>
          <p:cNvPr id="425" name="Google Shape;425;g138ad667f4d_0_7"/>
          <p:cNvSpPr txBox="1"/>
          <p:nvPr>
            <p:ph idx="1" type="body"/>
          </p:nvPr>
        </p:nvSpPr>
        <p:spPr>
          <a:xfrm>
            <a:off x="548100" y="1866450"/>
            <a:ext cx="7948500" cy="2157000"/>
          </a:xfrm>
          <a:prstGeom prst="rect">
            <a:avLst/>
          </a:prstGeom>
          <a:noFill/>
          <a:ln>
            <a:noFill/>
          </a:ln>
        </p:spPr>
        <p:txBody>
          <a:bodyPr anchorCtr="0" anchor="t" bIns="91425" lIns="91425" spcFirstLastPara="1" rIns="91425" wrap="square" tIns="91425">
            <a:normAutofit fontScale="92500" lnSpcReduction="10000"/>
          </a:bodyPr>
          <a:lstStyle/>
          <a:p>
            <a:pPr indent="-334327" lvl="0" marL="457200" rtl="0" algn="l">
              <a:lnSpc>
                <a:spcPct val="115000"/>
              </a:lnSpc>
              <a:spcBef>
                <a:spcPts val="0"/>
              </a:spcBef>
              <a:spcAft>
                <a:spcPts val="0"/>
              </a:spcAft>
              <a:buSzPct val="100000"/>
              <a:buChar char="●"/>
            </a:pPr>
            <a:r>
              <a:rPr b="1" lang="lt-LT"/>
              <a:t>Built-in reports based on log data</a:t>
            </a:r>
            <a:r>
              <a:rPr lang="lt-LT"/>
              <a:t> (descriptive in nature). They provide information on activities and course-completion.</a:t>
            </a:r>
            <a:endParaRPr/>
          </a:p>
          <a:p>
            <a:pPr indent="-334327" lvl="0" marL="457200" rtl="0" algn="l">
              <a:lnSpc>
                <a:spcPct val="115000"/>
              </a:lnSpc>
              <a:spcBef>
                <a:spcPts val="0"/>
              </a:spcBef>
              <a:spcAft>
                <a:spcPts val="0"/>
              </a:spcAft>
              <a:buSzPct val="100000"/>
              <a:buChar char="●"/>
            </a:pPr>
            <a:r>
              <a:rPr b="1" lang="lt-LT"/>
              <a:t>Analytics</a:t>
            </a:r>
            <a:r>
              <a:rPr lang="lt-LT"/>
              <a:t> that generate </a:t>
            </a:r>
            <a:r>
              <a:rPr b="1" lang="lt-LT"/>
              <a:t>models </a:t>
            </a:r>
            <a:r>
              <a:rPr lang="lt-LT"/>
              <a:t>(prediction models). They should be enabled after careful consideration of the objectives you want to achieve. </a:t>
            </a:r>
            <a:endParaRPr/>
          </a:p>
          <a:p>
            <a:pPr indent="0" lvl="0" marL="457200" rtl="0" algn="l">
              <a:lnSpc>
                <a:spcPct val="115000"/>
              </a:lnSpc>
              <a:spcBef>
                <a:spcPts val="0"/>
              </a:spcBef>
              <a:spcAft>
                <a:spcPts val="0"/>
              </a:spcAft>
              <a:buSzPct val="108107"/>
              <a:buNone/>
            </a:pPr>
            <a:r>
              <a:t/>
            </a:r>
            <a:endParaRPr/>
          </a:p>
          <a:p>
            <a:pPr indent="0" lvl="0" marL="0" rtl="0" algn="l">
              <a:lnSpc>
                <a:spcPct val="115000"/>
              </a:lnSpc>
              <a:spcBef>
                <a:spcPts val="0"/>
              </a:spcBef>
              <a:spcAft>
                <a:spcPts val="0"/>
              </a:spcAft>
              <a:buSzPct val="108107"/>
              <a:buNone/>
            </a:pPr>
            <a:r>
              <a:rPr lang="lt-LT"/>
              <a:t>Example: A valuable prediction model for student engagement would be: </a:t>
            </a:r>
            <a:r>
              <a:rPr b="1" lang="lt-LT"/>
              <a:t>Students at risk of dropping out</a:t>
            </a:r>
            <a:endParaRPr/>
          </a:p>
        </p:txBody>
      </p:sp>
      <p:pic>
        <p:nvPicPr>
          <p:cNvPr id="426" name="Google Shape;426;g138ad667f4d_0_7"/>
          <p:cNvPicPr preferRelativeResize="0"/>
          <p:nvPr/>
        </p:nvPicPr>
        <p:blipFill rotWithShape="1">
          <a:blip r:embed="rId3">
            <a:alphaModFix/>
          </a:blip>
          <a:srcRect b="0" l="0" r="0" t="0"/>
          <a:stretch/>
        </p:blipFill>
        <p:spPr>
          <a:xfrm>
            <a:off x="915616" y="4082600"/>
            <a:ext cx="447634" cy="767700"/>
          </a:xfrm>
          <a:prstGeom prst="rect">
            <a:avLst/>
          </a:prstGeom>
          <a:noFill/>
          <a:ln>
            <a:noFill/>
          </a:ln>
        </p:spPr>
      </p:pic>
      <p:sp>
        <p:nvSpPr>
          <p:cNvPr id="427" name="Google Shape;427;g138ad667f4d_0_7"/>
          <p:cNvSpPr txBox="1"/>
          <p:nvPr/>
        </p:nvSpPr>
        <p:spPr>
          <a:xfrm>
            <a:off x="1456300" y="4307275"/>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lt-LT" sz="1800" u="none" cap="none" strike="noStrike">
                <a:solidFill>
                  <a:schemeClr val="lt2"/>
                </a:solidFill>
                <a:latin typeface="Roboto"/>
                <a:ea typeface="Roboto"/>
                <a:cs typeface="Roboto"/>
                <a:sym typeface="Roboto"/>
              </a:rPr>
              <a:t>Optional </a:t>
            </a:r>
            <a:r>
              <a:rPr b="0" i="0" lang="lt-LT" sz="1800" u="none" cap="none" strike="noStrike">
                <a:solidFill>
                  <a:schemeClr val="lt2"/>
                </a:solidFill>
                <a:latin typeface="Roboto"/>
                <a:ea typeface="Roboto"/>
                <a:cs typeface="Roboto"/>
                <a:sym typeface="Roboto"/>
              </a:rPr>
              <a:t>reading</a:t>
            </a:r>
            <a:r>
              <a:rPr b="1" i="0" lang="lt-LT" sz="1800" u="none" cap="none" strike="noStrike">
                <a:solidFill>
                  <a:schemeClr val="lt2"/>
                </a:solidFill>
                <a:latin typeface="Roboto"/>
                <a:ea typeface="Roboto"/>
                <a:cs typeface="Roboto"/>
                <a:sym typeface="Roboto"/>
              </a:rPr>
              <a:t> </a:t>
            </a:r>
            <a:r>
              <a:rPr b="1" i="0" lang="lt-LT" sz="1800" u="sng" cap="none" strike="noStrike">
                <a:solidFill>
                  <a:schemeClr val="hlink"/>
                </a:solidFill>
                <a:latin typeface="Roboto"/>
                <a:ea typeface="Roboto"/>
                <a:cs typeface="Roboto"/>
                <a:sym typeface="Roboto"/>
                <a:hlinkClick r:id="rId4"/>
                <a:extLst>
                  <a:ext uri="http://customooxmlschemas.google.com/">
                    <go:slidesCustomData xmlns:go="http://customooxmlschemas.google.com/" textRoundtripDataId="11"/>
                  </a:ext>
                </a:extLst>
              </a:rPr>
              <a:t>here</a:t>
            </a:r>
            <a:endParaRPr b="0" i="0" sz="1400" u="none" cap="none" strike="noStrike">
              <a:solidFill>
                <a:schemeClr val="lt2"/>
              </a:solidFill>
              <a:latin typeface="Arial"/>
              <a:ea typeface="Arial"/>
              <a:cs typeface="Arial"/>
              <a:sym typeface="Arial"/>
            </a:endParaRPr>
          </a:p>
        </p:txBody>
      </p:sp>
      <p:pic>
        <p:nvPicPr>
          <p:cNvPr id="428" name="Google Shape;428;g138ad667f4d_0_7"/>
          <p:cNvPicPr preferRelativeResize="0"/>
          <p:nvPr/>
        </p:nvPicPr>
        <p:blipFill>
          <a:blip r:embed="rId5">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38ad667f4d_0_12"/>
          <p:cNvSpPr txBox="1"/>
          <p:nvPr>
            <p:ph type="title"/>
          </p:nvPr>
        </p:nvSpPr>
        <p:spPr>
          <a:xfrm>
            <a:off x="1323800" y="769850"/>
            <a:ext cx="7370100" cy="5841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rPr lang="lt-LT"/>
              <a:t>Click </a:t>
            </a:r>
            <a:r>
              <a:rPr lang="lt-LT" u="sng">
                <a:solidFill>
                  <a:schemeClr val="hlink"/>
                </a:solidFill>
                <a:hlinkClick r:id="rId3"/>
              </a:rPr>
              <a:t>here</a:t>
            </a:r>
            <a:r>
              <a:rPr lang="lt-LT"/>
              <a:t> for further reading on this model</a:t>
            </a:r>
            <a:endParaRPr/>
          </a:p>
        </p:txBody>
      </p:sp>
      <p:pic>
        <p:nvPicPr>
          <p:cNvPr id="434" name="Google Shape;434;g138ad667f4d_0_12"/>
          <p:cNvPicPr preferRelativeResize="0"/>
          <p:nvPr/>
        </p:nvPicPr>
        <p:blipFill rotWithShape="1">
          <a:blip r:embed="rId4">
            <a:alphaModFix/>
          </a:blip>
          <a:srcRect b="3447" l="789" r="1589" t="1567"/>
          <a:stretch/>
        </p:blipFill>
        <p:spPr>
          <a:xfrm>
            <a:off x="972025" y="1485175"/>
            <a:ext cx="7246925" cy="3552250"/>
          </a:xfrm>
          <a:prstGeom prst="rect">
            <a:avLst/>
          </a:prstGeom>
          <a:noFill/>
          <a:ln>
            <a:noFill/>
          </a:ln>
        </p:spPr>
      </p:pic>
      <p:pic>
        <p:nvPicPr>
          <p:cNvPr id="435" name="Google Shape;435;g138ad667f4d_0_12"/>
          <p:cNvPicPr preferRelativeResize="0"/>
          <p:nvPr/>
        </p:nvPicPr>
        <p:blipFill rotWithShape="1">
          <a:blip r:embed="rId5">
            <a:alphaModFix/>
          </a:blip>
          <a:srcRect b="0" l="0" r="0" t="0"/>
          <a:stretch/>
        </p:blipFill>
        <p:spPr>
          <a:xfrm>
            <a:off x="1035575" y="678050"/>
            <a:ext cx="340574" cy="584100"/>
          </a:xfrm>
          <a:prstGeom prst="rect">
            <a:avLst/>
          </a:prstGeom>
          <a:noFill/>
          <a:ln>
            <a:noFill/>
          </a:ln>
        </p:spPr>
      </p:pic>
      <p:pic>
        <p:nvPicPr>
          <p:cNvPr id="436" name="Google Shape;436;g138ad667f4d_0_12"/>
          <p:cNvPicPr preferRelativeResize="0"/>
          <p:nvPr/>
        </p:nvPicPr>
        <p:blipFill>
          <a:blip r:embed="rId6">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138ad667f4d_0_18"/>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Adaptive Learning</a:t>
            </a:r>
            <a:endParaRPr/>
          </a:p>
        </p:txBody>
      </p:sp>
      <p:sp>
        <p:nvSpPr>
          <p:cNvPr id="442" name="Google Shape;442;g138ad667f4d_0_18"/>
          <p:cNvSpPr txBox="1"/>
          <p:nvPr>
            <p:ph idx="1" type="body"/>
          </p:nvPr>
        </p:nvSpPr>
        <p:spPr>
          <a:xfrm>
            <a:off x="4131250" y="1757725"/>
            <a:ext cx="4641600" cy="15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lt-LT" sz="1700"/>
              <a:t>This </a:t>
            </a:r>
            <a:r>
              <a:rPr lang="lt-LT" sz="1700" u="sng">
                <a:solidFill>
                  <a:schemeClr val="hlink"/>
                </a:solidFill>
                <a:hlinkClick r:id="rId3"/>
              </a:rPr>
              <a:t>video</a:t>
            </a:r>
            <a:r>
              <a:rPr lang="lt-LT" sz="1700">
                <a:solidFill>
                  <a:schemeClr val="hlink"/>
                </a:solidFill>
                <a:uFill>
                  <a:noFill/>
                </a:uFill>
                <a:hlinkClick r:id="rId4"/>
              </a:rPr>
              <a:t> </a:t>
            </a:r>
            <a:r>
              <a:rPr lang="lt-LT" sz="1700"/>
              <a:t>shows how to add a sequence of learning content, how to use quizzes, the connections to jump to different sections and all the affordances of Moodle when you structure a lesson.</a:t>
            </a:r>
            <a:endParaRPr b="1" sz="1700"/>
          </a:p>
        </p:txBody>
      </p:sp>
      <p:pic>
        <p:nvPicPr>
          <p:cNvPr id="443" name="Google Shape;443;g138ad667f4d_0_18"/>
          <p:cNvPicPr preferRelativeResize="0"/>
          <p:nvPr/>
        </p:nvPicPr>
        <p:blipFill rotWithShape="1">
          <a:blip r:embed="rId5">
            <a:alphaModFix/>
          </a:blip>
          <a:srcRect b="0" l="0" r="0" t="0"/>
          <a:stretch/>
        </p:blipFill>
        <p:spPr>
          <a:xfrm>
            <a:off x="4387138" y="3636550"/>
            <a:ext cx="522125" cy="895450"/>
          </a:xfrm>
          <a:prstGeom prst="rect">
            <a:avLst/>
          </a:prstGeom>
          <a:noFill/>
          <a:ln>
            <a:noFill/>
          </a:ln>
        </p:spPr>
      </p:pic>
      <p:pic>
        <p:nvPicPr>
          <p:cNvPr id="444" name="Google Shape;444;g138ad667f4d_0_18"/>
          <p:cNvPicPr preferRelativeResize="0"/>
          <p:nvPr/>
        </p:nvPicPr>
        <p:blipFill rotWithShape="1">
          <a:blip r:embed="rId6">
            <a:alphaModFix/>
          </a:blip>
          <a:srcRect b="0" l="0" r="0" t="0"/>
          <a:stretch/>
        </p:blipFill>
        <p:spPr>
          <a:xfrm>
            <a:off x="318200" y="1838325"/>
            <a:ext cx="3526349" cy="1975118"/>
          </a:xfrm>
          <a:prstGeom prst="rect">
            <a:avLst/>
          </a:prstGeom>
          <a:noFill/>
          <a:ln>
            <a:noFill/>
          </a:ln>
          <a:effectLst>
            <a:reflection blurRad="0" dir="5400000" dist="38100" endA="0" endPos="30000" fadeDir="5400012" kx="0" rotWithShape="0" algn="bl" stPos="0" sy="-100000" ky="0"/>
          </a:effectLst>
        </p:spPr>
      </p:pic>
      <p:sp>
        <p:nvSpPr>
          <p:cNvPr id="445" name="Google Shape;445;g138ad667f4d_0_18"/>
          <p:cNvSpPr txBox="1"/>
          <p:nvPr/>
        </p:nvSpPr>
        <p:spPr>
          <a:xfrm>
            <a:off x="5073100" y="3534825"/>
            <a:ext cx="30000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lt-LT" sz="1800" u="none" cap="none" strike="noStrike">
                <a:solidFill>
                  <a:schemeClr val="lt2"/>
                </a:solidFill>
                <a:latin typeface="Roboto"/>
                <a:ea typeface="Roboto"/>
                <a:cs typeface="Roboto"/>
                <a:sym typeface="Roboto"/>
              </a:rPr>
              <a:t>NOTE: It is very important to </a:t>
            </a:r>
            <a:r>
              <a:rPr b="1" i="0" lang="lt-LT" sz="1800" u="none" cap="none" strike="noStrike">
                <a:solidFill>
                  <a:schemeClr val="lt2"/>
                </a:solidFill>
                <a:latin typeface="Roboto"/>
                <a:ea typeface="Roboto"/>
                <a:cs typeface="Roboto"/>
                <a:sym typeface="Roboto"/>
              </a:rPr>
              <a:t>PLAN YOUR LESSON STRUCTURE IN ADVANCE!</a:t>
            </a:r>
            <a:endParaRPr b="0" i="0" sz="1400" u="none" cap="none" strike="noStrike">
              <a:solidFill>
                <a:srgbClr val="000000"/>
              </a:solidFill>
              <a:latin typeface="Arial"/>
              <a:ea typeface="Arial"/>
              <a:cs typeface="Arial"/>
              <a:sym typeface="Arial"/>
            </a:endParaRPr>
          </a:p>
        </p:txBody>
      </p:sp>
      <p:pic>
        <p:nvPicPr>
          <p:cNvPr id="446" name="Google Shape;446;g138ad667f4d_0_18"/>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5174d6553b_1_8"/>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Optional readings </a:t>
            </a:r>
            <a:endParaRPr/>
          </a:p>
        </p:txBody>
      </p:sp>
      <p:sp>
        <p:nvSpPr>
          <p:cNvPr id="452" name="Google Shape;452;g15174d6553b_1_8"/>
          <p:cNvSpPr txBox="1"/>
          <p:nvPr>
            <p:ph idx="1" type="body"/>
          </p:nvPr>
        </p:nvSpPr>
        <p:spPr>
          <a:xfrm>
            <a:off x="1030800" y="1919075"/>
            <a:ext cx="7663200" cy="438300"/>
          </a:xfrm>
          <a:prstGeom prst="rect">
            <a:avLst/>
          </a:prstGeom>
          <a:noFill/>
          <a:ln>
            <a:noFill/>
          </a:ln>
        </p:spPr>
        <p:txBody>
          <a:bodyPr anchorCtr="0" anchor="t" bIns="91425" lIns="91425" spcFirstLastPara="1" rIns="91425" wrap="square" tIns="91425">
            <a:normAutofit lnSpcReduction="20000"/>
          </a:bodyPr>
          <a:lstStyle/>
          <a:p>
            <a:pPr indent="0" lvl="0" marL="0" rtl="0" algn="just">
              <a:lnSpc>
                <a:spcPct val="150000"/>
              </a:lnSpc>
              <a:spcBef>
                <a:spcPts val="0"/>
              </a:spcBef>
              <a:spcAft>
                <a:spcPts val="0"/>
              </a:spcAft>
              <a:buSzPts val="1800"/>
              <a:buNone/>
            </a:pPr>
            <a:r>
              <a:rPr lang="lt-LT" sz="1400">
                <a:solidFill>
                  <a:srgbClr val="000000"/>
                </a:solidFill>
              </a:rPr>
              <a:t>Read the following chapters taken from the </a:t>
            </a:r>
            <a:r>
              <a:rPr lang="lt-LT" sz="1400" u="sng">
                <a:solidFill>
                  <a:srgbClr val="1155CC"/>
                </a:solidFill>
                <a:hlinkClick r:id="rId3">
                  <a:extLst>
                    <a:ext uri="{A12FA001-AC4F-418D-AE19-62706E023703}">
                      <ahyp:hlinkClr val="tx"/>
                    </a:ext>
                  </a:extLst>
                </a:hlinkClick>
              </a:rPr>
              <a:t>Handbook of Learning Analytics – Second edition</a:t>
            </a:r>
            <a:endParaRPr/>
          </a:p>
        </p:txBody>
      </p:sp>
      <p:pic>
        <p:nvPicPr>
          <p:cNvPr id="453" name="Google Shape;453;g15174d6553b_1_8"/>
          <p:cNvPicPr preferRelativeResize="0"/>
          <p:nvPr/>
        </p:nvPicPr>
        <p:blipFill rotWithShape="1">
          <a:blip r:embed="rId4">
            <a:alphaModFix/>
          </a:blip>
          <a:srcRect b="0" l="0" r="0" t="0"/>
          <a:stretch/>
        </p:blipFill>
        <p:spPr>
          <a:xfrm>
            <a:off x="251688" y="1871350"/>
            <a:ext cx="522125" cy="895450"/>
          </a:xfrm>
          <a:prstGeom prst="rect">
            <a:avLst/>
          </a:prstGeom>
          <a:noFill/>
          <a:ln>
            <a:noFill/>
          </a:ln>
        </p:spPr>
      </p:pic>
      <p:pic>
        <p:nvPicPr>
          <p:cNvPr id="454" name="Google Shape;454;g15174d6553b_1_8"/>
          <p:cNvPicPr preferRelativeResize="0"/>
          <p:nvPr/>
        </p:nvPicPr>
        <p:blipFill rotWithShape="1">
          <a:blip r:embed="rId5">
            <a:alphaModFix/>
          </a:blip>
          <a:srcRect b="0" l="0" r="0" t="0"/>
          <a:stretch/>
        </p:blipFill>
        <p:spPr>
          <a:xfrm>
            <a:off x="1238125" y="2465050"/>
            <a:ext cx="1631738" cy="2173523"/>
          </a:xfrm>
          <a:prstGeom prst="rect">
            <a:avLst/>
          </a:prstGeom>
          <a:noFill/>
          <a:ln>
            <a:noFill/>
          </a:ln>
          <a:effectLst>
            <a:outerShdw blurRad="57150" rotWithShape="0" algn="bl" dir="7980000" dist="228600">
              <a:srgbClr val="000000">
                <a:alpha val="49019"/>
              </a:srgbClr>
            </a:outerShdw>
          </a:effectLst>
        </p:spPr>
      </p:pic>
      <p:sp>
        <p:nvSpPr>
          <p:cNvPr id="455" name="Google Shape;455;g15174d6553b_1_8"/>
          <p:cNvSpPr txBox="1"/>
          <p:nvPr/>
        </p:nvSpPr>
        <p:spPr>
          <a:xfrm>
            <a:off x="3136300" y="2608300"/>
            <a:ext cx="4668900" cy="1887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hlinkClick r:id="rId6">
                  <a:extLst>
                    <a:ext uri="{A12FA001-AC4F-418D-AE19-62706E023703}">
                      <ahyp:hlinkClr val="tx"/>
                    </a:ext>
                  </a:extLst>
                </a:hlinkClick>
              </a:rPr>
              <a:t>Chapter 8. Learning Analytics for</a:t>
            </a:r>
            <a:r>
              <a:rPr b="0" i="0" lang="lt-LT" sz="1400" u="sng" cap="none" strike="noStrike">
                <a:solidFill>
                  <a:srgbClr val="1155CC"/>
                </a:solidFill>
                <a:highlight>
                  <a:srgbClr val="FFFF00"/>
                </a:highlight>
                <a:latin typeface="Roboto"/>
                <a:ea typeface="Roboto"/>
                <a:cs typeface="Roboto"/>
                <a:sym typeface="Roboto"/>
                <a:hlinkClick r:id="rId7">
                  <a:extLst>
                    <a:ext uri="{A12FA001-AC4F-418D-AE19-62706E023703}">
                      <ahyp:hlinkClr val="tx"/>
                    </a:ext>
                  </a:extLst>
                </a:hlinkClick>
              </a:rPr>
              <a:t> Self-Regulated Learning</a:t>
            </a:r>
            <a:r>
              <a:rPr b="0" i="0" lang="lt-LT" sz="1400" u="sng" cap="none" strike="noStrike">
                <a:solidFill>
                  <a:srgbClr val="1155CC"/>
                </a:solidFill>
                <a:highlight>
                  <a:srgbClr val="FFFF00"/>
                </a:highlight>
                <a:latin typeface="Roboto"/>
                <a:ea typeface="Roboto"/>
                <a:cs typeface="Roboto"/>
                <a:sym typeface="Roboto"/>
              </a:rPr>
              <a:t> </a:t>
            </a:r>
            <a:endParaRPr b="0" i="0" sz="1400" u="sng" cap="none" strike="noStrike">
              <a:solidFill>
                <a:srgbClr val="1155CC"/>
              </a:solidFill>
              <a:highlight>
                <a:srgbClr val="FFFF00"/>
              </a:highlight>
              <a:latin typeface="Roboto"/>
              <a:ea typeface="Roboto"/>
              <a:cs typeface="Roboto"/>
              <a:sym typeface="Roboto"/>
            </a:endParaRPr>
          </a:p>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rPr>
              <a:t>Chapter 13. </a:t>
            </a:r>
            <a:r>
              <a:rPr b="0" i="0" lang="lt-LT" sz="1400" u="sng" cap="none" strike="noStrike">
                <a:solidFill>
                  <a:srgbClr val="1155CC"/>
                </a:solidFill>
                <a:highlight>
                  <a:srgbClr val="FFFF00"/>
                </a:highlight>
                <a:latin typeface="Roboto"/>
                <a:ea typeface="Roboto"/>
                <a:cs typeface="Roboto"/>
                <a:sym typeface="Roboto"/>
              </a:rPr>
              <a:t>Teacher and Student Facing</a:t>
            </a:r>
            <a:r>
              <a:rPr b="0" i="0" lang="lt-LT" sz="1400" u="sng" cap="none" strike="noStrike">
                <a:solidFill>
                  <a:srgbClr val="1155CC"/>
                </a:solidFill>
                <a:latin typeface="Roboto"/>
                <a:ea typeface="Roboto"/>
                <a:cs typeface="Roboto"/>
                <a:sym typeface="Roboto"/>
              </a:rPr>
              <a:t> Learning Analytics</a:t>
            </a:r>
            <a:endParaRPr b="0" i="0" sz="1400" u="sng" cap="none" strike="noStrike">
              <a:solidFill>
                <a:srgbClr val="1155CC"/>
              </a:solidFill>
              <a:latin typeface="Roboto"/>
              <a:ea typeface="Roboto"/>
              <a:cs typeface="Roboto"/>
              <a:sym typeface="Roboto"/>
            </a:endParaRPr>
          </a:p>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hlinkClick r:id="rId8">
                  <a:extLst>
                    <a:ext uri="{A12FA001-AC4F-418D-AE19-62706E023703}">
                      <ahyp:hlinkClr val="tx"/>
                    </a:ext>
                  </a:extLst>
                </a:hlinkClick>
              </a:rPr>
              <a:t>Chapter 19. </a:t>
            </a:r>
            <a:r>
              <a:rPr b="0" i="0" lang="lt-LT" sz="1400" u="sng" cap="none" strike="noStrike">
                <a:solidFill>
                  <a:srgbClr val="1155CC"/>
                </a:solidFill>
                <a:highlight>
                  <a:srgbClr val="FFFF00"/>
                </a:highlight>
                <a:latin typeface="Roboto"/>
                <a:ea typeface="Roboto"/>
                <a:cs typeface="Roboto"/>
                <a:sym typeface="Roboto"/>
                <a:hlinkClick r:id="rId9">
                  <a:extLst>
                    <a:ext uri="{A12FA001-AC4F-418D-AE19-62706E023703}">
                      <ahyp:hlinkClr val="tx"/>
                    </a:ext>
                  </a:extLst>
                </a:hlinkClick>
              </a:rPr>
              <a:t>Data Literacy</a:t>
            </a:r>
            <a:r>
              <a:rPr b="0" i="0" lang="lt-LT" sz="1400" u="sng" cap="none" strike="noStrike">
                <a:solidFill>
                  <a:srgbClr val="1155CC"/>
                </a:solidFill>
                <a:latin typeface="Roboto"/>
                <a:ea typeface="Roboto"/>
                <a:cs typeface="Roboto"/>
                <a:sym typeface="Roboto"/>
                <a:hlinkClick r:id="rId10">
                  <a:extLst>
                    <a:ext uri="{A12FA001-AC4F-418D-AE19-62706E023703}">
                      <ahyp:hlinkClr val="tx"/>
                    </a:ext>
                  </a:extLst>
                </a:hlinkClick>
              </a:rPr>
              <a:t> and Learning Analytics</a:t>
            </a:r>
            <a:r>
              <a:rPr b="0" i="0" lang="lt-LT" sz="1400" u="sng" cap="none" strike="noStrike">
                <a:solidFill>
                  <a:srgbClr val="1155CC"/>
                </a:solidFill>
                <a:latin typeface="Roboto"/>
                <a:ea typeface="Roboto"/>
                <a:cs typeface="Roboto"/>
                <a:sym typeface="Roboto"/>
              </a:rPr>
              <a:t> </a:t>
            </a:r>
            <a:endParaRPr b="0" i="0" sz="1400" u="sng" cap="none" strike="noStrike">
              <a:solidFill>
                <a:srgbClr val="1155CC"/>
              </a:solidFill>
              <a:latin typeface="Roboto"/>
              <a:ea typeface="Roboto"/>
              <a:cs typeface="Roboto"/>
              <a:sym typeface="Roboto"/>
            </a:endParaRPr>
          </a:p>
          <a:p>
            <a:pPr indent="-317500" lvl="0" marL="457200" marR="0" rtl="0" algn="l">
              <a:lnSpc>
                <a:spcPct val="115000"/>
              </a:lnSpc>
              <a:spcBef>
                <a:spcPts val="0"/>
              </a:spcBef>
              <a:spcAft>
                <a:spcPts val="0"/>
              </a:spcAft>
              <a:buClr>
                <a:srgbClr val="1A237E"/>
              </a:buClr>
              <a:buSzPts val="1400"/>
              <a:buFont typeface="Roboto"/>
              <a:buChar char="➔"/>
            </a:pPr>
            <a:r>
              <a:rPr b="0" i="0" lang="lt-LT" sz="1400" u="sng" cap="none" strike="noStrike">
                <a:solidFill>
                  <a:srgbClr val="1155CC"/>
                </a:solidFill>
                <a:latin typeface="Roboto"/>
                <a:ea typeface="Roboto"/>
                <a:cs typeface="Roboto"/>
                <a:sym typeface="Roboto"/>
                <a:hlinkClick r:id="rId11">
                  <a:extLst>
                    <a:ext uri="{A12FA001-AC4F-418D-AE19-62706E023703}">
                      <ahyp:hlinkClr val="tx"/>
                    </a:ext>
                  </a:extLst>
                </a:hlinkClick>
              </a:rPr>
              <a:t>Chapter 21. Human-centered Approaches to Data-informed </a:t>
            </a:r>
            <a:r>
              <a:rPr b="0" i="0" lang="lt-LT" sz="1400" u="sng" cap="none" strike="noStrike">
                <a:solidFill>
                  <a:srgbClr val="1155CC"/>
                </a:solidFill>
                <a:highlight>
                  <a:srgbClr val="FFFF00"/>
                </a:highlight>
                <a:latin typeface="Roboto"/>
                <a:ea typeface="Roboto"/>
                <a:cs typeface="Roboto"/>
                <a:sym typeface="Roboto"/>
                <a:hlinkClick r:id="rId12">
                  <a:extLst>
                    <a:ext uri="{A12FA001-AC4F-418D-AE19-62706E023703}">
                      <ahyp:hlinkClr val="tx"/>
                    </a:ext>
                  </a:extLst>
                </a:hlinkClick>
              </a:rPr>
              <a:t>Feedback</a:t>
            </a:r>
            <a:endParaRPr b="0" i="0" sz="1400" u="none" cap="none" strike="noStrike">
              <a:solidFill>
                <a:srgbClr val="000000"/>
              </a:solidFill>
              <a:latin typeface="Arial"/>
              <a:ea typeface="Arial"/>
              <a:cs typeface="Arial"/>
              <a:sym typeface="Arial"/>
            </a:endParaRPr>
          </a:p>
        </p:txBody>
      </p:sp>
      <p:pic>
        <p:nvPicPr>
          <p:cNvPr id="456" name="Google Shape;456;g15174d6553b_1_8"/>
          <p:cNvPicPr preferRelativeResize="0"/>
          <p:nvPr/>
        </p:nvPicPr>
        <p:blipFill>
          <a:blip r:embed="rId13">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157d20df6a2_0_0"/>
          <p:cNvSpPr txBox="1"/>
          <p:nvPr>
            <p:ph type="title"/>
          </p:nvPr>
        </p:nvSpPr>
        <p:spPr>
          <a:xfrm>
            <a:off x="109200"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An infographic to conclude</a:t>
            </a:r>
            <a:endParaRPr/>
          </a:p>
        </p:txBody>
      </p:sp>
      <p:sp>
        <p:nvSpPr>
          <p:cNvPr id="462" name="Google Shape;462;g157d20df6a2_0_0"/>
          <p:cNvSpPr txBox="1"/>
          <p:nvPr>
            <p:ph idx="1" type="body"/>
          </p:nvPr>
        </p:nvSpPr>
        <p:spPr>
          <a:xfrm>
            <a:off x="2557925" y="2124725"/>
            <a:ext cx="4578600" cy="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25"/>
              <a:buNone/>
            </a:pPr>
            <a:r>
              <a:rPr lang="lt-LT" sz="1425"/>
              <a:t>Finally, check the </a:t>
            </a:r>
            <a:r>
              <a:rPr lang="lt-LT" sz="1425" u="sng">
                <a:solidFill>
                  <a:schemeClr val="hlink"/>
                </a:solidFill>
                <a:hlinkClick r:id="rId3"/>
              </a:rPr>
              <a:t>synthesis</a:t>
            </a:r>
            <a:r>
              <a:rPr lang="lt-LT" sz="1425"/>
              <a:t> of this learning material</a:t>
            </a:r>
            <a:endParaRPr sz="1425"/>
          </a:p>
        </p:txBody>
      </p:sp>
      <p:pic>
        <p:nvPicPr>
          <p:cNvPr id="463" name="Google Shape;463;g157d20df6a2_0_0"/>
          <p:cNvPicPr preferRelativeResize="0"/>
          <p:nvPr/>
        </p:nvPicPr>
        <p:blipFill rotWithShape="1">
          <a:blip r:embed="rId4">
            <a:alphaModFix/>
          </a:blip>
          <a:srcRect b="0" l="0" r="0" t="0"/>
          <a:stretch/>
        </p:blipFill>
        <p:spPr>
          <a:xfrm>
            <a:off x="2200250" y="2083424"/>
            <a:ext cx="283725" cy="486600"/>
          </a:xfrm>
          <a:prstGeom prst="rect">
            <a:avLst/>
          </a:prstGeom>
          <a:noFill/>
          <a:ln>
            <a:noFill/>
          </a:ln>
        </p:spPr>
      </p:pic>
      <p:sp>
        <p:nvSpPr>
          <p:cNvPr id="464" name="Google Shape;464;g157d20df6a2_0_0"/>
          <p:cNvSpPr txBox="1"/>
          <p:nvPr/>
        </p:nvSpPr>
        <p:spPr>
          <a:xfrm>
            <a:off x="2115026" y="3007525"/>
            <a:ext cx="5707200" cy="531000"/>
          </a:xfrm>
          <a:prstGeom prst="rect">
            <a:avLst/>
          </a:prstGeom>
          <a:noFill/>
          <a:ln>
            <a:noFill/>
          </a:ln>
        </p:spPr>
        <p:txBody>
          <a:bodyPr anchorCtr="0" anchor="t" bIns="91425" lIns="91425" spcFirstLastPara="1" rIns="91425" wrap="square" tIns="91425">
            <a:spAutoFit/>
          </a:bodyPr>
          <a:lstStyle/>
          <a:p>
            <a:pPr indent="-228600" lvl="0" marL="317500" marR="0" rtl="0" algn="l">
              <a:lnSpc>
                <a:spcPct val="115000"/>
              </a:lnSpc>
              <a:spcBef>
                <a:spcPts val="0"/>
              </a:spcBef>
              <a:spcAft>
                <a:spcPts val="0"/>
              </a:spcAft>
              <a:buClr>
                <a:srgbClr val="1A237E"/>
              </a:buClr>
              <a:buSzPts val="2250"/>
              <a:buFont typeface="Roboto"/>
              <a:buNone/>
            </a:pPr>
            <a:r>
              <a:rPr b="0" i="0" lang="lt-LT" sz="1800" u="none" cap="none" strike="noStrike">
                <a:solidFill>
                  <a:srgbClr val="1A237E"/>
                </a:solidFill>
                <a:latin typeface="Roboto"/>
                <a:ea typeface="Roboto"/>
                <a:cs typeface="Roboto"/>
                <a:sym typeface="Roboto"/>
              </a:rPr>
              <a:t>We hope you found this introduction useful!</a:t>
            </a:r>
            <a:endParaRPr b="0" i="0" sz="1800" u="none" cap="none" strike="noStrike">
              <a:solidFill>
                <a:srgbClr val="1A237E"/>
              </a:solidFill>
              <a:latin typeface="Roboto"/>
              <a:ea typeface="Roboto"/>
              <a:cs typeface="Roboto"/>
              <a:sym typeface="Roboto"/>
            </a:endParaRPr>
          </a:p>
        </p:txBody>
      </p:sp>
      <p:pic>
        <p:nvPicPr>
          <p:cNvPr id="465" name="Google Shape;465;g157d20df6a2_0_0"/>
          <p:cNvPicPr preferRelativeResize="0"/>
          <p:nvPr/>
        </p:nvPicPr>
        <p:blipFill>
          <a:blip r:embed="rId5">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1b93387152c_2_22"/>
          <p:cNvSpPr txBox="1"/>
          <p:nvPr>
            <p:ph type="title"/>
          </p:nvPr>
        </p:nvSpPr>
        <p:spPr>
          <a:xfrm>
            <a:off x="109200"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References</a:t>
            </a:r>
            <a:endParaRPr/>
          </a:p>
        </p:txBody>
      </p:sp>
      <p:sp>
        <p:nvSpPr>
          <p:cNvPr id="471" name="Google Shape;471;g1b93387152c_2_22"/>
          <p:cNvSpPr txBox="1"/>
          <p:nvPr>
            <p:ph idx="1" type="body"/>
          </p:nvPr>
        </p:nvSpPr>
        <p:spPr>
          <a:xfrm>
            <a:off x="305550" y="1463625"/>
            <a:ext cx="8532900" cy="338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000"/>
          </a:p>
          <a:p>
            <a:pPr indent="0" lvl="0" marL="0" rtl="0" algn="l">
              <a:lnSpc>
                <a:spcPct val="100000"/>
              </a:lnSpc>
              <a:spcBef>
                <a:spcPts val="0"/>
              </a:spcBef>
              <a:spcAft>
                <a:spcPts val="0"/>
              </a:spcAft>
              <a:buSzPts val="1400"/>
              <a:buNone/>
            </a:pPr>
            <a:r>
              <a:rPr lang="lt-LT" sz="1000">
                <a:solidFill>
                  <a:srgbClr val="333333"/>
                </a:solidFill>
                <a:highlight>
                  <a:srgbClr val="FCFCFC"/>
                </a:highlight>
              </a:rPr>
              <a:t>Dobbins, C., Denton, P. (2017). </a:t>
            </a:r>
            <a:r>
              <a:rPr i="1" lang="lt-LT" sz="1000">
                <a:solidFill>
                  <a:srgbClr val="333333"/>
                </a:solidFill>
                <a:highlight>
                  <a:srgbClr val="FCFCFC"/>
                </a:highlight>
              </a:rPr>
              <a:t>MyWallMate</a:t>
            </a:r>
            <a:r>
              <a:rPr lang="lt-LT" sz="1000">
                <a:solidFill>
                  <a:srgbClr val="333333"/>
                </a:solidFill>
                <a:highlight>
                  <a:srgbClr val="FCFCFC"/>
                </a:highlight>
              </a:rPr>
              <a:t>: An Investigation into the use of Mobile Technology in Enhancing Student Engagement. </a:t>
            </a:r>
            <a:r>
              <a:rPr i="1" lang="lt-LT" sz="1000">
                <a:solidFill>
                  <a:srgbClr val="333333"/>
                </a:solidFill>
                <a:highlight>
                  <a:srgbClr val="FCFCFC"/>
                </a:highlight>
              </a:rPr>
              <a:t>TechTrends</a:t>
            </a:r>
            <a:r>
              <a:rPr lang="lt-LT" sz="1000">
                <a:solidFill>
                  <a:srgbClr val="333333"/>
                </a:solidFill>
                <a:highlight>
                  <a:srgbClr val="FCFCFC"/>
                </a:highlight>
              </a:rPr>
              <a:t> 61, 541–549. </a:t>
            </a:r>
            <a:r>
              <a:rPr lang="lt-LT" sz="1000" u="sng">
                <a:solidFill>
                  <a:schemeClr val="hlink"/>
                </a:solidFill>
                <a:highlight>
                  <a:srgbClr val="FCFCFC"/>
                </a:highlight>
                <a:hlinkClick r:id="rId3"/>
              </a:rPr>
              <a:t>https://doi.org/10.1007/s11528-017-0188-y</a:t>
            </a:r>
            <a:r>
              <a:rPr lang="lt-LT" sz="1000">
                <a:solidFill>
                  <a:srgbClr val="333333"/>
                </a:solidFill>
                <a:highlight>
                  <a:srgbClr val="FCFCFC"/>
                </a:highlight>
              </a:rPr>
              <a:t> </a:t>
            </a:r>
            <a:endParaRPr sz="1000">
              <a:solidFill>
                <a:srgbClr val="333333"/>
              </a:solidFill>
              <a:highlight>
                <a:srgbClr val="FCFCFC"/>
              </a:highlight>
            </a:endParaRPr>
          </a:p>
          <a:p>
            <a:pPr indent="0" lvl="0" marL="0" rtl="0" algn="l">
              <a:lnSpc>
                <a:spcPct val="100000"/>
              </a:lnSpc>
              <a:spcBef>
                <a:spcPts val="0"/>
              </a:spcBef>
              <a:spcAft>
                <a:spcPts val="0"/>
              </a:spcAft>
              <a:buSzPts val="1400"/>
              <a:buNone/>
            </a:pPr>
            <a:r>
              <a:t/>
            </a:r>
            <a:endParaRPr sz="1000">
              <a:solidFill>
                <a:srgbClr val="333333"/>
              </a:solidFill>
              <a:highlight>
                <a:srgbClr val="FCFCFC"/>
              </a:highlight>
            </a:endParaRPr>
          </a:p>
          <a:p>
            <a:pPr indent="0" lvl="0" marL="0" rtl="0" algn="l">
              <a:lnSpc>
                <a:spcPct val="115000"/>
              </a:lnSpc>
              <a:spcBef>
                <a:spcPts val="0"/>
              </a:spcBef>
              <a:spcAft>
                <a:spcPts val="0"/>
              </a:spcAft>
              <a:buClr>
                <a:srgbClr val="000000"/>
              </a:buClr>
              <a:buSzPts val="1800"/>
              <a:buFont typeface="Arial"/>
              <a:buNone/>
            </a:pPr>
            <a:r>
              <a:rPr lang="lt-LT" sz="1000"/>
              <a:t>Redecker, C. (2017). </a:t>
            </a:r>
            <a:r>
              <a:rPr i="1" lang="lt-LT" sz="1000"/>
              <a:t>European Framework for the Digital Competence of Educators: DigCompEdu</a:t>
            </a:r>
            <a:r>
              <a:rPr lang="lt-LT" sz="1000"/>
              <a:t>. Office of the European Union. </a:t>
            </a:r>
            <a:r>
              <a:rPr lang="lt-LT" sz="1000" u="sng">
                <a:solidFill>
                  <a:schemeClr val="accent5"/>
                </a:solidFill>
                <a:hlinkClick r:id="rId4">
                  <a:extLst>
                    <a:ext uri="{A12FA001-AC4F-418D-AE19-62706E023703}">
                      <ahyp:hlinkClr val="tx"/>
                    </a:ext>
                  </a:extLst>
                </a:hlinkClick>
              </a:rPr>
              <a:t>https://doi.org/10.2760/178382</a:t>
            </a:r>
            <a:endParaRPr sz="1000">
              <a:solidFill>
                <a:srgbClr val="333333"/>
              </a:solidFill>
              <a:highlight>
                <a:srgbClr val="FCFCFC"/>
              </a:highlight>
            </a:endParaRPr>
          </a:p>
          <a:p>
            <a:pPr indent="0" lvl="0" marL="0" rtl="0" algn="l">
              <a:lnSpc>
                <a:spcPct val="100000"/>
              </a:lnSpc>
              <a:spcBef>
                <a:spcPts val="0"/>
              </a:spcBef>
              <a:spcAft>
                <a:spcPts val="0"/>
              </a:spcAft>
              <a:buSzPts val="1400"/>
              <a:buNone/>
            </a:pPr>
            <a:r>
              <a:t/>
            </a:r>
            <a:endParaRPr sz="1000">
              <a:solidFill>
                <a:srgbClr val="3E3D40"/>
              </a:solidFill>
              <a:highlight>
                <a:srgbClr val="F7F7F7"/>
              </a:highlight>
            </a:endParaRPr>
          </a:p>
          <a:p>
            <a:pPr indent="0" lvl="0" marL="0" rtl="0" algn="l">
              <a:lnSpc>
                <a:spcPct val="100000"/>
              </a:lnSpc>
              <a:spcBef>
                <a:spcPts val="0"/>
              </a:spcBef>
              <a:spcAft>
                <a:spcPts val="0"/>
              </a:spcAft>
              <a:buSzPts val="1400"/>
              <a:buNone/>
            </a:pPr>
            <a:r>
              <a:rPr lang="lt-LT" sz="1000">
                <a:solidFill>
                  <a:srgbClr val="333333"/>
                </a:solidFill>
                <a:highlight>
                  <a:srgbClr val="FCFCFC"/>
                </a:highlight>
              </a:rPr>
              <a:t>Trowler, V. (2010). Student Engagement Literature Review. The Higher Education Academy. </a:t>
            </a:r>
            <a:r>
              <a:rPr lang="lt-LT" sz="1000">
                <a:solidFill>
                  <a:srgbClr val="666666"/>
                </a:solidFill>
                <a:highlight>
                  <a:srgbClr val="FFFFFF"/>
                </a:highlight>
              </a:rPr>
              <a:t>https://www.heacademy.ac.uk/system/files/studentengagementliteraturereview_1.pdf</a:t>
            </a:r>
            <a:endParaRPr sz="1000">
              <a:solidFill>
                <a:srgbClr val="3E3D40"/>
              </a:solidFill>
              <a:highlight>
                <a:srgbClr val="F7F7F7"/>
              </a:highlight>
            </a:endParaRPr>
          </a:p>
          <a:p>
            <a:pPr indent="0" lvl="0" marL="0" rtl="0" algn="l">
              <a:lnSpc>
                <a:spcPct val="100000"/>
              </a:lnSpc>
              <a:spcBef>
                <a:spcPts val="0"/>
              </a:spcBef>
              <a:spcAft>
                <a:spcPts val="0"/>
              </a:spcAft>
              <a:buSzPts val="1400"/>
              <a:buNone/>
            </a:pPr>
            <a:r>
              <a:t/>
            </a:r>
            <a:endParaRPr sz="1000">
              <a:solidFill>
                <a:srgbClr val="3E3D40"/>
              </a:solidFill>
              <a:highlight>
                <a:srgbClr val="F7F7F7"/>
              </a:highlight>
            </a:endParaRPr>
          </a:p>
          <a:p>
            <a:pPr indent="0" lvl="0" marL="0" rtl="0" algn="l">
              <a:lnSpc>
                <a:spcPct val="100000"/>
              </a:lnSpc>
              <a:spcBef>
                <a:spcPts val="0"/>
              </a:spcBef>
              <a:spcAft>
                <a:spcPts val="0"/>
              </a:spcAft>
              <a:buSzPts val="1400"/>
              <a:buNone/>
            </a:pPr>
            <a:r>
              <a:rPr lang="lt-LT" sz="1000">
                <a:solidFill>
                  <a:srgbClr val="3E3D40"/>
                </a:solidFill>
                <a:highlight>
                  <a:srgbClr val="F7F7F7"/>
                </a:highlight>
              </a:rPr>
              <a:t>Wiedbusch, M.D., Kite, V., Yang, X, Park, S., Chi, M., Taub, M., &amp; Azevedo, R. (2021). A theoretical and e-based conceptual design of MetaDash: An intelligent teacher dashboard to support teachers' decision making and students’ self-regulated learning. </a:t>
            </a:r>
            <a:r>
              <a:rPr i="1" lang="lt-LT" sz="1000">
                <a:solidFill>
                  <a:srgbClr val="3E3D40"/>
                </a:solidFill>
                <a:highlight>
                  <a:srgbClr val="F7F7F7"/>
                </a:highlight>
              </a:rPr>
              <a:t>Front. Educ.</a:t>
            </a:r>
            <a:r>
              <a:rPr lang="lt-LT" sz="1000">
                <a:solidFill>
                  <a:srgbClr val="3E3D40"/>
                </a:solidFill>
                <a:highlight>
                  <a:srgbClr val="F7F7F7"/>
                </a:highlight>
              </a:rPr>
              <a:t> 6:570229. </a:t>
            </a:r>
            <a:r>
              <a:rPr lang="lt-LT" sz="1000" u="sng">
                <a:solidFill>
                  <a:srgbClr val="282828"/>
                </a:solidFill>
                <a:highlight>
                  <a:srgbClr val="F7F7F7"/>
                </a:highlight>
                <a:hlinkClick r:id="rId5">
                  <a:extLst>
                    <a:ext uri="{A12FA001-AC4F-418D-AE19-62706E023703}">
                      <ahyp:hlinkClr val="tx"/>
                    </a:ext>
                  </a:extLst>
                </a:hlinkClick>
              </a:rPr>
              <a:t>https://doi.org/10.3389/feduc.2021.570229</a:t>
            </a:r>
            <a:endParaRPr sz="900">
              <a:solidFill>
                <a:srgbClr val="000000"/>
              </a:solidFill>
            </a:endParaRPr>
          </a:p>
          <a:p>
            <a:pPr indent="0" lvl="0" marL="0" rtl="0" algn="l">
              <a:lnSpc>
                <a:spcPct val="100000"/>
              </a:lnSpc>
              <a:spcBef>
                <a:spcPts val="0"/>
              </a:spcBef>
              <a:spcAft>
                <a:spcPts val="0"/>
              </a:spcAft>
              <a:buSzPts val="1400"/>
              <a:buNone/>
            </a:pPr>
            <a:r>
              <a:t/>
            </a:r>
            <a:endParaRPr sz="1000">
              <a:solidFill>
                <a:srgbClr val="000000"/>
              </a:solidFill>
            </a:endParaRPr>
          </a:p>
          <a:p>
            <a:pPr indent="0" lvl="0" marL="0" rtl="0" algn="l">
              <a:lnSpc>
                <a:spcPct val="100000"/>
              </a:lnSpc>
              <a:spcBef>
                <a:spcPts val="0"/>
              </a:spcBef>
              <a:spcAft>
                <a:spcPts val="0"/>
              </a:spcAft>
              <a:buSzPts val="1400"/>
              <a:buNone/>
            </a:pPr>
            <a:r>
              <a:rPr lang="lt-LT" sz="1000">
                <a:solidFill>
                  <a:srgbClr val="000000"/>
                </a:solidFill>
              </a:rPr>
              <a:t>Zimmerman, B. J. (2000). Attaining self-regulation: A social cognitive perspective. In M. Boekaerts, P. R., Pintrich, &amp; M. Zeidner (Eds.), </a:t>
            </a:r>
            <a:r>
              <a:rPr i="1" lang="lt-LT" sz="1000">
                <a:solidFill>
                  <a:srgbClr val="000000"/>
                </a:solidFill>
              </a:rPr>
              <a:t>Handbook of self-regulation</a:t>
            </a:r>
            <a:r>
              <a:rPr lang="lt-LT" sz="1000">
                <a:solidFill>
                  <a:srgbClr val="000000"/>
                </a:solidFill>
              </a:rPr>
              <a:t> (pp. 13-39). Academic Press.</a:t>
            </a:r>
            <a:endParaRPr sz="1000">
              <a:solidFill>
                <a:srgbClr val="000000"/>
              </a:solidFill>
            </a:endParaRPr>
          </a:p>
          <a:p>
            <a:pPr indent="0" lvl="0" marL="0" rtl="0" algn="l">
              <a:lnSpc>
                <a:spcPct val="100000"/>
              </a:lnSpc>
              <a:spcBef>
                <a:spcPts val="0"/>
              </a:spcBef>
              <a:spcAft>
                <a:spcPts val="0"/>
              </a:spcAft>
              <a:buClr>
                <a:srgbClr val="000000"/>
              </a:buClr>
              <a:buSzPts val="1400"/>
              <a:buFont typeface="Arial"/>
              <a:buNone/>
            </a:pPr>
            <a:r>
              <a:t/>
            </a:r>
            <a:endParaRPr sz="1000">
              <a:solidFill>
                <a:srgbClr val="000000"/>
              </a:solidFill>
            </a:endParaRPr>
          </a:p>
          <a:p>
            <a:pPr indent="0" lvl="0" marL="0" rtl="0" algn="l">
              <a:lnSpc>
                <a:spcPct val="100000"/>
              </a:lnSpc>
              <a:spcBef>
                <a:spcPts val="0"/>
              </a:spcBef>
              <a:spcAft>
                <a:spcPts val="0"/>
              </a:spcAft>
              <a:buSzPts val="1800"/>
              <a:buNone/>
            </a:pPr>
            <a:r>
              <a:rPr lang="lt-LT" sz="1000">
                <a:solidFill>
                  <a:schemeClr val="dk2"/>
                </a:solidFill>
              </a:rPr>
              <a:t>Zimmerman, B. J., and Moylan, A. R. (2009). Self-regulation: where metacognition and motivation intersect. In D. J. Hacker, J. Dunlosky, &amp; A. C. Graesser (eds), </a:t>
            </a:r>
            <a:r>
              <a:rPr i="1" lang="lt-LT" sz="1000">
                <a:solidFill>
                  <a:schemeClr val="dk2"/>
                </a:solidFill>
              </a:rPr>
              <a:t>Handbook of Metacognition in Education</a:t>
            </a:r>
            <a:r>
              <a:rPr lang="lt-LT" sz="1000">
                <a:solidFill>
                  <a:schemeClr val="dk2"/>
                </a:solidFill>
              </a:rPr>
              <a:t> (pp. 299–315). Routledge.</a:t>
            </a:r>
            <a:endParaRPr sz="1000"/>
          </a:p>
          <a:p>
            <a:pPr indent="0" lvl="0" marL="0" rtl="0" algn="l">
              <a:lnSpc>
                <a:spcPct val="115000"/>
              </a:lnSpc>
              <a:spcBef>
                <a:spcPts val="0"/>
              </a:spcBef>
              <a:spcAft>
                <a:spcPts val="0"/>
              </a:spcAft>
              <a:buSzPts val="1800"/>
              <a:buNone/>
            </a:pPr>
            <a:r>
              <a:t/>
            </a:r>
            <a:endParaRPr sz="1000"/>
          </a:p>
          <a:p>
            <a:pPr indent="0" lvl="0" marL="0" rtl="0" algn="l">
              <a:lnSpc>
                <a:spcPct val="115000"/>
              </a:lnSpc>
              <a:spcBef>
                <a:spcPts val="0"/>
              </a:spcBef>
              <a:spcAft>
                <a:spcPts val="0"/>
              </a:spcAft>
              <a:buSzPts val="1800"/>
              <a:buNone/>
            </a:pPr>
            <a:r>
              <a:t/>
            </a:r>
            <a:endParaRPr b="1" sz="1000"/>
          </a:p>
        </p:txBody>
      </p:sp>
      <p:pic>
        <p:nvPicPr>
          <p:cNvPr id="472" name="Google Shape;472;g1b93387152c_2_22"/>
          <p:cNvPicPr preferRelativeResize="0"/>
          <p:nvPr/>
        </p:nvPicPr>
        <p:blipFill>
          <a:blip r:embed="rId6">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1543d140d06_0_23"/>
          <p:cNvSpPr txBox="1"/>
          <p:nvPr>
            <p:ph type="title"/>
          </p:nvPr>
        </p:nvSpPr>
        <p:spPr>
          <a:xfrm>
            <a:off x="41300" y="626850"/>
            <a:ext cx="7534200" cy="619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t/>
            </a:r>
            <a:endParaRPr/>
          </a:p>
          <a:p>
            <a:pPr indent="0" lvl="0" marL="0" rtl="0" algn="l">
              <a:lnSpc>
                <a:spcPct val="100000"/>
              </a:lnSpc>
              <a:spcBef>
                <a:spcPts val="0"/>
              </a:spcBef>
              <a:spcAft>
                <a:spcPts val="0"/>
              </a:spcAft>
              <a:buSzPct val="114285"/>
              <a:buNone/>
            </a:pPr>
            <a:r>
              <a:rPr lang="lt-LT"/>
              <a:t>Evidence of learning</a:t>
            </a:r>
            <a:endParaRPr/>
          </a:p>
        </p:txBody>
      </p:sp>
      <p:sp>
        <p:nvSpPr>
          <p:cNvPr id="93" name="Google Shape;93;g1543d140d06_0_23"/>
          <p:cNvSpPr txBox="1"/>
          <p:nvPr/>
        </p:nvSpPr>
        <p:spPr>
          <a:xfrm>
            <a:off x="498925" y="2323825"/>
            <a:ext cx="2856900" cy="1108200"/>
          </a:xfrm>
          <a:prstGeom prst="rect">
            <a:avLst/>
          </a:prstGeom>
          <a:solidFill>
            <a:srgbClr val="C9DAF8"/>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2300"/>
              </a:spcAft>
              <a:buClr>
                <a:srgbClr val="000000"/>
              </a:buClr>
              <a:buSzPts val="1200"/>
              <a:buFont typeface="Arial"/>
              <a:buNone/>
            </a:pPr>
            <a:r>
              <a:rPr b="0" i="0" lang="lt-LT" sz="1200" u="none" cap="none" strike="noStrike">
                <a:solidFill>
                  <a:srgbClr val="2C2E35"/>
                </a:solidFill>
                <a:latin typeface="Roboto"/>
                <a:ea typeface="Roboto"/>
                <a:cs typeface="Roboto"/>
                <a:sym typeface="Roboto"/>
              </a:rPr>
              <a:t>the principle that teachers should use objective evidence—most commonly, educational research or metrics of performance— to make informed decisions with regards to learning.</a:t>
            </a:r>
            <a:endParaRPr b="0" i="0" sz="1200" u="none" cap="none" strike="noStrike">
              <a:solidFill>
                <a:srgbClr val="2C2E35"/>
              </a:solidFill>
              <a:latin typeface="Roboto"/>
              <a:ea typeface="Roboto"/>
              <a:cs typeface="Roboto"/>
              <a:sym typeface="Roboto"/>
            </a:endParaRPr>
          </a:p>
        </p:txBody>
      </p:sp>
      <p:sp>
        <p:nvSpPr>
          <p:cNvPr id="94" name="Google Shape;94;g1543d140d06_0_23"/>
          <p:cNvSpPr txBox="1"/>
          <p:nvPr/>
        </p:nvSpPr>
        <p:spPr>
          <a:xfrm>
            <a:off x="542400" y="1982950"/>
            <a:ext cx="261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rgbClr val="1155CC"/>
                </a:solidFill>
                <a:latin typeface="Roboto"/>
                <a:ea typeface="Roboto"/>
                <a:cs typeface="Roboto"/>
                <a:sym typeface="Roboto"/>
              </a:rPr>
              <a:t>Evidence-informed teaching </a:t>
            </a:r>
            <a:endParaRPr b="1" i="0" sz="1400" u="none" cap="none" strike="noStrike">
              <a:solidFill>
                <a:srgbClr val="1155CC"/>
              </a:solidFill>
              <a:latin typeface="Roboto"/>
              <a:ea typeface="Roboto"/>
              <a:cs typeface="Roboto"/>
              <a:sym typeface="Roboto"/>
            </a:endParaRPr>
          </a:p>
        </p:txBody>
      </p:sp>
      <p:sp>
        <p:nvSpPr>
          <p:cNvPr id="95" name="Google Shape;95;g1543d140d06_0_23"/>
          <p:cNvSpPr txBox="1"/>
          <p:nvPr/>
        </p:nvSpPr>
        <p:spPr>
          <a:xfrm>
            <a:off x="4019250" y="3321925"/>
            <a:ext cx="2666700" cy="1385400"/>
          </a:xfrm>
          <a:prstGeom prst="rect">
            <a:avLst/>
          </a:prstGeom>
          <a:noFill/>
          <a:ln cap="flat" cmpd="sng" w="19050">
            <a:solidFill>
              <a:srgbClr val="9E9E9E"/>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lt-LT" sz="1300" u="none" cap="none" strike="noStrike">
                <a:solidFill>
                  <a:srgbClr val="2C2E35"/>
                </a:solidFill>
                <a:latin typeface="Roboto"/>
                <a:ea typeface="Roboto"/>
                <a:cs typeface="Roboto"/>
                <a:sym typeface="Roboto"/>
              </a:rPr>
              <a:t>gather</a:t>
            </a:r>
            <a:endParaRPr b="0" i="0" sz="1300" u="none" cap="none" strike="noStrike">
              <a:solidFill>
                <a:srgbClr val="2C2E35"/>
              </a:solidFill>
              <a:latin typeface="Roboto"/>
              <a:ea typeface="Roboto"/>
              <a:cs typeface="Roboto"/>
              <a:sym typeface="Roboto"/>
            </a:endParaRPr>
          </a:p>
          <a:p>
            <a:pPr indent="-311150" lvl="0" marL="457200" marR="0" rtl="0" algn="l">
              <a:lnSpc>
                <a:spcPct val="100000"/>
              </a:lnSpc>
              <a:spcBef>
                <a:spcPts val="0"/>
              </a:spcBef>
              <a:spcAft>
                <a:spcPts val="0"/>
              </a:spcAft>
              <a:buClr>
                <a:srgbClr val="2C2E35"/>
              </a:buClr>
              <a:buSzPts val="1300"/>
              <a:buFont typeface="Roboto"/>
              <a:buChar char="➔"/>
            </a:pPr>
            <a:r>
              <a:rPr b="0" i="0" lang="lt-LT" sz="1300" u="none" cap="none" strike="noStrike">
                <a:solidFill>
                  <a:srgbClr val="2C2E35"/>
                </a:solidFill>
                <a:latin typeface="Roboto"/>
                <a:ea typeface="Roboto"/>
                <a:cs typeface="Roboto"/>
                <a:sym typeface="Roboto"/>
              </a:rPr>
              <a:t>“quantitative” data </a:t>
            </a:r>
            <a:endParaRPr b="0" i="0" sz="1300" u="none" cap="none" strike="noStrike">
              <a:solidFill>
                <a:srgbClr val="2C2E35"/>
              </a:solidFill>
              <a:latin typeface="Roboto"/>
              <a:ea typeface="Roboto"/>
              <a:cs typeface="Roboto"/>
              <a:sym typeface="Roboto"/>
            </a:endParaRPr>
          </a:p>
          <a:p>
            <a:pPr indent="-311150" lvl="0" marL="457200" marR="0" rtl="0" algn="l">
              <a:lnSpc>
                <a:spcPct val="100000"/>
              </a:lnSpc>
              <a:spcBef>
                <a:spcPts val="0"/>
              </a:spcBef>
              <a:spcAft>
                <a:spcPts val="0"/>
              </a:spcAft>
              <a:buClr>
                <a:srgbClr val="2C2E35"/>
              </a:buClr>
              <a:buSzPts val="1300"/>
              <a:buFont typeface="Roboto"/>
              <a:buChar char="➔"/>
            </a:pPr>
            <a:r>
              <a:rPr b="0" i="0" lang="lt-LT" sz="1300" u="none" cap="none" strike="noStrike">
                <a:solidFill>
                  <a:srgbClr val="2C2E35"/>
                </a:solidFill>
                <a:latin typeface="Roboto"/>
                <a:ea typeface="Roboto"/>
                <a:cs typeface="Roboto"/>
                <a:sym typeface="Roboto"/>
              </a:rPr>
              <a:t>“qualitative” information (discussions, work products, results of surveys, observations, etc.)</a:t>
            </a:r>
            <a:r>
              <a:rPr b="0" i="0" lang="lt-LT" sz="1300" u="none" cap="none" strike="noStrike">
                <a:solidFill>
                  <a:srgbClr val="2C2E35"/>
                </a:solidFill>
                <a:highlight>
                  <a:srgbClr val="FFFFFF"/>
                </a:highlight>
                <a:latin typeface="Roboto"/>
                <a:ea typeface="Roboto"/>
                <a:cs typeface="Roboto"/>
                <a:sym typeface="Roboto"/>
              </a:rPr>
              <a:t> </a:t>
            </a:r>
            <a:endParaRPr b="0" i="0" sz="1500" u="none" cap="none" strike="noStrike">
              <a:solidFill>
                <a:srgbClr val="000000"/>
              </a:solidFill>
              <a:latin typeface="Roboto"/>
              <a:ea typeface="Roboto"/>
              <a:cs typeface="Roboto"/>
              <a:sym typeface="Roboto"/>
            </a:endParaRPr>
          </a:p>
        </p:txBody>
      </p:sp>
      <p:sp>
        <p:nvSpPr>
          <p:cNvPr id="96" name="Google Shape;96;g1543d140d06_0_23"/>
          <p:cNvSpPr txBox="1"/>
          <p:nvPr/>
        </p:nvSpPr>
        <p:spPr>
          <a:xfrm>
            <a:off x="4363375" y="2406375"/>
            <a:ext cx="1966200" cy="400200"/>
          </a:xfrm>
          <a:prstGeom prst="rect">
            <a:avLst/>
          </a:prstGeom>
          <a:noFill/>
          <a:ln cap="flat" cmpd="sng" w="19050">
            <a:solidFill>
              <a:srgbClr val="9E9E9E"/>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rgbClr val="2C2E35"/>
                </a:solidFill>
                <a:latin typeface="Roboto"/>
                <a:ea typeface="Roboto"/>
                <a:cs typeface="Roboto"/>
                <a:sym typeface="Roboto"/>
              </a:rPr>
              <a:t>set learning outcomes</a:t>
            </a:r>
            <a:endParaRPr b="0" i="0" sz="1400" u="none" cap="none" strike="noStrike">
              <a:solidFill>
                <a:srgbClr val="2C2E35"/>
              </a:solidFill>
              <a:latin typeface="Roboto"/>
              <a:ea typeface="Roboto"/>
              <a:cs typeface="Roboto"/>
              <a:sym typeface="Roboto"/>
            </a:endParaRPr>
          </a:p>
        </p:txBody>
      </p:sp>
      <p:sp>
        <p:nvSpPr>
          <p:cNvPr id="97" name="Google Shape;97;g1543d140d06_0_23"/>
          <p:cNvSpPr txBox="1"/>
          <p:nvPr/>
        </p:nvSpPr>
        <p:spPr>
          <a:xfrm>
            <a:off x="7383550" y="2495550"/>
            <a:ext cx="1322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lt-LT" sz="1400" u="none" cap="none" strike="noStrike">
                <a:solidFill>
                  <a:srgbClr val="000000"/>
                </a:solidFill>
                <a:latin typeface="Roboto"/>
                <a:ea typeface="Roboto"/>
                <a:cs typeface="Roboto"/>
                <a:sym typeface="Roboto"/>
              </a:rPr>
              <a:t>assess student’s achievement</a:t>
            </a:r>
            <a:endParaRPr b="0" i="0" sz="1400" u="none" cap="none" strike="noStrike">
              <a:solidFill>
                <a:srgbClr val="000000"/>
              </a:solidFill>
              <a:latin typeface="Roboto"/>
              <a:ea typeface="Roboto"/>
              <a:cs typeface="Roboto"/>
              <a:sym typeface="Roboto"/>
            </a:endParaRPr>
          </a:p>
        </p:txBody>
      </p:sp>
      <p:cxnSp>
        <p:nvCxnSpPr>
          <p:cNvPr id="98" name="Google Shape;98;g1543d140d06_0_23"/>
          <p:cNvCxnSpPr/>
          <p:nvPr/>
        </p:nvCxnSpPr>
        <p:spPr>
          <a:xfrm>
            <a:off x="3355825" y="2526050"/>
            <a:ext cx="752700" cy="13500"/>
          </a:xfrm>
          <a:prstGeom prst="straightConnector1">
            <a:avLst/>
          </a:prstGeom>
          <a:noFill/>
          <a:ln cap="flat" cmpd="sng" w="28575">
            <a:solidFill>
              <a:srgbClr val="1155CC"/>
            </a:solidFill>
            <a:prstDash val="solid"/>
            <a:round/>
            <a:headEnd len="sm" w="sm" type="none"/>
            <a:tailEnd len="med" w="med" type="triangle"/>
          </a:ln>
        </p:spPr>
      </p:cxnSp>
      <p:sp>
        <p:nvSpPr>
          <p:cNvPr id="99" name="Google Shape;99;g1543d140d06_0_23"/>
          <p:cNvSpPr/>
          <p:nvPr/>
        </p:nvSpPr>
        <p:spPr>
          <a:xfrm flipH="1" rot="10289357">
            <a:off x="6799009" y="2441112"/>
            <a:ext cx="466234" cy="937897"/>
          </a:xfrm>
          <a:prstGeom prst="curvedLeftArrow">
            <a:avLst>
              <a:gd fmla="val 25000" name="adj1"/>
              <a:gd fmla="val 50000" name="adj2"/>
              <a:gd fmla="val 25000" name="adj3"/>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0" name="Google Shape;100;g1543d140d06_0_23"/>
          <p:cNvCxnSpPr>
            <a:stCxn id="96" idx="2"/>
            <a:endCxn id="95" idx="0"/>
          </p:cNvCxnSpPr>
          <p:nvPr/>
        </p:nvCxnSpPr>
        <p:spPr>
          <a:xfrm>
            <a:off x="5346475" y="2806575"/>
            <a:ext cx="6000" cy="515400"/>
          </a:xfrm>
          <a:prstGeom prst="straightConnector1">
            <a:avLst/>
          </a:prstGeom>
          <a:noFill/>
          <a:ln cap="flat" cmpd="sng" w="28575">
            <a:solidFill>
              <a:srgbClr val="1155CC"/>
            </a:solidFill>
            <a:prstDash val="solid"/>
            <a:round/>
            <a:headEnd len="sm" w="sm" type="none"/>
            <a:tailEnd len="med" w="med" type="triangle"/>
          </a:ln>
        </p:spPr>
      </p:cxnSp>
      <p:sp>
        <p:nvSpPr>
          <p:cNvPr id="101" name="Google Shape;101;g1543d140d06_0_23"/>
          <p:cNvSpPr txBox="1"/>
          <p:nvPr/>
        </p:nvSpPr>
        <p:spPr>
          <a:xfrm>
            <a:off x="4971975" y="1903450"/>
            <a:ext cx="9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Roboto"/>
                <a:ea typeface="Roboto"/>
                <a:cs typeface="Roboto"/>
                <a:sym typeface="Roboto"/>
              </a:rPr>
              <a:t>Teacher</a:t>
            </a:r>
            <a:endParaRPr b="1" i="0" sz="1400" u="none" cap="none" strike="noStrike">
              <a:solidFill>
                <a:schemeClr val="dk1"/>
              </a:solidFill>
              <a:latin typeface="Roboto"/>
              <a:ea typeface="Roboto"/>
              <a:cs typeface="Roboto"/>
              <a:sym typeface="Roboto"/>
            </a:endParaRPr>
          </a:p>
        </p:txBody>
      </p:sp>
      <p:pic>
        <p:nvPicPr>
          <p:cNvPr id="102" name="Google Shape;102;g1543d140d06_0_23"/>
          <p:cNvPicPr preferRelativeResize="0"/>
          <p:nvPr/>
        </p:nvPicPr>
        <p:blipFill rotWithShape="1">
          <a:blip r:embed="rId3">
            <a:alphaModFix/>
          </a:blip>
          <a:srcRect b="0" l="0" r="0" t="0"/>
          <a:stretch/>
        </p:blipFill>
        <p:spPr>
          <a:xfrm>
            <a:off x="4367950" y="1773750"/>
            <a:ext cx="592600" cy="592600"/>
          </a:xfrm>
          <a:prstGeom prst="rect">
            <a:avLst/>
          </a:prstGeom>
          <a:noFill/>
          <a:ln>
            <a:noFill/>
          </a:ln>
        </p:spPr>
      </p:pic>
      <p:pic>
        <p:nvPicPr>
          <p:cNvPr id="103" name="Google Shape;103;g1543d140d06_0_23"/>
          <p:cNvPicPr preferRelativeResize="0"/>
          <p:nvPr/>
        </p:nvPicPr>
        <p:blipFill>
          <a:blip r:embed="rId4">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543e09c511_0_9"/>
          <p:cNvSpPr txBox="1"/>
          <p:nvPr>
            <p:ph type="title"/>
          </p:nvPr>
        </p:nvSpPr>
        <p:spPr>
          <a:xfrm>
            <a:off x="130625" y="626900"/>
            <a:ext cx="3748800" cy="619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4285"/>
              <a:buNone/>
            </a:pPr>
            <a:r>
              <a:t/>
            </a:r>
            <a:endParaRPr/>
          </a:p>
          <a:p>
            <a:pPr indent="0" lvl="0" marL="0" rtl="0" algn="l">
              <a:lnSpc>
                <a:spcPct val="100000"/>
              </a:lnSpc>
              <a:spcBef>
                <a:spcPts val="0"/>
              </a:spcBef>
              <a:spcAft>
                <a:spcPts val="0"/>
              </a:spcAft>
              <a:buSzPct val="114285"/>
              <a:buNone/>
            </a:pPr>
            <a:r>
              <a:rPr lang="lt-LT"/>
              <a:t>Evidence of learning</a:t>
            </a:r>
            <a:endParaRPr/>
          </a:p>
        </p:txBody>
      </p:sp>
      <p:graphicFrame>
        <p:nvGraphicFramePr>
          <p:cNvPr id="109" name="Google Shape;109;g1543e09c511_0_9"/>
          <p:cNvGraphicFramePr/>
          <p:nvPr/>
        </p:nvGraphicFramePr>
        <p:xfrm>
          <a:off x="0" y="1447400"/>
          <a:ext cx="3000000" cy="3000000"/>
        </p:xfrm>
        <a:graphic>
          <a:graphicData uri="http://schemas.openxmlformats.org/drawingml/2006/table">
            <a:tbl>
              <a:tblPr>
                <a:noFill/>
                <a:tableStyleId>{B9032F1E-9B0F-4880-81A3-E3F5CDA9EFB3}</a:tableStyleId>
              </a:tblPr>
              <a:tblGrid>
                <a:gridCol w="3048000"/>
                <a:gridCol w="3048000"/>
                <a:gridCol w="3048000"/>
              </a:tblGrid>
              <a:tr h="458050">
                <a:tc>
                  <a:txBody>
                    <a:bodyPr/>
                    <a:lstStyle/>
                    <a:p>
                      <a:pPr indent="0" lvl="0" marL="0" marR="0" rtl="0" algn="l">
                        <a:lnSpc>
                          <a:spcPct val="100000"/>
                        </a:lnSpc>
                        <a:spcBef>
                          <a:spcPts val="0"/>
                        </a:spcBef>
                        <a:spcAft>
                          <a:spcPts val="0"/>
                        </a:spcAft>
                        <a:buClr>
                          <a:srgbClr val="000000"/>
                        </a:buClr>
                        <a:buSzPts val="1400"/>
                        <a:buFont typeface="Arial"/>
                        <a:buNone/>
                      </a:pPr>
                      <a:r>
                        <a:rPr b="1" lang="lt-LT" sz="1400" u="none" cap="none" strike="noStrike"/>
                        <a:t>Direct evidence</a:t>
                      </a:r>
                      <a:endParaRPr b="1"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lt-LT" sz="1400" u="none" cap="none" strike="noStrike"/>
                        <a:t>Indirect evidence</a:t>
                      </a:r>
                      <a:endParaRPr b="1"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lt-LT" sz="1400" u="none" cap="none" strike="noStrike"/>
                        <a:t>Supporting evidence</a:t>
                      </a:r>
                      <a:endParaRPr b="1"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6D9EEB"/>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Capstone projects </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Interviews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Course grades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Rubrics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Focus groups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Job placement rates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 portfolios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 surveys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Graduation rates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Examinations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Alumni surveys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 publications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Performance evaluations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 self-evaluations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 presentations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r h="526975">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Quizzes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Students’ attitudes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lt-LT" sz="1400" u="none" cap="none" strike="noStrike"/>
                        <a:t>Course pass rates</a:t>
                      </a:r>
                      <a:endParaRPr sz="1400" u="none" cap="none" strike="noStrike"/>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C9DAF8"/>
                    </a:solidFill>
                  </a:tcPr>
                </a:tc>
              </a:tr>
            </a:tbl>
          </a:graphicData>
        </a:graphic>
      </p:graphicFrame>
      <p:sp>
        <p:nvSpPr>
          <p:cNvPr id="110" name="Google Shape;110;g1543e09c511_0_9"/>
          <p:cNvSpPr txBox="1"/>
          <p:nvPr/>
        </p:nvSpPr>
        <p:spPr>
          <a:xfrm>
            <a:off x="5132575" y="817200"/>
            <a:ext cx="345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lt1"/>
                </a:solidFill>
                <a:latin typeface="Roboto"/>
                <a:ea typeface="Roboto"/>
                <a:cs typeface="Roboto"/>
                <a:sym typeface="Roboto"/>
              </a:rPr>
              <a:t> For more information please click </a:t>
            </a:r>
            <a:r>
              <a:rPr b="1" i="0" lang="lt-LT" sz="1400" u="sng" cap="none" strike="noStrike">
                <a:solidFill>
                  <a:schemeClr val="lt1"/>
                </a:solidFill>
                <a:latin typeface="Roboto"/>
                <a:ea typeface="Roboto"/>
                <a:cs typeface="Roboto"/>
                <a:sym typeface="Roboto"/>
                <a:hlinkClick r:id="rId3">
                  <a:extLst>
                    <a:ext uri="{A12FA001-AC4F-418D-AE19-62706E023703}">
                      <ahyp:hlinkClr val="tx"/>
                    </a:ext>
                  </a:extLst>
                </a:hlinkClick>
              </a:rPr>
              <a:t>here</a:t>
            </a:r>
            <a:endParaRPr b="1" i="0" sz="1400" u="none" cap="none" strike="noStrike">
              <a:solidFill>
                <a:schemeClr val="lt1"/>
              </a:solidFill>
              <a:latin typeface="Roboto"/>
              <a:ea typeface="Roboto"/>
              <a:cs typeface="Roboto"/>
              <a:sym typeface="Roboto"/>
            </a:endParaRPr>
          </a:p>
        </p:txBody>
      </p:sp>
      <p:pic>
        <p:nvPicPr>
          <p:cNvPr id="111" name="Google Shape;111;g1543e09c511_0_9"/>
          <p:cNvPicPr preferRelativeResize="0"/>
          <p:nvPr/>
        </p:nvPicPr>
        <p:blipFill rotWithShape="1">
          <a:blip r:embed="rId4">
            <a:alphaModFix/>
          </a:blip>
          <a:srcRect b="0" l="0" r="0" t="0"/>
          <a:stretch/>
        </p:blipFill>
        <p:spPr>
          <a:xfrm>
            <a:off x="4797350" y="730799"/>
            <a:ext cx="283725" cy="486600"/>
          </a:xfrm>
          <a:prstGeom prst="rect">
            <a:avLst/>
          </a:prstGeom>
          <a:noFill/>
          <a:ln>
            <a:noFill/>
          </a:ln>
        </p:spPr>
      </p:pic>
      <p:pic>
        <p:nvPicPr>
          <p:cNvPr id="112" name="Google Shape;112;g1543e09c511_0_9"/>
          <p:cNvPicPr preferRelativeResize="0"/>
          <p:nvPr/>
        </p:nvPicPr>
        <p:blipFill>
          <a:blip r:embed="rId5">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5bb857aa5b_0_10"/>
          <p:cNvSpPr/>
          <p:nvPr/>
        </p:nvSpPr>
        <p:spPr>
          <a:xfrm>
            <a:off x="2192550" y="2239650"/>
            <a:ext cx="1651500" cy="1881000"/>
          </a:xfrm>
          <a:prstGeom prst="wave">
            <a:avLst>
              <a:gd fmla="val 4567" name="adj1"/>
              <a:gd fmla="val 748" name="adj2"/>
            </a:avLst>
          </a:prstGeom>
          <a:solidFill>
            <a:srgbClr val="C9DAF8"/>
          </a:solidFill>
          <a:ln cap="flat" cmpd="sng" w="9525">
            <a:solidFill>
              <a:schemeClr val="dk2"/>
            </a:solidFill>
            <a:prstDash val="solid"/>
            <a:round/>
            <a:headEnd len="sm" w="sm" type="none"/>
            <a:tailEnd len="sm" w="sm" type="none"/>
          </a:ln>
          <a:effectLst>
            <a:outerShdw blurRad="57150" rotWithShape="0" algn="bl">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5bb857aa5b_0_10"/>
          <p:cNvSpPr txBox="1"/>
          <p:nvPr>
            <p:ph type="title"/>
          </p:nvPr>
        </p:nvSpPr>
        <p:spPr>
          <a:xfrm>
            <a:off x="52575" y="555850"/>
            <a:ext cx="43185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Digital evidence analysis</a:t>
            </a:r>
            <a:endParaRPr/>
          </a:p>
        </p:txBody>
      </p:sp>
      <p:sp>
        <p:nvSpPr>
          <p:cNvPr id="119" name="Google Shape;119;g15bb857aa5b_0_10"/>
          <p:cNvSpPr txBox="1"/>
          <p:nvPr/>
        </p:nvSpPr>
        <p:spPr>
          <a:xfrm>
            <a:off x="2247525" y="2429325"/>
            <a:ext cx="1578900" cy="151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lt-LT" sz="1600" u="none" cap="none" strike="noStrike">
                <a:solidFill>
                  <a:srgbClr val="000000"/>
                </a:solidFill>
                <a:latin typeface="Roboto"/>
                <a:ea typeface="Roboto"/>
                <a:cs typeface="Roboto"/>
                <a:sym typeface="Roboto"/>
              </a:rPr>
              <a:t>Evidence</a:t>
            </a:r>
            <a:endParaRPr b="0" i="0" sz="16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260"/>
              <a:buFont typeface="Arial"/>
              <a:buNone/>
            </a:pPr>
            <a:r>
              <a:rPr b="0" i="0" lang="lt-LT" sz="1260" u="none" cap="none" strike="noStrike">
                <a:solidFill>
                  <a:schemeClr val="lt2"/>
                </a:solidFill>
                <a:latin typeface="Roboto"/>
                <a:ea typeface="Roboto"/>
                <a:cs typeface="Roboto"/>
                <a:sym typeface="Roboto"/>
              </a:rPr>
              <a:t>on learner activity, performance, and progress</a:t>
            </a:r>
            <a:endParaRPr b="0" i="0" sz="1260" u="none" cap="none" strike="noStrike">
              <a:solidFill>
                <a:schemeClr val="lt2"/>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260"/>
              <a:buFont typeface="Arial"/>
              <a:buNone/>
            </a:pPr>
            <a:r>
              <a:rPr b="0" i="0" lang="lt-LT" sz="1260" u="none" cap="none" strike="noStrike">
                <a:solidFill>
                  <a:schemeClr val="lt2"/>
                </a:solidFill>
                <a:latin typeface="Roboto"/>
                <a:ea typeface="Roboto"/>
                <a:cs typeface="Roboto"/>
                <a:sym typeface="Roboto"/>
              </a:rPr>
              <a:t> provided by digital technologies</a:t>
            </a:r>
            <a:endParaRPr b="0" i="0" sz="1260" u="none" cap="none" strike="noStrike">
              <a:solidFill>
                <a:schemeClr val="lt2"/>
              </a:solidFill>
              <a:latin typeface="Roboto"/>
              <a:ea typeface="Roboto"/>
              <a:cs typeface="Roboto"/>
              <a:sym typeface="Roboto"/>
            </a:endParaRPr>
          </a:p>
        </p:txBody>
      </p:sp>
      <p:sp>
        <p:nvSpPr>
          <p:cNvPr id="120" name="Google Shape;120;g15bb857aa5b_0_10"/>
          <p:cNvSpPr txBox="1"/>
          <p:nvPr/>
        </p:nvSpPr>
        <p:spPr>
          <a:xfrm>
            <a:off x="90675" y="3000925"/>
            <a:ext cx="1935000" cy="4860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b="0" i="0" lang="lt-LT" sz="2060" u="none" cap="none" strike="noStrike">
                <a:solidFill>
                  <a:schemeClr val="lt2"/>
                </a:solidFill>
                <a:latin typeface="Roboto"/>
                <a:ea typeface="Roboto"/>
                <a:cs typeface="Roboto"/>
                <a:sym typeface="Roboto"/>
              </a:rPr>
              <a:t>interpretation</a:t>
            </a:r>
            <a:endParaRPr b="0" i="0" sz="1400" u="none" cap="none" strike="noStrike">
              <a:solidFill>
                <a:srgbClr val="000000"/>
              </a:solidFill>
              <a:latin typeface="Arial"/>
              <a:ea typeface="Arial"/>
              <a:cs typeface="Arial"/>
              <a:sym typeface="Arial"/>
            </a:endParaRPr>
          </a:p>
        </p:txBody>
      </p:sp>
      <p:sp>
        <p:nvSpPr>
          <p:cNvPr id="121" name="Google Shape;121;g15bb857aa5b_0_10"/>
          <p:cNvSpPr txBox="1"/>
          <p:nvPr/>
        </p:nvSpPr>
        <p:spPr>
          <a:xfrm>
            <a:off x="2528375" y="1600100"/>
            <a:ext cx="1479300" cy="4860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b="0" i="0" lang="lt-LT" sz="2060" u="none" cap="none" strike="noStrike">
                <a:solidFill>
                  <a:schemeClr val="lt2"/>
                </a:solidFill>
                <a:latin typeface="Roboto"/>
                <a:ea typeface="Roboto"/>
                <a:cs typeface="Roboto"/>
                <a:sym typeface="Roboto"/>
              </a:rPr>
              <a:t>generation</a:t>
            </a:r>
            <a:endParaRPr b="0" i="0" sz="1400" u="none" cap="none" strike="noStrike">
              <a:solidFill>
                <a:srgbClr val="000000"/>
              </a:solidFill>
              <a:latin typeface="Arial"/>
              <a:ea typeface="Arial"/>
              <a:cs typeface="Arial"/>
              <a:sym typeface="Arial"/>
            </a:endParaRPr>
          </a:p>
        </p:txBody>
      </p:sp>
      <p:sp>
        <p:nvSpPr>
          <p:cNvPr id="122" name="Google Shape;122;g15bb857aa5b_0_10"/>
          <p:cNvSpPr txBox="1"/>
          <p:nvPr/>
        </p:nvSpPr>
        <p:spPr>
          <a:xfrm>
            <a:off x="4292288" y="2961325"/>
            <a:ext cx="1342800" cy="4860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b="0" i="0" lang="lt-LT" sz="2060" u="none" cap="none" strike="noStrike">
                <a:solidFill>
                  <a:schemeClr val="lt2"/>
                </a:solidFill>
                <a:latin typeface="Roboto"/>
                <a:ea typeface="Roboto"/>
                <a:cs typeface="Roboto"/>
                <a:sym typeface="Roboto"/>
              </a:rPr>
              <a:t>selection</a:t>
            </a:r>
            <a:endParaRPr b="0" i="0" sz="1400" u="none" cap="none" strike="noStrike">
              <a:solidFill>
                <a:srgbClr val="000000"/>
              </a:solidFill>
              <a:latin typeface="Arial"/>
              <a:ea typeface="Arial"/>
              <a:cs typeface="Arial"/>
              <a:sym typeface="Arial"/>
            </a:endParaRPr>
          </a:p>
        </p:txBody>
      </p:sp>
      <p:sp>
        <p:nvSpPr>
          <p:cNvPr id="123" name="Google Shape;123;g15bb857aa5b_0_10"/>
          <p:cNvSpPr txBox="1"/>
          <p:nvPr/>
        </p:nvSpPr>
        <p:spPr>
          <a:xfrm>
            <a:off x="2076174" y="4307100"/>
            <a:ext cx="2037300" cy="4860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060"/>
              <a:buFont typeface="Arial"/>
              <a:buNone/>
            </a:pPr>
            <a:r>
              <a:rPr b="0" i="0" lang="lt-LT" sz="2060" u="none" cap="none" strike="noStrike">
                <a:solidFill>
                  <a:schemeClr val="lt2"/>
                </a:solidFill>
                <a:latin typeface="Roboto"/>
                <a:ea typeface="Roboto"/>
                <a:cs typeface="Roboto"/>
                <a:sym typeface="Roboto"/>
              </a:rPr>
              <a:t>critical analysis</a:t>
            </a:r>
            <a:endParaRPr b="0" i="0" sz="1400" u="none" cap="none" strike="noStrike">
              <a:solidFill>
                <a:srgbClr val="000000"/>
              </a:solidFill>
              <a:latin typeface="Arial"/>
              <a:ea typeface="Arial"/>
              <a:cs typeface="Arial"/>
              <a:sym typeface="Arial"/>
            </a:endParaRPr>
          </a:p>
        </p:txBody>
      </p:sp>
      <p:cxnSp>
        <p:nvCxnSpPr>
          <p:cNvPr id="124" name="Google Shape;124;g15bb857aa5b_0_10"/>
          <p:cNvCxnSpPr/>
          <p:nvPr/>
        </p:nvCxnSpPr>
        <p:spPr>
          <a:xfrm flipH="1" rot="10800000">
            <a:off x="1806450" y="3280850"/>
            <a:ext cx="386100" cy="8100"/>
          </a:xfrm>
          <a:prstGeom prst="straightConnector1">
            <a:avLst/>
          </a:prstGeom>
          <a:noFill/>
          <a:ln cap="flat" cmpd="sng" w="38100">
            <a:solidFill>
              <a:srgbClr val="1155CC"/>
            </a:solidFill>
            <a:prstDash val="solid"/>
            <a:round/>
            <a:headEnd len="sm" w="sm" type="none"/>
            <a:tailEnd len="med" w="med" type="triangle"/>
          </a:ln>
        </p:spPr>
      </p:cxnSp>
      <p:cxnSp>
        <p:nvCxnSpPr>
          <p:cNvPr id="125" name="Google Shape;125;g15bb857aa5b_0_10"/>
          <p:cNvCxnSpPr/>
          <p:nvPr/>
        </p:nvCxnSpPr>
        <p:spPr>
          <a:xfrm rot="10800000">
            <a:off x="3881400" y="3232725"/>
            <a:ext cx="414600" cy="900"/>
          </a:xfrm>
          <a:prstGeom prst="straightConnector1">
            <a:avLst/>
          </a:prstGeom>
          <a:noFill/>
          <a:ln cap="flat" cmpd="sng" w="38100">
            <a:solidFill>
              <a:srgbClr val="1155CC"/>
            </a:solidFill>
            <a:prstDash val="solid"/>
            <a:round/>
            <a:headEnd len="sm" w="sm" type="none"/>
            <a:tailEnd len="med" w="med" type="triangle"/>
          </a:ln>
        </p:spPr>
      </p:cxnSp>
      <p:cxnSp>
        <p:nvCxnSpPr>
          <p:cNvPr id="126" name="Google Shape;126;g15bb857aa5b_0_10"/>
          <p:cNvCxnSpPr/>
          <p:nvPr/>
        </p:nvCxnSpPr>
        <p:spPr>
          <a:xfrm>
            <a:off x="3384825" y="2009900"/>
            <a:ext cx="7500" cy="332100"/>
          </a:xfrm>
          <a:prstGeom prst="straightConnector1">
            <a:avLst/>
          </a:prstGeom>
          <a:noFill/>
          <a:ln cap="flat" cmpd="sng" w="38100">
            <a:solidFill>
              <a:srgbClr val="1155CC"/>
            </a:solidFill>
            <a:prstDash val="solid"/>
            <a:round/>
            <a:headEnd len="sm" w="sm" type="none"/>
            <a:tailEnd len="med" w="med" type="triangle"/>
          </a:ln>
        </p:spPr>
      </p:cxnSp>
      <p:cxnSp>
        <p:nvCxnSpPr>
          <p:cNvPr id="127" name="Google Shape;127;g15bb857aa5b_0_10"/>
          <p:cNvCxnSpPr/>
          <p:nvPr/>
        </p:nvCxnSpPr>
        <p:spPr>
          <a:xfrm flipH="1" rot="10800000">
            <a:off x="2669125" y="4033750"/>
            <a:ext cx="5400" cy="354600"/>
          </a:xfrm>
          <a:prstGeom prst="straightConnector1">
            <a:avLst/>
          </a:prstGeom>
          <a:noFill/>
          <a:ln cap="flat" cmpd="sng" w="38100">
            <a:solidFill>
              <a:srgbClr val="1155CC"/>
            </a:solidFill>
            <a:prstDash val="solid"/>
            <a:round/>
            <a:headEnd len="sm" w="sm" type="none"/>
            <a:tailEnd len="med" w="med" type="triangle"/>
          </a:ln>
        </p:spPr>
      </p:cxnSp>
      <p:sp>
        <p:nvSpPr>
          <p:cNvPr id="128" name="Google Shape;128;g15bb857aa5b_0_10"/>
          <p:cNvSpPr/>
          <p:nvPr/>
        </p:nvSpPr>
        <p:spPr>
          <a:xfrm>
            <a:off x="5211000" y="2086100"/>
            <a:ext cx="820500" cy="2423700"/>
          </a:xfrm>
          <a:prstGeom prst="rightBrace">
            <a:avLst>
              <a:gd fmla="val 50000" name="adj1"/>
              <a:gd fmla="val 50386" name="adj2"/>
            </a:avLst>
          </a:prstGeom>
          <a:noFill/>
          <a:ln cap="flat" cmpd="sng" w="1905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5bb857aa5b_0_10"/>
          <p:cNvSpPr txBox="1"/>
          <p:nvPr/>
        </p:nvSpPr>
        <p:spPr>
          <a:xfrm>
            <a:off x="6317675" y="1853150"/>
            <a:ext cx="2517900" cy="2863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60"/>
              <a:buFont typeface="Arial"/>
              <a:buNone/>
            </a:pPr>
            <a:r>
              <a:rPr b="0" i="0" lang="lt-LT" sz="1460" u="none" cap="none" strike="noStrike">
                <a:solidFill>
                  <a:schemeClr val="dk2"/>
                </a:solidFill>
                <a:latin typeface="Roboto"/>
                <a:ea typeface="Roboto"/>
                <a:cs typeface="Roboto"/>
                <a:sym typeface="Roboto"/>
              </a:rPr>
              <a:t>support teachers in:</a:t>
            </a:r>
            <a:endParaRPr b="0" i="0" sz="1460" u="none" cap="none" strike="noStrike">
              <a:solidFill>
                <a:schemeClr val="dk2"/>
              </a:solidFill>
              <a:latin typeface="Roboto"/>
              <a:ea typeface="Roboto"/>
              <a:cs typeface="Roboto"/>
              <a:sym typeface="Roboto"/>
            </a:endParaRPr>
          </a:p>
          <a:p>
            <a:pPr indent="-321310" lvl="0" marL="457200" marR="0" rtl="0" algn="l">
              <a:lnSpc>
                <a:spcPct val="115000"/>
              </a:lnSpc>
              <a:spcBef>
                <a:spcPts val="1000"/>
              </a:spcBef>
              <a:spcAft>
                <a:spcPts val="0"/>
              </a:spcAft>
              <a:buClr>
                <a:schemeClr val="dk2"/>
              </a:buClr>
              <a:buSzPts val="1460"/>
              <a:buFont typeface="Roboto"/>
              <a:buChar char="➔"/>
            </a:pPr>
            <a:r>
              <a:rPr b="0" i="0" lang="lt-LT" sz="1460" u="none" cap="none" strike="noStrike">
                <a:solidFill>
                  <a:schemeClr val="dk2"/>
                </a:solidFill>
                <a:latin typeface="Roboto"/>
                <a:ea typeface="Roboto"/>
                <a:cs typeface="Roboto"/>
                <a:sym typeface="Roboto"/>
              </a:rPr>
              <a:t>monitoring the learners’ progress and evaluating teaching effectiveness</a:t>
            </a:r>
            <a:endParaRPr b="0" i="0" sz="1460" u="none" cap="none" strike="noStrike">
              <a:solidFill>
                <a:schemeClr val="dk2"/>
              </a:solidFill>
              <a:latin typeface="Roboto"/>
              <a:ea typeface="Roboto"/>
              <a:cs typeface="Roboto"/>
              <a:sym typeface="Roboto"/>
            </a:endParaRPr>
          </a:p>
          <a:p>
            <a:pPr indent="-321310" lvl="0" marL="457200" marR="0" rtl="0" algn="l">
              <a:lnSpc>
                <a:spcPct val="115000"/>
              </a:lnSpc>
              <a:spcBef>
                <a:spcPts val="0"/>
              </a:spcBef>
              <a:spcAft>
                <a:spcPts val="0"/>
              </a:spcAft>
              <a:buClr>
                <a:schemeClr val="dk2"/>
              </a:buClr>
              <a:buSzPts val="1460"/>
              <a:buFont typeface="Roboto"/>
              <a:buChar char="➔"/>
            </a:pPr>
            <a:r>
              <a:rPr b="0" i="0" lang="lt-LT" sz="1460" u="none" cap="none" strike="noStrike">
                <a:solidFill>
                  <a:schemeClr val="dk2"/>
                </a:solidFill>
                <a:latin typeface="Roboto"/>
                <a:ea typeface="Roboto"/>
                <a:cs typeface="Roboto"/>
                <a:sym typeface="Roboto"/>
              </a:rPr>
              <a:t>making evidence-based decisions related to teaching and learning design</a:t>
            </a:r>
            <a:endParaRPr b="0" i="0" sz="800" u="none" cap="none" strike="noStrike">
              <a:solidFill>
                <a:schemeClr val="dk2"/>
              </a:solidFill>
              <a:latin typeface="Roboto"/>
              <a:ea typeface="Roboto"/>
              <a:cs typeface="Roboto"/>
              <a:sym typeface="Roboto"/>
            </a:endParaRPr>
          </a:p>
        </p:txBody>
      </p:sp>
      <p:sp>
        <p:nvSpPr>
          <p:cNvPr id="130" name="Google Shape;130;g15bb857aa5b_0_10"/>
          <p:cNvSpPr/>
          <p:nvPr/>
        </p:nvSpPr>
        <p:spPr>
          <a:xfrm>
            <a:off x="2192550" y="2256100"/>
            <a:ext cx="1688700" cy="1881000"/>
          </a:xfrm>
          <a:prstGeom prst="wave">
            <a:avLst>
              <a:gd fmla="val 4567" name="adj1"/>
              <a:gd fmla="val 748" name="adj2"/>
            </a:avLst>
          </a:prstGeom>
          <a:solidFill>
            <a:srgbClr val="A4C2F4"/>
          </a:solidFill>
          <a:ln cap="flat" cmpd="sng" w="9525">
            <a:solidFill>
              <a:srgbClr val="1A73E8"/>
            </a:solidFill>
            <a:prstDash val="solid"/>
            <a:round/>
            <a:headEnd len="sm" w="sm" type="none"/>
            <a:tailEnd len="sm" w="sm" type="none"/>
          </a:ln>
          <a:effectLst>
            <a:outerShdw blurRad="57150" rotWithShape="0" algn="bl">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5bb857aa5b_0_10"/>
          <p:cNvSpPr txBox="1"/>
          <p:nvPr/>
        </p:nvSpPr>
        <p:spPr>
          <a:xfrm>
            <a:off x="2248768" y="2445775"/>
            <a:ext cx="1614600" cy="151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lt-LT" sz="1600" u="none" cap="none" strike="noStrike">
                <a:solidFill>
                  <a:srgbClr val="212121"/>
                </a:solidFill>
                <a:latin typeface="Roboto"/>
                <a:ea typeface="Roboto"/>
                <a:cs typeface="Roboto"/>
                <a:sym typeface="Roboto"/>
              </a:rPr>
              <a:t>Evidence</a:t>
            </a:r>
            <a:endParaRPr b="1" i="0" sz="1600" u="none" cap="none" strike="noStrike">
              <a:solidFill>
                <a:srgbClr val="21212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260"/>
              <a:buFont typeface="Arial"/>
              <a:buNone/>
            </a:pPr>
            <a:r>
              <a:rPr b="0" i="0" lang="lt-LT" sz="1260" u="none" cap="none" strike="noStrike">
                <a:solidFill>
                  <a:schemeClr val="lt2"/>
                </a:solidFill>
                <a:latin typeface="Roboto"/>
                <a:ea typeface="Roboto"/>
                <a:cs typeface="Roboto"/>
                <a:sym typeface="Roboto"/>
              </a:rPr>
              <a:t>on learner activity, performance, and progress</a:t>
            </a:r>
            <a:endParaRPr b="0" i="0" sz="1260" u="none" cap="none" strike="noStrike">
              <a:solidFill>
                <a:schemeClr val="lt2"/>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260"/>
              <a:buFont typeface="Arial"/>
              <a:buNone/>
            </a:pPr>
            <a:r>
              <a:rPr b="0" i="0" lang="lt-LT" sz="1260" u="none" cap="none" strike="noStrike">
                <a:solidFill>
                  <a:schemeClr val="lt2"/>
                </a:solidFill>
                <a:latin typeface="Roboto"/>
                <a:ea typeface="Roboto"/>
                <a:cs typeface="Roboto"/>
                <a:sym typeface="Roboto"/>
              </a:rPr>
              <a:t> provided by digital technologies</a:t>
            </a:r>
            <a:endParaRPr b="0" i="0" sz="1260" u="none" cap="none" strike="noStrike">
              <a:solidFill>
                <a:schemeClr val="lt2"/>
              </a:solidFill>
              <a:latin typeface="Roboto"/>
              <a:ea typeface="Roboto"/>
              <a:cs typeface="Roboto"/>
              <a:sym typeface="Roboto"/>
            </a:endParaRPr>
          </a:p>
        </p:txBody>
      </p:sp>
      <p:sp>
        <p:nvSpPr>
          <p:cNvPr id="132" name="Google Shape;132;g15bb857aa5b_0_10"/>
          <p:cNvSpPr/>
          <p:nvPr/>
        </p:nvSpPr>
        <p:spPr>
          <a:xfrm rot="5398049">
            <a:off x="4139275" y="2129402"/>
            <a:ext cx="528600" cy="579900"/>
          </a:xfrm>
          <a:prstGeom prst="bentArrow">
            <a:avLst>
              <a:gd fmla="val 16822" name="adj1"/>
              <a:gd fmla="val 25000" name="adj2"/>
              <a:gd fmla="val 25000" name="adj3"/>
              <a:gd fmla="val 43750" name="adj4"/>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5bb857aa5b_0_10"/>
          <p:cNvSpPr/>
          <p:nvPr/>
        </p:nvSpPr>
        <p:spPr>
          <a:xfrm rot="10798049">
            <a:off x="4088868" y="3725155"/>
            <a:ext cx="528600" cy="579900"/>
          </a:xfrm>
          <a:prstGeom prst="bentArrow">
            <a:avLst>
              <a:gd fmla="val 16822" name="adj1"/>
              <a:gd fmla="val 25000" name="adj2"/>
              <a:gd fmla="val 25000" name="adj3"/>
              <a:gd fmla="val 43750" name="adj4"/>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5bb857aa5b_0_10"/>
          <p:cNvSpPr/>
          <p:nvPr/>
        </p:nvSpPr>
        <p:spPr>
          <a:xfrm rot="-5401951">
            <a:off x="1348258" y="3725150"/>
            <a:ext cx="528600" cy="579900"/>
          </a:xfrm>
          <a:prstGeom prst="bentArrow">
            <a:avLst>
              <a:gd fmla="val 16822" name="adj1"/>
              <a:gd fmla="val 25000" name="adj2"/>
              <a:gd fmla="val 25000" name="adj3"/>
              <a:gd fmla="val 43750" name="adj4"/>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5" name="Google Shape;135;g15bb857aa5b_0_10"/>
          <p:cNvPicPr preferRelativeResize="0"/>
          <p:nvPr/>
        </p:nvPicPr>
        <p:blipFill rotWithShape="1">
          <a:blip r:embed="rId3">
            <a:alphaModFix/>
          </a:blip>
          <a:srcRect b="0" l="0" r="0" t="0"/>
          <a:stretch/>
        </p:blipFill>
        <p:spPr>
          <a:xfrm>
            <a:off x="5725075" y="1749400"/>
            <a:ext cx="592600" cy="592600"/>
          </a:xfrm>
          <a:prstGeom prst="rect">
            <a:avLst/>
          </a:prstGeom>
          <a:noFill/>
          <a:ln>
            <a:noFill/>
          </a:ln>
        </p:spPr>
      </p:pic>
      <p:pic>
        <p:nvPicPr>
          <p:cNvPr id="136" name="Google Shape;136;g15bb857aa5b_0_10"/>
          <p:cNvPicPr preferRelativeResize="0"/>
          <p:nvPr/>
        </p:nvPicPr>
        <p:blipFill>
          <a:blip r:embed="rId4">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5174d6553b_0_0"/>
          <p:cNvSpPr/>
          <p:nvPr/>
        </p:nvSpPr>
        <p:spPr>
          <a:xfrm>
            <a:off x="134725" y="1921775"/>
            <a:ext cx="2029800" cy="2649000"/>
          </a:xfrm>
          <a:prstGeom prst="rightArrowCallout">
            <a:avLst>
              <a:gd fmla="val 16780" name="adj1"/>
              <a:gd fmla="val 25000" name="adj2"/>
              <a:gd fmla="val 17853" name="adj3"/>
              <a:gd fmla="val 80163" name="adj4"/>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5174d6553b_0_0"/>
          <p:cNvSpPr/>
          <p:nvPr/>
        </p:nvSpPr>
        <p:spPr>
          <a:xfrm>
            <a:off x="4135825" y="2904050"/>
            <a:ext cx="1437600" cy="1920600"/>
          </a:xfrm>
          <a:prstGeom prst="rect">
            <a:avLst/>
          </a:prstGeom>
          <a:noFill/>
          <a:ln cap="flat" cmpd="sng" w="19050">
            <a:solidFill>
              <a:srgbClr val="4CBAB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43" name="Google Shape;143;g15174d6553b_0_0"/>
          <p:cNvSpPr/>
          <p:nvPr/>
        </p:nvSpPr>
        <p:spPr>
          <a:xfrm>
            <a:off x="2164500" y="1540775"/>
            <a:ext cx="6756600" cy="523200"/>
          </a:xfrm>
          <a:prstGeom prst="rect">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Roboto"/>
              <a:ea typeface="Roboto"/>
              <a:cs typeface="Roboto"/>
              <a:sym typeface="Roboto"/>
            </a:endParaRPr>
          </a:p>
        </p:txBody>
      </p:sp>
      <p:sp>
        <p:nvSpPr>
          <p:cNvPr id="144" name="Google Shape;144;g15174d6553b_0_0"/>
          <p:cNvSpPr txBox="1"/>
          <p:nvPr>
            <p:ph type="title"/>
          </p:nvPr>
        </p:nvSpPr>
        <p:spPr>
          <a:xfrm>
            <a:off x="91275" y="579150"/>
            <a:ext cx="81756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80"/>
              <a:buNone/>
            </a:pPr>
            <a:r>
              <a:rPr lang="lt-LT" sz="2580">
                <a:solidFill>
                  <a:schemeClr val="hlink"/>
                </a:solidFill>
                <a:uFill>
                  <a:noFill/>
                </a:uFill>
                <a:hlinkClick r:id="rId3"/>
              </a:rPr>
              <a:t>DigCompEdu Framework</a:t>
            </a:r>
            <a:r>
              <a:rPr lang="lt-LT" sz="2580"/>
              <a:t> and Digital evidence analysis</a:t>
            </a:r>
            <a:endParaRPr sz="2580"/>
          </a:p>
        </p:txBody>
      </p:sp>
      <p:sp>
        <p:nvSpPr>
          <p:cNvPr id="145" name="Google Shape;145;g15174d6553b_0_0"/>
          <p:cNvSpPr txBox="1"/>
          <p:nvPr/>
        </p:nvSpPr>
        <p:spPr>
          <a:xfrm>
            <a:off x="255450" y="2184750"/>
            <a:ext cx="1368600" cy="774000"/>
          </a:xfrm>
          <a:prstGeom prst="rect">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60"/>
              <a:buFont typeface="Arial"/>
              <a:buNone/>
            </a:pPr>
            <a:r>
              <a:rPr b="1" i="0" lang="lt-LT" sz="1160" u="sng" cap="none" strike="noStrike">
                <a:solidFill>
                  <a:srgbClr val="212121"/>
                </a:solidFill>
                <a:latin typeface="Roboto"/>
                <a:ea typeface="Roboto"/>
                <a:cs typeface="Roboto"/>
                <a:sym typeface="Roboto"/>
                <a:hlinkClick r:id="rId4">
                  <a:extLst>
                    <a:ext uri="{A12FA001-AC4F-418D-AE19-62706E023703}">
                      <ahyp:hlinkClr val="tx"/>
                    </a:ext>
                  </a:extLst>
                </a:hlinkClick>
              </a:rPr>
              <a:t>DigCompEdu Framework</a:t>
            </a:r>
            <a:r>
              <a:rPr b="0" i="0" lang="lt-LT" sz="1160" u="sng" cap="none" strike="noStrike">
                <a:solidFill>
                  <a:srgbClr val="212121"/>
                </a:solidFill>
                <a:latin typeface="Roboto"/>
                <a:ea typeface="Roboto"/>
                <a:cs typeface="Roboto"/>
                <a:sym typeface="Roboto"/>
                <a:hlinkClick r:id="rId5">
                  <a:extLst>
                    <a:ext uri="{A12FA001-AC4F-418D-AE19-62706E023703}">
                      <ahyp:hlinkClr val="tx"/>
                    </a:ext>
                  </a:extLst>
                </a:hlinkClick>
              </a:rPr>
              <a:t> </a:t>
            </a:r>
            <a:r>
              <a:rPr b="0" i="0" lang="lt-LT" sz="1160" u="none" cap="none" strike="noStrike">
                <a:solidFill>
                  <a:srgbClr val="212121"/>
                </a:solidFill>
                <a:latin typeface="Roboto"/>
                <a:ea typeface="Roboto"/>
                <a:cs typeface="Roboto"/>
                <a:sym typeface="Roboto"/>
              </a:rPr>
              <a:t>(Redecker, 2017)</a:t>
            </a:r>
            <a:endParaRPr b="0" i="0" sz="900" u="none" cap="none" strike="noStrike">
              <a:solidFill>
                <a:srgbClr val="212121"/>
              </a:solidFill>
              <a:latin typeface="Roboto"/>
              <a:ea typeface="Roboto"/>
              <a:cs typeface="Roboto"/>
              <a:sym typeface="Roboto"/>
            </a:endParaRPr>
          </a:p>
        </p:txBody>
      </p:sp>
      <p:sp>
        <p:nvSpPr>
          <p:cNvPr id="146" name="Google Shape;146;g15174d6553b_0_0"/>
          <p:cNvSpPr txBox="1"/>
          <p:nvPr/>
        </p:nvSpPr>
        <p:spPr>
          <a:xfrm>
            <a:off x="300250" y="3022175"/>
            <a:ext cx="13086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set of </a:t>
            </a:r>
            <a:r>
              <a:rPr b="1" i="0" lang="lt-LT" sz="1000" u="none" cap="none" strike="noStrike">
                <a:solidFill>
                  <a:srgbClr val="000000"/>
                </a:solidFill>
                <a:latin typeface="Roboto"/>
                <a:ea typeface="Roboto"/>
                <a:cs typeface="Roboto"/>
                <a:sym typeface="Roboto"/>
              </a:rPr>
              <a:t>digital competences</a:t>
            </a:r>
            <a:r>
              <a:rPr b="0" i="0" lang="lt-LT" sz="1000" u="none" cap="none" strike="noStrike">
                <a:solidFill>
                  <a:srgbClr val="000000"/>
                </a:solidFill>
                <a:latin typeface="Roboto"/>
                <a:ea typeface="Roboto"/>
                <a:cs typeface="Roboto"/>
                <a:sym typeface="Roboto"/>
              </a:rPr>
              <a:t> for educators to seize the potential of digital technologies for enhancing and innovating education</a:t>
            </a:r>
            <a:endParaRPr b="0" i="0" sz="1000" u="none" cap="none" strike="noStrike">
              <a:solidFill>
                <a:srgbClr val="000000"/>
              </a:solidFill>
              <a:latin typeface="Roboto"/>
              <a:ea typeface="Roboto"/>
              <a:cs typeface="Roboto"/>
              <a:sym typeface="Roboto"/>
            </a:endParaRPr>
          </a:p>
        </p:txBody>
      </p:sp>
      <p:sp>
        <p:nvSpPr>
          <p:cNvPr id="147" name="Google Shape;147;g15174d6553b_0_0"/>
          <p:cNvSpPr txBox="1"/>
          <p:nvPr/>
        </p:nvSpPr>
        <p:spPr>
          <a:xfrm>
            <a:off x="2379450" y="1479125"/>
            <a:ext cx="1469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Educators</a:t>
            </a:r>
            <a:r>
              <a:rPr b="0" i="0" lang="lt-LT" sz="1000" u="none" cap="none" strike="noStrike">
                <a:solidFill>
                  <a:srgbClr val="000000"/>
                </a:solidFill>
                <a:latin typeface="Roboto"/>
                <a:ea typeface="Roboto"/>
                <a:cs typeface="Roboto"/>
                <a:sym typeface="Roboto"/>
              </a:rPr>
              <a:t>’ professional competences</a:t>
            </a:r>
            <a:endParaRPr b="0" i="0" sz="1000" u="none" cap="none" strike="noStrike">
              <a:solidFill>
                <a:srgbClr val="000000"/>
              </a:solidFill>
              <a:latin typeface="Roboto"/>
              <a:ea typeface="Roboto"/>
              <a:cs typeface="Roboto"/>
              <a:sym typeface="Roboto"/>
            </a:endParaRPr>
          </a:p>
        </p:txBody>
      </p:sp>
      <p:sp>
        <p:nvSpPr>
          <p:cNvPr id="148" name="Google Shape;148;g15174d6553b_0_0"/>
          <p:cNvSpPr txBox="1"/>
          <p:nvPr/>
        </p:nvSpPr>
        <p:spPr>
          <a:xfrm>
            <a:off x="4727800" y="1556075"/>
            <a:ext cx="1469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Educators</a:t>
            </a:r>
            <a:r>
              <a:rPr b="0" i="0" lang="lt-LT" sz="1000" u="none" cap="none" strike="noStrike">
                <a:solidFill>
                  <a:srgbClr val="000000"/>
                </a:solidFill>
                <a:latin typeface="Roboto"/>
                <a:ea typeface="Roboto"/>
                <a:cs typeface="Roboto"/>
                <a:sym typeface="Roboto"/>
              </a:rPr>
              <a:t>’ pedagogic competences</a:t>
            </a:r>
            <a:endParaRPr b="0" i="0" sz="1000" u="none" cap="none" strike="noStrike">
              <a:solidFill>
                <a:srgbClr val="000000"/>
              </a:solidFill>
              <a:latin typeface="Roboto"/>
              <a:ea typeface="Roboto"/>
              <a:cs typeface="Roboto"/>
              <a:sym typeface="Roboto"/>
            </a:endParaRPr>
          </a:p>
        </p:txBody>
      </p:sp>
      <p:sp>
        <p:nvSpPr>
          <p:cNvPr id="149" name="Google Shape;149;g15174d6553b_0_0"/>
          <p:cNvSpPr txBox="1"/>
          <p:nvPr/>
        </p:nvSpPr>
        <p:spPr>
          <a:xfrm>
            <a:off x="7742750" y="1556075"/>
            <a:ext cx="1469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Learners</a:t>
            </a:r>
            <a:r>
              <a:rPr b="0" i="0" lang="lt-LT" sz="1000" u="none" cap="none" strike="noStrike">
                <a:solidFill>
                  <a:srgbClr val="000000"/>
                </a:solidFill>
                <a:latin typeface="Roboto"/>
                <a:ea typeface="Roboto"/>
                <a:cs typeface="Roboto"/>
                <a:sym typeface="Roboto"/>
              </a:rPr>
              <a:t>’ competences</a:t>
            </a:r>
            <a:endParaRPr b="0" i="0" sz="1000" u="none" cap="none" strike="noStrike">
              <a:solidFill>
                <a:srgbClr val="000000"/>
              </a:solidFill>
              <a:latin typeface="Roboto"/>
              <a:ea typeface="Roboto"/>
              <a:cs typeface="Roboto"/>
              <a:sym typeface="Roboto"/>
            </a:endParaRPr>
          </a:p>
        </p:txBody>
      </p:sp>
      <p:sp>
        <p:nvSpPr>
          <p:cNvPr id="150" name="Google Shape;150;g15174d6553b_0_0"/>
          <p:cNvSpPr txBox="1"/>
          <p:nvPr/>
        </p:nvSpPr>
        <p:spPr>
          <a:xfrm>
            <a:off x="2477100" y="2260600"/>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B45F06"/>
                </a:solidFill>
                <a:latin typeface="Roboto"/>
                <a:ea typeface="Roboto"/>
                <a:cs typeface="Roboto"/>
                <a:sym typeface="Roboto"/>
              </a:rPr>
              <a:t>1. PROFESSIONAL ENGAGEMENT</a:t>
            </a:r>
            <a:endParaRPr b="1" i="0" sz="1100" u="none" cap="none" strike="noStrike">
              <a:solidFill>
                <a:srgbClr val="B45F06"/>
              </a:solidFill>
              <a:latin typeface="Roboto"/>
              <a:ea typeface="Roboto"/>
              <a:cs typeface="Roboto"/>
              <a:sym typeface="Roboto"/>
            </a:endParaRPr>
          </a:p>
        </p:txBody>
      </p:sp>
      <p:sp>
        <p:nvSpPr>
          <p:cNvPr id="151" name="Google Shape;151;g15174d6553b_0_0"/>
          <p:cNvSpPr txBox="1"/>
          <p:nvPr/>
        </p:nvSpPr>
        <p:spPr>
          <a:xfrm>
            <a:off x="4189550" y="2201825"/>
            <a:ext cx="1182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38761D"/>
                </a:solidFill>
                <a:latin typeface="Roboto"/>
                <a:ea typeface="Roboto"/>
                <a:cs typeface="Roboto"/>
                <a:sym typeface="Roboto"/>
              </a:rPr>
              <a:t>2. DIGITAL RESOURCES</a:t>
            </a:r>
            <a:endParaRPr b="1" i="0" sz="1100" u="none" cap="none" strike="noStrike">
              <a:solidFill>
                <a:srgbClr val="38761D"/>
              </a:solidFill>
              <a:latin typeface="Roboto"/>
              <a:ea typeface="Roboto"/>
              <a:cs typeface="Roboto"/>
              <a:sym typeface="Roboto"/>
            </a:endParaRPr>
          </a:p>
        </p:txBody>
      </p:sp>
      <p:sp>
        <p:nvSpPr>
          <p:cNvPr id="152" name="Google Shape;152;g15174d6553b_0_0"/>
          <p:cNvSpPr txBox="1"/>
          <p:nvPr/>
        </p:nvSpPr>
        <p:spPr>
          <a:xfrm>
            <a:off x="5634250" y="2194175"/>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3C78D8"/>
                </a:solidFill>
                <a:latin typeface="Roboto"/>
                <a:ea typeface="Roboto"/>
                <a:cs typeface="Roboto"/>
                <a:sym typeface="Roboto"/>
              </a:rPr>
              <a:t>3. TEACHING AND LEARNING</a:t>
            </a:r>
            <a:endParaRPr b="1" i="0" sz="1100" u="none" cap="none" strike="noStrike">
              <a:solidFill>
                <a:srgbClr val="3C78D8"/>
              </a:solidFill>
              <a:latin typeface="Roboto"/>
              <a:ea typeface="Roboto"/>
              <a:cs typeface="Roboto"/>
              <a:sym typeface="Roboto"/>
            </a:endParaRPr>
          </a:p>
        </p:txBody>
      </p:sp>
      <p:sp>
        <p:nvSpPr>
          <p:cNvPr id="153" name="Google Shape;153;g15174d6553b_0_0"/>
          <p:cNvSpPr txBox="1"/>
          <p:nvPr/>
        </p:nvSpPr>
        <p:spPr>
          <a:xfrm>
            <a:off x="7273875" y="2175850"/>
            <a:ext cx="15789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E06666"/>
                </a:solidFill>
                <a:latin typeface="Roboto"/>
                <a:ea typeface="Roboto"/>
                <a:cs typeface="Roboto"/>
                <a:sym typeface="Roboto"/>
              </a:rPr>
              <a:t>6. FACILITATING LEARNERS’ DIGITAL COMPETENCE</a:t>
            </a:r>
            <a:endParaRPr b="1" i="0" sz="1100" u="none" cap="none" strike="noStrike">
              <a:solidFill>
                <a:srgbClr val="E06666"/>
              </a:solidFill>
              <a:latin typeface="Roboto"/>
              <a:ea typeface="Roboto"/>
              <a:cs typeface="Roboto"/>
              <a:sym typeface="Roboto"/>
            </a:endParaRPr>
          </a:p>
        </p:txBody>
      </p:sp>
      <p:sp>
        <p:nvSpPr>
          <p:cNvPr id="154" name="Google Shape;154;g15174d6553b_0_0"/>
          <p:cNvSpPr txBox="1"/>
          <p:nvPr/>
        </p:nvSpPr>
        <p:spPr>
          <a:xfrm>
            <a:off x="4173450" y="2910113"/>
            <a:ext cx="1254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4CBAB9"/>
                </a:solidFill>
                <a:latin typeface="Roboto"/>
                <a:ea typeface="Roboto"/>
                <a:cs typeface="Roboto"/>
                <a:sym typeface="Roboto"/>
              </a:rPr>
              <a:t>4. ASSESSMENT</a:t>
            </a:r>
            <a:endParaRPr b="1" i="0" sz="1100" u="none" cap="none" strike="noStrike">
              <a:solidFill>
                <a:srgbClr val="4CBAB9"/>
              </a:solidFill>
              <a:latin typeface="Roboto"/>
              <a:ea typeface="Roboto"/>
              <a:cs typeface="Roboto"/>
              <a:sym typeface="Roboto"/>
            </a:endParaRPr>
          </a:p>
        </p:txBody>
      </p:sp>
      <p:sp>
        <p:nvSpPr>
          <p:cNvPr id="155" name="Google Shape;155;g15174d6553b_0_0"/>
          <p:cNvSpPr txBox="1"/>
          <p:nvPr/>
        </p:nvSpPr>
        <p:spPr>
          <a:xfrm>
            <a:off x="5634250" y="2869763"/>
            <a:ext cx="1578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lt-LT" sz="1100" u="none" cap="none" strike="noStrike">
                <a:solidFill>
                  <a:srgbClr val="A64D79"/>
                </a:solidFill>
                <a:latin typeface="Roboto"/>
                <a:ea typeface="Roboto"/>
                <a:cs typeface="Roboto"/>
                <a:sym typeface="Roboto"/>
              </a:rPr>
              <a:t>5. EMPOWERING LEARNERS</a:t>
            </a:r>
            <a:endParaRPr b="1" i="0" sz="1100" u="none" cap="none" strike="noStrike">
              <a:solidFill>
                <a:srgbClr val="A64D79"/>
              </a:solidFill>
              <a:latin typeface="Roboto"/>
              <a:ea typeface="Roboto"/>
              <a:cs typeface="Roboto"/>
              <a:sym typeface="Roboto"/>
            </a:endParaRPr>
          </a:p>
        </p:txBody>
      </p:sp>
      <p:sp>
        <p:nvSpPr>
          <p:cNvPr id="156" name="Google Shape;156;g15174d6553b_0_0"/>
          <p:cNvSpPr txBox="1"/>
          <p:nvPr/>
        </p:nvSpPr>
        <p:spPr>
          <a:xfrm>
            <a:off x="4232250" y="3198225"/>
            <a:ext cx="1368600" cy="162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4.1 Assessment strategies</a:t>
            </a:r>
            <a:endParaRPr b="0" i="0" sz="1100" u="none" cap="none" strike="noStrike">
              <a:solidFill>
                <a:srgbClr val="000000"/>
              </a:solidFill>
              <a:latin typeface="Roboto"/>
              <a:ea typeface="Roboto"/>
              <a:cs typeface="Roboto"/>
              <a:sym typeface="Roboto"/>
            </a:endParaRPr>
          </a:p>
          <a:p>
            <a:pPr indent="-298450" lvl="0" marL="457200" marR="0" rtl="0" algn="l">
              <a:lnSpc>
                <a:spcPct val="100000"/>
              </a:lnSpc>
              <a:spcBef>
                <a:spcPts val="1000"/>
              </a:spcBef>
              <a:spcAft>
                <a:spcPts val="0"/>
              </a:spcAft>
              <a:buClr>
                <a:srgbClr val="000000"/>
              </a:buClr>
              <a:buSzPts val="1100"/>
              <a:buFont typeface="Roboto"/>
              <a:buChar char="➔"/>
            </a:pPr>
            <a:r>
              <a:rPr b="1" i="0" lang="lt-LT" sz="1100" u="none" cap="none" strike="noStrike">
                <a:solidFill>
                  <a:srgbClr val="000000"/>
                </a:solidFill>
                <a:latin typeface="Roboto"/>
                <a:ea typeface="Roboto"/>
                <a:cs typeface="Roboto"/>
                <a:sym typeface="Roboto"/>
              </a:rPr>
              <a:t>4.2 Analysing evidence</a:t>
            </a:r>
            <a:endParaRPr b="1" i="0" sz="1100" u="none" cap="none" strike="noStrike">
              <a:solidFill>
                <a:srgbClr val="000000"/>
              </a:solidFill>
              <a:latin typeface="Roboto"/>
              <a:ea typeface="Roboto"/>
              <a:cs typeface="Roboto"/>
              <a:sym typeface="Roboto"/>
            </a:endParaRPr>
          </a:p>
          <a:p>
            <a:pPr indent="0" lvl="0" marL="0" marR="0" rtl="0" algn="l">
              <a:lnSpc>
                <a:spcPct val="100000"/>
              </a:lnSpc>
              <a:spcBef>
                <a:spcPts val="1000"/>
              </a:spcBef>
              <a:spcAft>
                <a:spcPts val="100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4.3 Feedback &amp; planning</a:t>
            </a:r>
            <a:endParaRPr b="0" i="0" sz="1100" u="none" cap="none" strike="noStrike">
              <a:solidFill>
                <a:srgbClr val="000000"/>
              </a:solidFill>
              <a:latin typeface="Roboto"/>
              <a:ea typeface="Roboto"/>
              <a:cs typeface="Roboto"/>
              <a:sym typeface="Roboto"/>
            </a:endParaRPr>
          </a:p>
        </p:txBody>
      </p:sp>
      <p:pic>
        <p:nvPicPr>
          <p:cNvPr id="157" name="Google Shape;157;g15174d6553b_0_0"/>
          <p:cNvPicPr preferRelativeResize="0"/>
          <p:nvPr/>
        </p:nvPicPr>
        <p:blipFill rotWithShape="1">
          <a:blip r:embed="rId6">
            <a:alphaModFix/>
          </a:blip>
          <a:srcRect b="0" l="0" r="0" t="0"/>
          <a:stretch/>
        </p:blipFill>
        <p:spPr>
          <a:xfrm>
            <a:off x="2178575" y="3437275"/>
            <a:ext cx="1910278" cy="1200601"/>
          </a:xfrm>
          <a:prstGeom prst="rect">
            <a:avLst/>
          </a:prstGeom>
          <a:noFill/>
          <a:ln cap="flat" cmpd="sng" w="19050">
            <a:solidFill>
              <a:srgbClr val="4CBAB9"/>
            </a:solidFill>
            <a:prstDash val="solid"/>
            <a:round/>
            <a:headEnd len="sm" w="sm" type="none"/>
            <a:tailEnd len="sm" w="sm" type="none"/>
          </a:ln>
        </p:spPr>
      </p:pic>
      <p:sp>
        <p:nvSpPr>
          <p:cNvPr id="158" name="Google Shape;158;g15174d6553b_0_0"/>
          <p:cNvSpPr txBox="1"/>
          <p:nvPr/>
        </p:nvSpPr>
        <p:spPr>
          <a:xfrm>
            <a:off x="5936850" y="3495675"/>
            <a:ext cx="2429100" cy="1031400"/>
          </a:xfrm>
          <a:prstGeom prst="rect">
            <a:avLst/>
          </a:prstGeom>
          <a:noFill/>
          <a:ln cap="flat" cmpd="sng" w="19050">
            <a:solidFill>
              <a:srgbClr val="4CBAB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lt-LT" sz="1100" u="none" cap="none" strike="noStrike">
                <a:solidFill>
                  <a:srgbClr val="000000"/>
                </a:solidFill>
                <a:latin typeface="Roboto"/>
                <a:ea typeface="Roboto"/>
                <a:cs typeface="Roboto"/>
                <a:sym typeface="Roboto"/>
              </a:rPr>
              <a:t>To generate, select, critically analyse and interpret digital evidence on learner activity, performance and progress, in order to inform teaching and learning.  </a:t>
            </a:r>
            <a:endParaRPr b="0" i="0" sz="1100" u="none" cap="none" strike="noStrike">
              <a:solidFill>
                <a:srgbClr val="000000"/>
              </a:solidFill>
              <a:latin typeface="Roboto"/>
              <a:ea typeface="Roboto"/>
              <a:cs typeface="Roboto"/>
              <a:sym typeface="Roboto"/>
            </a:endParaRPr>
          </a:p>
        </p:txBody>
      </p:sp>
      <p:cxnSp>
        <p:nvCxnSpPr>
          <p:cNvPr id="159" name="Google Shape;159;g15174d6553b_0_0"/>
          <p:cNvCxnSpPr/>
          <p:nvPr/>
        </p:nvCxnSpPr>
        <p:spPr>
          <a:xfrm>
            <a:off x="5591850" y="4037575"/>
            <a:ext cx="277800" cy="0"/>
          </a:xfrm>
          <a:prstGeom prst="straightConnector1">
            <a:avLst/>
          </a:prstGeom>
          <a:noFill/>
          <a:ln cap="flat" cmpd="sng" w="28575">
            <a:solidFill>
              <a:srgbClr val="4CBAB9"/>
            </a:solidFill>
            <a:prstDash val="solid"/>
            <a:round/>
            <a:headEnd len="sm" w="sm" type="none"/>
            <a:tailEnd len="med" w="med" type="triangle"/>
          </a:ln>
        </p:spPr>
      </p:cxnSp>
      <p:pic>
        <p:nvPicPr>
          <p:cNvPr id="160" name="Google Shape;160;g15174d6553b_0_0"/>
          <p:cNvPicPr preferRelativeResize="0"/>
          <p:nvPr/>
        </p:nvPicPr>
        <p:blipFill>
          <a:blip r:embed="rId7">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5174d6553b_0_9"/>
          <p:cNvSpPr txBox="1"/>
          <p:nvPr>
            <p:ph type="title"/>
          </p:nvPr>
        </p:nvSpPr>
        <p:spPr>
          <a:xfrm>
            <a:off x="5350950" y="794575"/>
            <a:ext cx="3181200" cy="539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lt-LT" sz="2400"/>
              <a:t>Analysing evidence</a:t>
            </a:r>
            <a:endParaRPr sz="2400"/>
          </a:p>
        </p:txBody>
      </p:sp>
      <p:sp>
        <p:nvSpPr>
          <p:cNvPr id="166" name="Google Shape;166;g15174d6553b_0_9"/>
          <p:cNvSpPr txBox="1"/>
          <p:nvPr/>
        </p:nvSpPr>
        <p:spPr>
          <a:xfrm>
            <a:off x="182700" y="773275"/>
            <a:ext cx="1895100" cy="581700"/>
          </a:xfrm>
          <a:prstGeom prst="rect">
            <a:avLst/>
          </a:prstGeom>
          <a:noFill/>
          <a:ln cap="flat" cmpd="sng" w="19050">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lt-LT" sz="1200" u="sng" cap="none" strike="noStrike">
                <a:solidFill>
                  <a:schemeClr val="lt1"/>
                </a:solidFill>
                <a:latin typeface="Roboto"/>
                <a:ea typeface="Roboto"/>
                <a:cs typeface="Roboto"/>
                <a:sym typeface="Roboto"/>
                <a:hlinkClick r:id="rId3">
                  <a:extLst>
                    <a:ext uri="{A12FA001-AC4F-418D-AE19-62706E023703}">
                      <ahyp:hlinkClr val="tx"/>
                    </a:ext>
                  </a:extLst>
                </a:hlinkClick>
              </a:rPr>
              <a:t>DigCompEdu Framework </a:t>
            </a:r>
            <a:r>
              <a:rPr b="0" i="0" lang="lt-LT" sz="1200" u="none" cap="none" strike="noStrike">
                <a:solidFill>
                  <a:schemeClr val="lt1"/>
                </a:solidFill>
                <a:latin typeface="Roboto"/>
                <a:ea typeface="Roboto"/>
                <a:cs typeface="Roboto"/>
                <a:sym typeface="Roboto"/>
              </a:rPr>
              <a:t>(Redecker, 2017)</a:t>
            </a:r>
            <a:endParaRPr b="0" i="0" sz="100" u="none" cap="none" strike="noStrike">
              <a:solidFill>
                <a:srgbClr val="000000"/>
              </a:solidFill>
              <a:latin typeface="Arial"/>
              <a:ea typeface="Arial"/>
              <a:cs typeface="Arial"/>
              <a:sym typeface="Arial"/>
            </a:endParaRPr>
          </a:p>
        </p:txBody>
      </p:sp>
      <p:sp>
        <p:nvSpPr>
          <p:cNvPr id="167" name="Google Shape;167;g15174d6553b_0_9"/>
          <p:cNvSpPr txBox="1"/>
          <p:nvPr/>
        </p:nvSpPr>
        <p:spPr>
          <a:xfrm>
            <a:off x="2945400" y="848575"/>
            <a:ext cx="1702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t-LT" sz="1600" u="none" cap="none" strike="noStrike">
                <a:solidFill>
                  <a:schemeClr val="lt1"/>
                </a:solidFill>
                <a:latin typeface="Roboto"/>
                <a:ea typeface="Roboto"/>
                <a:cs typeface="Roboto"/>
                <a:sym typeface="Roboto"/>
              </a:rPr>
              <a:t>Competence 4.2</a:t>
            </a:r>
            <a:endParaRPr b="0" i="0" sz="1600" u="none" cap="none" strike="noStrike">
              <a:solidFill>
                <a:schemeClr val="lt1"/>
              </a:solidFill>
              <a:latin typeface="Roboto"/>
              <a:ea typeface="Roboto"/>
              <a:cs typeface="Roboto"/>
              <a:sym typeface="Roboto"/>
            </a:endParaRPr>
          </a:p>
        </p:txBody>
      </p:sp>
      <p:cxnSp>
        <p:nvCxnSpPr>
          <p:cNvPr id="168" name="Google Shape;168;g15174d6553b_0_9"/>
          <p:cNvCxnSpPr/>
          <p:nvPr/>
        </p:nvCxnSpPr>
        <p:spPr>
          <a:xfrm flipH="1" rot="10800000">
            <a:off x="2222700" y="1064125"/>
            <a:ext cx="646500" cy="7500"/>
          </a:xfrm>
          <a:prstGeom prst="straightConnector1">
            <a:avLst/>
          </a:prstGeom>
          <a:noFill/>
          <a:ln cap="flat" cmpd="sng" w="28575">
            <a:solidFill>
              <a:schemeClr val="lt1"/>
            </a:solidFill>
            <a:prstDash val="solid"/>
            <a:round/>
            <a:headEnd len="sm" w="sm" type="none"/>
            <a:tailEnd len="sm" w="sm" type="none"/>
          </a:ln>
        </p:spPr>
      </p:cxnSp>
      <p:cxnSp>
        <p:nvCxnSpPr>
          <p:cNvPr id="169" name="Google Shape;169;g15174d6553b_0_9"/>
          <p:cNvCxnSpPr/>
          <p:nvPr/>
        </p:nvCxnSpPr>
        <p:spPr>
          <a:xfrm flipH="1" rot="10800000">
            <a:off x="4648200" y="1060375"/>
            <a:ext cx="646500" cy="7500"/>
          </a:xfrm>
          <a:prstGeom prst="straightConnector1">
            <a:avLst/>
          </a:prstGeom>
          <a:noFill/>
          <a:ln cap="flat" cmpd="sng" w="28575">
            <a:solidFill>
              <a:schemeClr val="lt1"/>
            </a:solidFill>
            <a:prstDash val="solid"/>
            <a:round/>
            <a:headEnd len="sm" w="sm" type="none"/>
            <a:tailEnd len="sm" w="sm" type="none"/>
          </a:ln>
        </p:spPr>
      </p:cxnSp>
      <p:sp>
        <p:nvSpPr>
          <p:cNvPr id="170" name="Google Shape;170;g15174d6553b_0_9"/>
          <p:cNvSpPr/>
          <p:nvPr/>
        </p:nvSpPr>
        <p:spPr>
          <a:xfrm>
            <a:off x="240405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5174d6553b_0_9"/>
          <p:cNvSpPr/>
          <p:nvPr/>
        </p:nvSpPr>
        <p:spPr>
          <a:xfrm>
            <a:off x="4863900" y="956575"/>
            <a:ext cx="215100" cy="215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72" name="Google Shape;172;g15174d6553b_0_9"/>
          <p:cNvGraphicFramePr/>
          <p:nvPr/>
        </p:nvGraphicFramePr>
        <p:xfrm>
          <a:off x="610100" y="1709175"/>
          <a:ext cx="3000000" cy="3000000"/>
        </p:xfrm>
        <a:graphic>
          <a:graphicData uri="http://schemas.openxmlformats.org/drawingml/2006/table">
            <a:tbl>
              <a:tblPr>
                <a:noFill/>
                <a:tableStyleId>{B9032F1E-9B0F-4880-81A3-E3F5CDA9EFB3}</a:tableStyleId>
              </a:tblPr>
              <a:tblGrid>
                <a:gridCol w="4023500"/>
                <a:gridCol w="4023500"/>
              </a:tblGrid>
              <a:tr h="377950">
                <a:tc>
                  <a:txBody>
                    <a:bodyPr/>
                    <a:lstStyle/>
                    <a:p>
                      <a:pPr indent="0" lvl="0" marL="0" marR="0" rtl="0" algn="l">
                        <a:lnSpc>
                          <a:spcPct val="100000"/>
                        </a:lnSpc>
                        <a:spcBef>
                          <a:spcPts val="0"/>
                        </a:spcBef>
                        <a:spcAft>
                          <a:spcPts val="0"/>
                        </a:spcAft>
                        <a:buClr>
                          <a:srgbClr val="000000"/>
                        </a:buClr>
                        <a:buSzPts val="1600"/>
                        <a:buFont typeface="Arial"/>
                        <a:buNone/>
                      </a:pPr>
                      <a:r>
                        <a:rPr b="1" lang="lt-LT" sz="1600" u="none" cap="none" strike="noStrike"/>
                        <a:t>Activities</a:t>
                      </a:r>
                      <a:endParaRPr b="1" sz="16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B6D7A8"/>
                    </a:solidFill>
                  </a:tcPr>
                </a:tc>
              </a:tr>
              <a:tr h="2433350">
                <a:tc>
                  <a:txBody>
                    <a:bodyPr/>
                    <a:lstStyle/>
                    <a:p>
                      <a:pPr indent="0" lvl="0" marL="457200" marR="0" rtl="0" algn="l">
                        <a:lnSpc>
                          <a:spcPct val="100000"/>
                        </a:lnSpc>
                        <a:spcBef>
                          <a:spcPts val="0"/>
                        </a:spcBef>
                        <a:spcAft>
                          <a:spcPts val="0"/>
                        </a:spcAft>
                        <a:buClr>
                          <a:srgbClr val="000000"/>
                        </a:buClr>
                        <a:buSzPts val="1000"/>
                        <a:buFont typeface="Arial"/>
                        <a:buNone/>
                      </a:pPr>
                      <a:r>
                        <a:t/>
                      </a:r>
                      <a:endParaRPr sz="10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design and implement learning activities which generate data</a:t>
                      </a:r>
                      <a:r>
                        <a:rPr lang="lt-LT" sz="1200" u="none" cap="none" strike="noStrike"/>
                        <a:t> on </a:t>
                      </a:r>
                      <a:r>
                        <a:rPr i="1" lang="lt-LT" sz="1200" u="none" cap="none" strike="noStrike"/>
                        <a:t>learner activity and performance</a:t>
                      </a:r>
                      <a:r>
                        <a:rPr lang="lt-LT" sz="1200" u="none" cap="none" strike="noStrike"/>
                        <a:t>.</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use digital technologies to record, compare and synthesize</a:t>
                      </a:r>
                      <a:r>
                        <a:rPr lang="lt-LT" sz="1200" u="none" cap="none" strike="noStrike"/>
                        <a:t> data </a:t>
                      </a:r>
                      <a:r>
                        <a:rPr i="1" lang="lt-LT" sz="1200" u="none" cap="none" strike="noStrike"/>
                        <a:t>on learner progress</a:t>
                      </a:r>
                      <a:r>
                        <a:rPr lang="lt-LT" sz="1200" u="none" cap="none" strike="noStrike"/>
                        <a:t>.</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be aware that learner activity</a:t>
                      </a:r>
                      <a:r>
                        <a:rPr lang="lt-LT" sz="1200" u="none" cap="none" strike="noStrike"/>
                        <a:t> </a:t>
                      </a:r>
                      <a:r>
                        <a:rPr b="1" lang="lt-LT" sz="1200" u="none" cap="none" strike="noStrike"/>
                        <a:t>in digital environments generates data </a:t>
                      </a:r>
                      <a:r>
                        <a:rPr lang="lt-LT" sz="1200" u="none" cap="none" strike="noStrike"/>
                        <a:t>that </a:t>
                      </a:r>
                      <a:r>
                        <a:rPr i="1" lang="lt-LT" sz="1200" u="none" cap="none" strike="noStrike"/>
                        <a:t>can be used to inform teaching and learning</a:t>
                      </a:r>
                      <a:r>
                        <a:rPr lang="lt-LT" sz="1200" u="none" cap="none" strike="noStrike"/>
                        <a:t>.</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457200" marR="0" rtl="0" algn="l">
                        <a:lnSpc>
                          <a:spcPct val="115000"/>
                        </a:lnSpc>
                        <a:spcBef>
                          <a:spcPts val="0"/>
                        </a:spcBef>
                        <a:spcAft>
                          <a:spcPts val="0"/>
                        </a:spcAft>
                        <a:buClr>
                          <a:srgbClr val="000000"/>
                        </a:buClr>
                        <a:buSzPts val="1000"/>
                        <a:buFont typeface="Arial"/>
                        <a:buNone/>
                      </a:pPr>
                      <a:r>
                        <a:t/>
                      </a:r>
                      <a:endParaRPr sz="10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analyse and interpret available evidence</a:t>
                      </a:r>
                      <a:r>
                        <a:rPr lang="lt-LT" sz="1200" u="none" cap="none" strike="noStrike">
                          <a:extLst>
                            <a:ext uri="http://customooxmlschemas.google.com/">
                              <go:slidesCustomData xmlns:go="http://customooxmlschemas.google.com/" textRoundtripDataId="2"/>
                            </a:ext>
                          </a:extLst>
                        </a:rPr>
                        <a:t> </a:t>
                      </a:r>
                      <a:r>
                        <a:rPr i="1" lang="lt-LT" sz="1200" u="none" cap="none" strike="noStrike">
                          <a:extLst>
                            <a:ext uri="http://customooxmlschemas.google.com/">
                              <go:slidesCustomData xmlns:go="http://customooxmlschemas.google.com/" textRoundtripDataId="3"/>
                            </a:ext>
                          </a:extLst>
                        </a:rPr>
                        <a:t>on </a:t>
                      </a:r>
                      <a:r>
                        <a:rPr i="1" lang="lt-LT" sz="1200" u="none" cap="none" strike="noStrike"/>
                        <a:t>learner activity and progress</a:t>
                      </a:r>
                      <a:r>
                        <a:rPr lang="lt-LT" sz="1200" u="none" cap="none" strike="noStrike"/>
                        <a:t>, including the data generated by the digital technologies used.</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consider, combine and evaluate different sources of evidence</a:t>
                      </a:r>
                      <a:r>
                        <a:rPr lang="lt-LT" sz="1200" u="none" cap="none" strike="noStrike"/>
                        <a:t> on </a:t>
                      </a:r>
                      <a:r>
                        <a:rPr i="1" lang="lt-LT" sz="1200" u="none" cap="none" strike="noStrike"/>
                        <a:t>learner progress and performance</a:t>
                      </a:r>
                      <a:r>
                        <a:rPr lang="lt-LT" sz="1200" u="none" cap="none" strike="noStrike"/>
                        <a:t>.</a:t>
                      </a:r>
                      <a:endParaRPr sz="1200" u="none" cap="none" strike="noStrike"/>
                    </a:p>
                    <a:p>
                      <a:pPr indent="-304800" lvl="0" marL="457200" marR="0" rtl="0" algn="l">
                        <a:lnSpc>
                          <a:spcPct val="115000"/>
                        </a:lnSpc>
                        <a:spcBef>
                          <a:spcPts val="600"/>
                        </a:spcBef>
                        <a:spcAft>
                          <a:spcPts val="0"/>
                        </a:spcAft>
                        <a:buClr>
                          <a:srgbClr val="000000"/>
                        </a:buClr>
                        <a:buSzPts val="1200"/>
                        <a:buFont typeface="Arial"/>
                        <a:buChar char="●"/>
                      </a:pPr>
                      <a:r>
                        <a:rPr lang="lt-LT" sz="1200" u="none" cap="none" strike="noStrike"/>
                        <a:t>To </a:t>
                      </a:r>
                      <a:r>
                        <a:rPr b="1" lang="lt-LT" sz="1200" u="none" cap="none" strike="noStrike"/>
                        <a:t>critically value the evidence</a:t>
                      </a:r>
                      <a:r>
                        <a:rPr lang="lt-LT" sz="1200" u="none" cap="none" strike="noStrike"/>
                        <a:t> available to </a:t>
                      </a:r>
                      <a:r>
                        <a:rPr i="1" lang="lt-LT" sz="1200" u="none" cap="none" strike="noStrike"/>
                        <a:t>inform teaching and learning</a:t>
                      </a:r>
                      <a:r>
                        <a:rPr lang="lt-LT" sz="1200" u="none" cap="none" strike="noStrike"/>
                        <a:t>.</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bl>
          </a:graphicData>
        </a:graphic>
      </p:graphicFrame>
      <p:pic>
        <p:nvPicPr>
          <p:cNvPr id="173" name="Google Shape;173;g15174d6553b_0_9"/>
          <p:cNvPicPr preferRelativeResize="0"/>
          <p:nvPr/>
        </p:nvPicPr>
        <p:blipFill>
          <a:blip r:embed="rId4">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5174d6553b_0_14"/>
          <p:cNvSpPr/>
          <p:nvPr/>
        </p:nvSpPr>
        <p:spPr>
          <a:xfrm>
            <a:off x="2927038" y="1813925"/>
            <a:ext cx="2832600" cy="2230200"/>
          </a:xfrm>
          <a:prstGeom prst="rect">
            <a:avLst/>
          </a:prstGeom>
          <a:noFill/>
          <a:ln cap="flat" cmpd="sng" w="28575">
            <a:solidFill>
              <a:schemeClr val="lt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15174d6553b_0_14"/>
          <p:cNvSpPr/>
          <p:nvPr/>
        </p:nvSpPr>
        <p:spPr>
          <a:xfrm>
            <a:off x="6237150" y="1758425"/>
            <a:ext cx="2729400" cy="2729400"/>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15174d6553b_0_14"/>
          <p:cNvSpPr txBox="1"/>
          <p:nvPr>
            <p:ph type="title"/>
          </p:nvPr>
        </p:nvSpPr>
        <p:spPr>
          <a:xfrm>
            <a:off x="177775" y="573425"/>
            <a:ext cx="81117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a:t>Data literacy</a:t>
            </a:r>
            <a:endParaRPr/>
          </a:p>
        </p:txBody>
      </p:sp>
      <p:sp>
        <p:nvSpPr>
          <p:cNvPr id="181" name="Google Shape;181;g15174d6553b_0_14"/>
          <p:cNvSpPr txBox="1"/>
          <p:nvPr/>
        </p:nvSpPr>
        <p:spPr>
          <a:xfrm>
            <a:off x="160700" y="1800725"/>
            <a:ext cx="1756500" cy="615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b="1" i="0" lang="lt-LT" sz="1300" u="none" cap="none" strike="noStrike">
                <a:solidFill>
                  <a:srgbClr val="000000"/>
                </a:solidFill>
                <a:latin typeface="Arial"/>
                <a:ea typeface="Arial"/>
                <a:cs typeface="Arial"/>
                <a:sym typeface="Arial"/>
              </a:rPr>
              <a:t>Evidence analysis </a:t>
            </a:r>
            <a:r>
              <a:rPr b="0" i="0" lang="lt-LT" sz="1300" u="none" cap="none" strike="noStrike">
                <a:solidFill>
                  <a:srgbClr val="000000"/>
                </a:solidFill>
                <a:latin typeface="Arial"/>
                <a:ea typeface="Arial"/>
                <a:cs typeface="Arial"/>
                <a:sym typeface="Arial"/>
              </a:rPr>
              <a:t>requires</a:t>
            </a:r>
            <a:endParaRPr b="0" i="0" sz="1300" u="none" cap="none" strike="noStrike">
              <a:solidFill>
                <a:srgbClr val="000000"/>
              </a:solidFill>
              <a:latin typeface="Arial"/>
              <a:ea typeface="Arial"/>
              <a:cs typeface="Arial"/>
              <a:sym typeface="Arial"/>
            </a:endParaRPr>
          </a:p>
        </p:txBody>
      </p:sp>
      <p:sp>
        <p:nvSpPr>
          <p:cNvPr id="182" name="Google Shape;182;g15174d6553b_0_14"/>
          <p:cNvSpPr txBox="1"/>
          <p:nvPr/>
        </p:nvSpPr>
        <p:spPr>
          <a:xfrm>
            <a:off x="483950" y="2710050"/>
            <a:ext cx="1756500" cy="369300"/>
          </a:xfrm>
          <a:prstGeom prst="rect">
            <a:avLst/>
          </a:prstGeom>
          <a:noFill/>
          <a:ln>
            <a:noFill/>
          </a:ln>
        </p:spPr>
        <p:txBody>
          <a:bodyPr anchorCtr="0" anchor="t" bIns="91425" lIns="91425" spcFirstLastPara="1" rIns="91425" wrap="square" tIns="91425">
            <a:spAutoFit/>
          </a:bodyPr>
          <a:lstStyle/>
          <a:p>
            <a:pPr indent="0" lvl="0" marL="0" marR="595807" rtl="0" algn="just">
              <a:lnSpc>
                <a:spcPct val="116953"/>
              </a:lnSpc>
              <a:spcBef>
                <a:spcPts val="1036"/>
              </a:spcBef>
              <a:spcAft>
                <a:spcPts val="0"/>
              </a:spcAft>
              <a:buClr>
                <a:srgbClr val="000000"/>
              </a:buClr>
              <a:buSzPts val="1200"/>
              <a:buFont typeface="Arial"/>
              <a:buNone/>
            </a:pPr>
            <a:r>
              <a:rPr b="1" i="0" lang="lt-LT" sz="1200" u="none" cap="none" strike="noStrike">
                <a:solidFill>
                  <a:srgbClr val="1155CC"/>
                </a:solidFill>
                <a:latin typeface="Roboto"/>
                <a:ea typeface="Roboto"/>
                <a:cs typeface="Roboto"/>
                <a:sym typeface="Roboto"/>
              </a:rPr>
              <a:t>Data literacy</a:t>
            </a:r>
            <a:endParaRPr b="1" i="0" sz="1400" u="none" cap="none" strike="noStrike">
              <a:solidFill>
                <a:srgbClr val="1155CC"/>
              </a:solidFill>
              <a:latin typeface="Roboto"/>
              <a:ea typeface="Roboto"/>
              <a:cs typeface="Roboto"/>
              <a:sym typeface="Roboto"/>
            </a:endParaRPr>
          </a:p>
        </p:txBody>
      </p:sp>
      <p:sp>
        <p:nvSpPr>
          <p:cNvPr id="183" name="Google Shape;183;g15174d6553b_0_14"/>
          <p:cNvSpPr txBox="1"/>
          <p:nvPr/>
        </p:nvSpPr>
        <p:spPr>
          <a:xfrm>
            <a:off x="331550" y="3033675"/>
            <a:ext cx="2411400" cy="1723800"/>
          </a:xfrm>
          <a:prstGeom prst="rect">
            <a:avLst/>
          </a:prstGeom>
          <a:solidFill>
            <a:srgbClr val="C9DAF8"/>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lt-LT" sz="1000" u="none" cap="none" strike="noStrike">
                <a:solidFill>
                  <a:srgbClr val="000000"/>
                </a:solidFill>
                <a:latin typeface="Roboto"/>
                <a:ea typeface="Roboto"/>
                <a:cs typeface="Roboto"/>
                <a:sym typeface="Roboto"/>
              </a:rPr>
              <a:t>The ability to find, evaluate and read data critically, often beyond their numerical and quantitative form. While learning analytics is focusing on the collection and  generation of learners’ data to improve teaching and learning experiences, it depends on  teachers’ and learners’ digital literacy skills whether LA-generated data informs teaching and  learning or not. </a:t>
            </a:r>
            <a:endParaRPr b="0" i="0" sz="1000" u="none" cap="none" strike="noStrike">
              <a:solidFill>
                <a:srgbClr val="000000"/>
              </a:solidFill>
              <a:latin typeface="Roboto"/>
              <a:ea typeface="Roboto"/>
              <a:cs typeface="Roboto"/>
              <a:sym typeface="Roboto"/>
            </a:endParaRPr>
          </a:p>
        </p:txBody>
      </p:sp>
      <p:cxnSp>
        <p:nvCxnSpPr>
          <p:cNvPr id="184" name="Google Shape;184;g15174d6553b_0_14"/>
          <p:cNvCxnSpPr/>
          <p:nvPr/>
        </p:nvCxnSpPr>
        <p:spPr>
          <a:xfrm flipH="1">
            <a:off x="1003325" y="2404050"/>
            <a:ext cx="5700" cy="335400"/>
          </a:xfrm>
          <a:prstGeom prst="straightConnector1">
            <a:avLst/>
          </a:prstGeom>
          <a:noFill/>
          <a:ln cap="flat" cmpd="sng" w="28575">
            <a:solidFill>
              <a:srgbClr val="1155CC"/>
            </a:solidFill>
            <a:prstDash val="solid"/>
            <a:round/>
            <a:headEnd len="sm" w="sm" type="none"/>
            <a:tailEnd len="med" w="med" type="triangle"/>
          </a:ln>
        </p:spPr>
      </p:cxnSp>
      <p:sp>
        <p:nvSpPr>
          <p:cNvPr id="185" name="Google Shape;185;g15174d6553b_0_14"/>
          <p:cNvSpPr txBox="1"/>
          <p:nvPr/>
        </p:nvSpPr>
        <p:spPr>
          <a:xfrm>
            <a:off x="2990225" y="2403663"/>
            <a:ext cx="2656800" cy="151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Data literacy skill </a:t>
            </a:r>
            <a:endParaRPr b="0" i="0" sz="1000" u="none" cap="none" strike="noStrike">
              <a:solidFill>
                <a:srgbClr val="000000"/>
              </a:solidFill>
              <a:latin typeface="Roboto"/>
              <a:ea typeface="Roboto"/>
              <a:cs typeface="Roboto"/>
              <a:sym typeface="Roboto"/>
            </a:endParaRPr>
          </a:p>
          <a:p>
            <a:pPr indent="-292100" lvl="0" marL="457200" marR="0" rtl="0" algn="l">
              <a:lnSpc>
                <a:spcPct val="100000"/>
              </a:lnSpc>
              <a:spcBef>
                <a:spcPts val="1000"/>
              </a:spcBef>
              <a:spcAft>
                <a:spcPts val="0"/>
              </a:spcAft>
              <a:buClr>
                <a:srgbClr val="000000"/>
              </a:buClr>
              <a:buSzPts val="1000"/>
              <a:buFont typeface="Roboto"/>
              <a:buChar char="➔"/>
            </a:pPr>
            <a:r>
              <a:rPr b="0" i="0" lang="lt-LT" sz="1000" u="none" cap="none" strike="noStrike">
                <a:solidFill>
                  <a:srgbClr val="000000"/>
                </a:solidFill>
                <a:latin typeface="Roboto"/>
                <a:ea typeface="Roboto"/>
                <a:cs typeface="Roboto"/>
                <a:sym typeface="Roboto"/>
              </a:rPr>
              <a:t>technical  abilities (how to concretely access and manage a large amount of data) </a:t>
            </a:r>
            <a:endParaRPr b="0" i="0" sz="1000" u="none" cap="none" strike="noStrike">
              <a:solidFill>
                <a:srgbClr val="000000"/>
              </a:solidFill>
              <a:latin typeface="Roboto"/>
              <a:ea typeface="Roboto"/>
              <a:cs typeface="Roboto"/>
              <a:sym typeface="Roboto"/>
            </a:endParaRPr>
          </a:p>
          <a:p>
            <a:pPr indent="-292100" lvl="0" marL="457200" marR="0" rtl="0" algn="l">
              <a:lnSpc>
                <a:spcPct val="100000"/>
              </a:lnSpc>
              <a:spcBef>
                <a:spcPts val="1000"/>
              </a:spcBef>
              <a:spcAft>
                <a:spcPts val="0"/>
              </a:spcAft>
              <a:buClr>
                <a:srgbClr val="000000"/>
              </a:buClr>
              <a:buSzPts val="1000"/>
              <a:buFont typeface="Roboto"/>
              <a:buChar char="➔"/>
            </a:pPr>
            <a:r>
              <a:rPr b="0" i="0" lang="lt-LT" sz="1000" u="none" cap="none" strike="noStrike">
                <a:solidFill>
                  <a:srgbClr val="000000"/>
                </a:solidFill>
                <a:latin typeface="Roboto"/>
                <a:ea typeface="Roboto"/>
                <a:cs typeface="Roboto"/>
                <a:sym typeface="Roboto"/>
              </a:rPr>
              <a:t>reflective practices (how to critically interpret these data and with which objectives)</a:t>
            </a:r>
            <a:endParaRPr b="0" i="0" sz="1000" u="none" cap="none" strike="noStrike">
              <a:solidFill>
                <a:srgbClr val="000000"/>
              </a:solidFill>
              <a:latin typeface="Roboto"/>
              <a:ea typeface="Roboto"/>
              <a:cs typeface="Roboto"/>
              <a:sym typeface="Roboto"/>
            </a:endParaRPr>
          </a:p>
        </p:txBody>
      </p:sp>
      <p:sp>
        <p:nvSpPr>
          <p:cNvPr id="186" name="Google Shape;186;g15174d6553b_0_14"/>
          <p:cNvSpPr txBox="1"/>
          <p:nvPr/>
        </p:nvSpPr>
        <p:spPr>
          <a:xfrm>
            <a:off x="3528125" y="1981775"/>
            <a:ext cx="9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Roboto"/>
                <a:ea typeface="Roboto"/>
                <a:cs typeface="Roboto"/>
                <a:sym typeface="Roboto"/>
              </a:rPr>
              <a:t>Teacher</a:t>
            </a:r>
            <a:endParaRPr b="1" i="0" sz="1400" u="none" cap="none" strike="noStrike">
              <a:solidFill>
                <a:schemeClr val="dk1"/>
              </a:solidFill>
              <a:latin typeface="Roboto"/>
              <a:ea typeface="Roboto"/>
              <a:cs typeface="Roboto"/>
              <a:sym typeface="Roboto"/>
            </a:endParaRPr>
          </a:p>
        </p:txBody>
      </p:sp>
      <p:pic>
        <p:nvPicPr>
          <p:cNvPr id="187" name="Google Shape;187;g15174d6553b_0_14"/>
          <p:cNvPicPr preferRelativeResize="0"/>
          <p:nvPr/>
        </p:nvPicPr>
        <p:blipFill rotWithShape="1">
          <a:blip r:embed="rId3">
            <a:alphaModFix/>
          </a:blip>
          <a:srcRect b="0" l="0" r="0" t="0"/>
          <a:stretch/>
        </p:blipFill>
        <p:spPr>
          <a:xfrm>
            <a:off x="3066423" y="1951025"/>
            <a:ext cx="461700" cy="461700"/>
          </a:xfrm>
          <a:prstGeom prst="rect">
            <a:avLst/>
          </a:prstGeom>
          <a:noFill/>
          <a:ln>
            <a:noFill/>
          </a:ln>
        </p:spPr>
      </p:pic>
      <p:sp>
        <p:nvSpPr>
          <p:cNvPr id="188" name="Google Shape;188;g15174d6553b_0_14"/>
          <p:cNvSpPr txBox="1"/>
          <p:nvPr/>
        </p:nvSpPr>
        <p:spPr>
          <a:xfrm>
            <a:off x="4868400" y="1951025"/>
            <a:ext cx="9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400" u="none" cap="none" strike="noStrike">
                <a:solidFill>
                  <a:schemeClr val="dk1"/>
                </a:solidFill>
                <a:latin typeface="Roboto"/>
                <a:ea typeface="Roboto"/>
                <a:cs typeface="Roboto"/>
                <a:sym typeface="Roboto"/>
              </a:rPr>
              <a:t>Student</a:t>
            </a:r>
            <a:endParaRPr b="1" i="0" sz="1400" u="none" cap="none" strike="noStrike">
              <a:solidFill>
                <a:schemeClr val="dk1"/>
              </a:solidFill>
              <a:latin typeface="Roboto"/>
              <a:ea typeface="Roboto"/>
              <a:cs typeface="Roboto"/>
              <a:sym typeface="Roboto"/>
            </a:endParaRPr>
          </a:p>
        </p:txBody>
      </p:sp>
      <p:pic>
        <p:nvPicPr>
          <p:cNvPr id="189" name="Google Shape;189;g15174d6553b_0_14"/>
          <p:cNvPicPr preferRelativeResize="0"/>
          <p:nvPr/>
        </p:nvPicPr>
        <p:blipFill rotWithShape="1">
          <a:blip r:embed="rId4">
            <a:alphaModFix/>
          </a:blip>
          <a:srcRect b="0" l="0" r="0" t="0"/>
          <a:stretch/>
        </p:blipFill>
        <p:spPr>
          <a:xfrm>
            <a:off x="4406700" y="1951025"/>
            <a:ext cx="461700" cy="461700"/>
          </a:xfrm>
          <a:prstGeom prst="rect">
            <a:avLst/>
          </a:prstGeom>
          <a:noFill/>
          <a:ln>
            <a:noFill/>
          </a:ln>
        </p:spPr>
      </p:pic>
      <p:pic>
        <p:nvPicPr>
          <p:cNvPr id="190" name="Google Shape;190;g15174d6553b_0_14"/>
          <p:cNvPicPr preferRelativeResize="0"/>
          <p:nvPr/>
        </p:nvPicPr>
        <p:blipFill rotWithShape="1">
          <a:blip r:embed="rId5">
            <a:alphaModFix/>
          </a:blip>
          <a:srcRect b="0" l="0" r="0" t="0"/>
          <a:stretch/>
        </p:blipFill>
        <p:spPr>
          <a:xfrm>
            <a:off x="4595197" y="768750"/>
            <a:ext cx="316623" cy="543025"/>
          </a:xfrm>
          <a:prstGeom prst="rect">
            <a:avLst/>
          </a:prstGeom>
          <a:noFill/>
          <a:ln>
            <a:noFill/>
          </a:ln>
        </p:spPr>
      </p:pic>
      <p:sp>
        <p:nvSpPr>
          <p:cNvPr id="191" name="Google Shape;191;g15174d6553b_0_14"/>
          <p:cNvSpPr txBox="1"/>
          <p:nvPr/>
        </p:nvSpPr>
        <p:spPr>
          <a:xfrm>
            <a:off x="4946900" y="850075"/>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lt-LT" sz="1800" u="none" cap="none" strike="noStrike">
                <a:solidFill>
                  <a:schemeClr val="lt1"/>
                </a:solidFill>
                <a:latin typeface="Roboto"/>
                <a:ea typeface="Roboto"/>
                <a:cs typeface="Roboto"/>
                <a:sym typeface="Roboto"/>
              </a:rPr>
              <a:t>Optional </a:t>
            </a:r>
            <a:r>
              <a:rPr b="0" i="0" lang="lt-LT" sz="1800" u="none" cap="none" strike="noStrike">
                <a:solidFill>
                  <a:schemeClr val="lt1"/>
                </a:solidFill>
                <a:latin typeface="Roboto"/>
                <a:ea typeface="Roboto"/>
                <a:cs typeface="Roboto"/>
                <a:sym typeface="Roboto"/>
              </a:rPr>
              <a:t>reading</a:t>
            </a:r>
            <a:r>
              <a:rPr b="1" i="0" lang="lt-LT" sz="1800" u="none" cap="none" strike="noStrike">
                <a:solidFill>
                  <a:schemeClr val="lt2"/>
                </a:solidFill>
                <a:latin typeface="Roboto"/>
                <a:ea typeface="Roboto"/>
                <a:cs typeface="Roboto"/>
                <a:sym typeface="Roboto"/>
              </a:rPr>
              <a:t> </a:t>
            </a:r>
            <a:r>
              <a:rPr b="1" i="0" lang="lt-LT" sz="1800" u="sng" cap="none" strike="noStrike">
                <a:solidFill>
                  <a:schemeClr val="hlink"/>
                </a:solidFill>
                <a:latin typeface="Roboto"/>
                <a:ea typeface="Roboto"/>
                <a:cs typeface="Roboto"/>
                <a:sym typeface="Roboto"/>
                <a:hlinkClick r:id="rId6"/>
              </a:rPr>
              <a:t>here</a:t>
            </a:r>
            <a:endParaRPr b="0" i="0" sz="1400" u="none" cap="none" strike="noStrike">
              <a:solidFill>
                <a:srgbClr val="000000"/>
              </a:solidFill>
              <a:latin typeface="Arial"/>
              <a:ea typeface="Arial"/>
              <a:cs typeface="Arial"/>
              <a:sym typeface="Arial"/>
            </a:endParaRPr>
          </a:p>
        </p:txBody>
      </p:sp>
      <p:sp>
        <p:nvSpPr>
          <p:cNvPr id="192" name="Google Shape;192;g15174d6553b_0_14"/>
          <p:cNvSpPr txBox="1"/>
          <p:nvPr/>
        </p:nvSpPr>
        <p:spPr>
          <a:xfrm>
            <a:off x="6619025" y="3159025"/>
            <a:ext cx="10251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00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improvement of </a:t>
            </a:r>
            <a:r>
              <a:rPr b="1" i="0" lang="lt-LT" sz="900" u="none" cap="none" strike="noStrike">
                <a:solidFill>
                  <a:srgbClr val="000000"/>
                </a:solidFill>
                <a:latin typeface="Roboto"/>
                <a:ea typeface="Roboto"/>
                <a:cs typeface="Roboto"/>
                <a:sym typeface="Roboto"/>
              </a:rPr>
              <a:t>teaching and learning progress</a:t>
            </a:r>
            <a:r>
              <a:rPr b="0" i="0" lang="lt-LT" sz="900" u="none" cap="none" strike="noStrike">
                <a:solidFill>
                  <a:srgbClr val="000000"/>
                </a:solidFill>
                <a:latin typeface="Roboto"/>
                <a:ea typeface="Roboto"/>
                <a:cs typeface="Roboto"/>
                <a:sym typeface="Roboto"/>
              </a:rPr>
              <a:t> and processes </a:t>
            </a:r>
            <a:endParaRPr b="0" i="0" sz="900" u="none" cap="none" strike="noStrike">
              <a:solidFill>
                <a:srgbClr val="000000"/>
              </a:solidFill>
              <a:latin typeface="Roboto"/>
              <a:ea typeface="Roboto"/>
              <a:cs typeface="Roboto"/>
              <a:sym typeface="Roboto"/>
            </a:endParaRPr>
          </a:p>
        </p:txBody>
      </p:sp>
      <p:sp>
        <p:nvSpPr>
          <p:cNvPr id="193" name="Google Shape;193;g15174d6553b_0_14"/>
          <p:cNvSpPr txBox="1"/>
          <p:nvPr/>
        </p:nvSpPr>
        <p:spPr>
          <a:xfrm>
            <a:off x="6838926" y="2571750"/>
            <a:ext cx="17010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1300"/>
              <a:buFont typeface="Arial"/>
              <a:buNone/>
            </a:pPr>
            <a:r>
              <a:rPr b="1" i="0" lang="lt-LT" sz="1300" u="none" cap="none" strike="noStrike">
                <a:solidFill>
                  <a:srgbClr val="737373"/>
                </a:solidFill>
                <a:latin typeface="Roboto"/>
                <a:ea typeface="Roboto"/>
                <a:cs typeface="Roboto"/>
                <a:sym typeface="Roboto"/>
              </a:rPr>
              <a:t>LA-generated data</a:t>
            </a:r>
            <a:endParaRPr b="1" i="0" sz="1400" u="none" cap="none" strike="noStrike">
              <a:solidFill>
                <a:srgbClr val="737373"/>
              </a:solidFill>
              <a:latin typeface="Roboto"/>
              <a:ea typeface="Roboto"/>
              <a:cs typeface="Roboto"/>
              <a:sym typeface="Roboto"/>
            </a:endParaRPr>
          </a:p>
        </p:txBody>
      </p:sp>
      <p:sp>
        <p:nvSpPr>
          <p:cNvPr id="194" name="Google Shape;194;g15174d6553b_0_14"/>
          <p:cNvSpPr txBox="1"/>
          <p:nvPr/>
        </p:nvSpPr>
        <p:spPr>
          <a:xfrm>
            <a:off x="6010124" y="4140425"/>
            <a:ext cx="1264200" cy="600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customised and timely support during course delivery</a:t>
            </a:r>
            <a:endParaRPr b="0" i="0" sz="1100" u="none" cap="none" strike="noStrike">
              <a:solidFill>
                <a:srgbClr val="000000"/>
              </a:solidFill>
              <a:latin typeface="Roboto"/>
              <a:ea typeface="Roboto"/>
              <a:cs typeface="Roboto"/>
              <a:sym typeface="Roboto"/>
            </a:endParaRPr>
          </a:p>
        </p:txBody>
      </p:sp>
      <p:sp>
        <p:nvSpPr>
          <p:cNvPr id="195" name="Google Shape;195;g15174d6553b_0_14"/>
          <p:cNvSpPr txBox="1"/>
          <p:nvPr/>
        </p:nvSpPr>
        <p:spPr>
          <a:xfrm>
            <a:off x="8251700" y="4098175"/>
            <a:ext cx="814500" cy="461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curriculum adaptation</a:t>
            </a:r>
            <a:endParaRPr b="0" i="0" sz="900" u="none" cap="none" strike="noStrike">
              <a:solidFill>
                <a:srgbClr val="000000"/>
              </a:solidFill>
              <a:latin typeface="Roboto"/>
              <a:ea typeface="Roboto"/>
              <a:cs typeface="Roboto"/>
              <a:sym typeface="Roboto"/>
            </a:endParaRPr>
          </a:p>
        </p:txBody>
      </p:sp>
      <p:sp>
        <p:nvSpPr>
          <p:cNvPr id="196" name="Google Shape;196;g15174d6553b_0_14"/>
          <p:cNvSpPr txBox="1"/>
          <p:nvPr/>
        </p:nvSpPr>
        <p:spPr>
          <a:xfrm>
            <a:off x="7199537" y="4300950"/>
            <a:ext cx="1132200" cy="600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SRL enhancement through course design</a:t>
            </a:r>
            <a:endParaRPr b="0" i="0" sz="900" u="none" cap="none" strike="noStrike">
              <a:solidFill>
                <a:srgbClr val="000000"/>
              </a:solidFill>
              <a:latin typeface="Roboto"/>
              <a:ea typeface="Roboto"/>
              <a:cs typeface="Roboto"/>
              <a:sym typeface="Roboto"/>
            </a:endParaRPr>
          </a:p>
        </p:txBody>
      </p:sp>
      <p:cxnSp>
        <p:nvCxnSpPr>
          <p:cNvPr id="197" name="Google Shape;197;g15174d6553b_0_14"/>
          <p:cNvCxnSpPr/>
          <p:nvPr/>
        </p:nvCxnSpPr>
        <p:spPr>
          <a:xfrm>
            <a:off x="5948825" y="2334725"/>
            <a:ext cx="746400" cy="9000"/>
          </a:xfrm>
          <a:prstGeom prst="straightConnector1">
            <a:avLst/>
          </a:prstGeom>
          <a:noFill/>
          <a:ln cap="flat" cmpd="sng" w="28575">
            <a:solidFill>
              <a:srgbClr val="737373"/>
            </a:solidFill>
            <a:prstDash val="solid"/>
            <a:round/>
            <a:headEnd len="sm" w="sm" type="none"/>
            <a:tailEnd len="med" w="med" type="triangle"/>
          </a:ln>
        </p:spPr>
      </p:cxnSp>
      <p:sp>
        <p:nvSpPr>
          <p:cNvPr id="198" name="Google Shape;198;g15174d6553b_0_14"/>
          <p:cNvSpPr txBox="1"/>
          <p:nvPr/>
        </p:nvSpPr>
        <p:spPr>
          <a:xfrm>
            <a:off x="5899400" y="2330425"/>
            <a:ext cx="10251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1155CC"/>
                </a:solidFill>
                <a:latin typeface="Roboto"/>
                <a:ea typeface="Roboto"/>
                <a:cs typeface="Roboto"/>
                <a:sym typeface="Roboto"/>
              </a:rPr>
              <a:t>Access </a:t>
            </a:r>
            <a:endParaRPr b="1" i="0" sz="10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1155CC"/>
                </a:solidFill>
                <a:latin typeface="Roboto"/>
                <a:ea typeface="Roboto"/>
                <a:cs typeface="Roboto"/>
                <a:sym typeface="Roboto"/>
              </a:rPr>
              <a:t>Monitor </a:t>
            </a:r>
            <a:endParaRPr b="1" i="0" sz="10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1155CC"/>
                </a:solidFill>
                <a:latin typeface="Roboto"/>
                <a:ea typeface="Roboto"/>
                <a:cs typeface="Roboto"/>
                <a:sym typeface="Roboto"/>
              </a:rPr>
              <a:t>Analyse </a:t>
            </a:r>
            <a:endParaRPr b="1" i="0" sz="1000" u="none" cap="none" strike="noStrike">
              <a:solidFill>
                <a:srgbClr val="1155C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lt-LT" sz="1000" u="none" cap="none" strike="noStrike">
                <a:solidFill>
                  <a:srgbClr val="1155CC"/>
                </a:solidFill>
                <a:latin typeface="Roboto"/>
                <a:ea typeface="Roboto"/>
                <a:cs typeface="Roboto"/>
                <a:sym typeface="Roboto"/>
              </a:rPr>
              <a:t>Interpret </a:t>
            </a:r>
            <a:endParaRPr b="1" i="0" sz="1000" u="none" cap="none" strike="noStrike">
              <a:solidFill>
                <a:srgbClr val="1155CC"/>
              </a:solidFill>
              <a:latin typeface="Roboto"/>
              <a:ea typeface="Roboto"/>
              <a:cs typeface="Roboto"/>
              <a:sym typeface="Roboto"/>
            </a:endParaRPr>
          </a:p>
        </p:txBody>
      </p:sp>
      <p:sp>
        <p:nvSpPr>
          <p:cNvPr id="199" name="Google Shape;199;g15174d6553b_0_14"/>
          <p:cNvSpPr txBox="1"/>
          <p:nvPr/>
        </p:nvSpPr>
        <p:spPr>
          <a:xfrm>
            <a:off x="7667800" y="3159025"/>
            <a:ext cx="10251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enhancement of the </a:t>
            </a:r>
            <a:r>
              <a:rPr b="1" i="0" lang="lt-LT" sz="900" u="none" cap="none" strike="noStrike">
                <a:solidFill>
                  <a:srgbClr val="000000"/>
                </a:solidFill>
                <a:latin typeface="Roboto"/>
                <a:ea typeface="Roboto"/>
                <a:cs typeface="Roboto"/>
                <a:sym typeface="Roboto"/>
              </a:rPr>
              <a:t>self-regulated learning</a:t>
            </a:r>
            <a:r>
              <a:rPr b="0" i="0" lang="lt-LT" sz="900" u="none" cap="none" strike="noStrike">
                <a:solidFill>
                  <a:srgbClr val="000000"/>
                </a:solidFill>
                <a:latin typeface="Roboto"/>
                <a:ea typeface="Roboto"/>
                <a:cs typeface="Roboto"/>
                <a:sym typeface="Roboto"/>
              </a:rPr>
              <a:t> (SRL) </a:t>
            </a:r>
            <a:endParaRPr b="0" i="0" sz="1200" u="none" cap="none" strike="noStrike">
              <a:solidFill>
                <a:srgbClr val="000000"/>
              </a:solidFill>
              <a:latin typeface="Roboto"/>
              <a:ea typeface="Roboto"/>
              <a:cs typeface="Roboto"/>
              <a:sym typeface="Roboto"/>
            </a:endParaRPr>
          </a:p>
        </p:txBody>
      </p:sp>
      <p:sp>
        <p:nvSpPr>
          <p:cNvPr id="200" name="Google Shape;200;g15174d6553b_0_14"/>
          <p:cNvSpPr/>
          <p:nvPr/>
        </p:nvSpPr>
        <p:spPr>
          <a:xfrm rot="-8364172">
            <a:off x="7389399" y="2911420"/>
            <a:ext cx="447647" cy="400204"/>
          </a:xfrm>
          <a:prstGeom prst="leftUpArrow">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1" name="Google Shape;201;g15174d6553b_0_14"/>
          <p:cNvPicPr preferRelativeResize="0"/>
          <p:nvPr/>
        </p:nvPicPr>
        <p:blipFill rotWithShape="1">
          <a:blip r:embed="rId7">
            <a:alphaModFix/>
          </a:blip>
          <a:srcRect b="0" l="0" r="0" t="0"/>
          <a:stretch/>
        </p:blipFill>
        <p:spPr>
          <a:xfrm>
            <a:off x="7259581" y="1906050"/>
            <a:ext cx="707276" cy="707276"/>
          </a:xfrm>
          <a:prstGeom prst="rect">
            <a:avLst/>
          </a:prstGeom>
          <a:noFill/>
          <a:ln>
            <a:noFill/>
          </a:ln>
        </p:spPr>
      </p:pic>
      <p:pic>
        <p:nvPicPr>
          <p:cNvPr id="202" name="Google Shape;202;g15174d6553b_0_14"/>
          <p:cNvPicPr preferRelativeResize="0"/>
          <p:nvPr/>
        </p:nvPicPr>
        <p:blipFill>
          <a:blip r:embed="rId8">
            <a:alphaModFix/>
          </a:blip>
          <a:stretch>
            <a:fillRect/>
          </a:stretch>
        </p:blipFill>
        <p:spPr>
          <a:xfrm>
            <a:off x="7853725" y="4899900"/>
            <a:ext cx="934175" cy="170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b93387152c_2_0"/>
          <p:cNvSpPr txBox="1"/>
          <p:nvPr>
            <p:ph type="title"/>
          </p:nvPr>
        </p:nvSpPr>
        <p:spPr>
          <a:xfrm>
            <a:off x="124425" y="732025"/>
            <a:ext cx="3795000" cy="6090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None/>
            </a:pPr>
            <a:r>
              <a:rPr lang="lt-LT" sz="2600"/>
              <a:t>Self-regulated learning</a:t>
            </a:r>
            <a:endParaRPr sz="2600"/>
          </a:p>
        </p:txBody>
      </p:sp>
      <p:sp>
        <p:nvSpPr>
          <p:cNvPr id="208" name="Google Shape;208;g1b93387152c_2_0"/>
          <p:cNvSpPr txBox="1"/>
          <p:nvPr/>
        </p:nvSpPr>
        <p:spPr>
          <a:xfrm>
            <a:off x="6059250" y="1401900"/>
            <a:ext cx="1543200" cy="2339700"/>
          </a:xfrm>
          <a:prstGeom prst="rect">
            <a:avLst/>
          </a:prstGeom>
          <a:solidFill>
            <a:srgbClr val="EFEFEF"/>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PERFORMANCE PHA</a:t>
            </a:r>
            <a:r>
              <a:rPr b="1" i="0" lang="lt-LT" sz="1000" u="none" cap="none" strike="noStrike">
                <a:solidFill>
                  <a:srgbClr val="000000"/>
                </a:solidFill>
                <a:latin typeface="Roboto"/>
                <a:ea typeface="Roboto"/>
                <a:cs typeface="Roboto"/>
                <a:sym typeface="Roboto"/>
                <a:extLst>
                  <a:ext uri="http://customooxmlschemas.google.com/">
                    <go:slidesCustomData xmlns:go="http://customooxmlschemas.google.com/" textRoundtripDataId="4"/>
                  </a:ext>
                </a:extLst>
              </a:rPr>
              <a:t>SE</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u="none" cap="none" strike="noStrike">
                <a:solidFill>
                  <a:srgbClr val="000000"/>
                </a:solidFill>
                <a:latin typeface="Roboto"/>
                <a:ea typeface="Roboto"/>
                <a:cs typeface="Roboto"/>
                <a:sym typeface="Roboto"/>
              </a:rPr>
              <a:t>Self-Control</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Task strategies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Self-instruction</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Imagery</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Time management</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Environmental structuring</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Help-seeking</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Interest enhancement</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Sel-consequences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u="none" cap="none" strike="noStrike">
                <a:solidFill>
                  <a:srgbClr val="000000"/>
                </a:solidFill>
                <a:latin typeface="Roboto"/>
                <a:ea typeface="Roboto"/>
                <a:cs typeface="Roboto"/>
                <a:sym typeface="Roboto"/>
              </a:rPr>
              <a:t>Self-Observation</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Metacognitive monitoring</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20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Self-recording</a:t>
            </a:r>
            <a:endParaRPr b="0" i="0" sz="900" u="none" cap="none" strike="noStrike">
              <a:solidFill>
                <a:srgbClr val="000000"/>
              </a:solidFill>
              <a:latin typeface="Roboto"/>
              <a:ea typeface="Roboto"/>
              <a:cs typeface="Roboto"/>
              <a:sym typeface="Roboto"/>
            </a:endParaRPr>
          </a:p>
        </p:txBody>
      </p:sp>
      <p:sp>
        <p:nvSpPr>
          <p:cNvPr id="209" name="Google Shape;209;g1b93387152c_2_0"/>
          <p:cNvSpPr txBox="1"/>
          <p:nvPr/>
        </p:nvSpPr>
        <p:spPr>
          <a:xfrm>
            <a:off x="4503950" y="3177800"/>
            <a:ext cx="1502100" cy="1836900"/>
          </a:xfrm>
          <a:prstGeom prst="rect">
            <a:avLst/>
          </a:prstGeom>
          <a:solidFill>
            <a:srgbClr val="EFEFEF"/>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FORETHOUGHT PHASE</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u="none" cap="none" strike="noStrike">
                <a:solidFill>
                  <a:srgbClr val="000000"/>
                </a:solidFill>
                <a:latin typeface="Roboto"/>
                <a:ea typeface="Roboto"/>
                <a:cs typeface="Roboto"/>
                <a:sym typeface="Roboto"/>
              </a:rPr>
              <a:t>Task Analysis</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Goal setting</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Strategic planning</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u="none" cap="none" strike="noStrike">
                <a:solidFill>
                  <a:srgbClr val="000000"/>
                </a:solidFill>
                <a:latin typeface="Roboto"/>
                <a:ea typeface="Roboto"/>
                <a:cs typeface="Roboto"/>
                <a:sym typeface="Roboto"/>
              </a:rPr>
              <a:t>Self-Motivation Beliefs</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Self-efficacy</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Outcome expectancies</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Task interest/value</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20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Goal orientation</a:t>
            </a:r>
            <a:endParaRPr b="0" i="0" sz="900" u="none" cap="none" strike="noStrike">
              <a:solidFill>
                <a:srgbClr val="000000"/>
              </a:solidFill>
              <a:latin typeface="Roboto"/>
              <a:ea typeface="Roboto"/>
              <a:cs typeface="Roboto"/>
              <a:sym typeface="Roboto"/>
            </a:endParaRPr>
          </a:p>
        </p:txBody>
      </p:sp>
      <p:sp>
        <p:nvSpPr>
          <p:cNvPr id="210" name="Google Shape;210;g1b93387152c_2_0"/>
          <p:cNvSpPr txBox="1"/>
          <p:nvPr/>
        </p:nvSpPr>
        <p:spPr>
          <a:xfrm>
            <a:off x="7655650" y="3177800"/>
            <a:ext cx="1453800" cy="1508400"/>
          </a:xfrm>
          <a:prstGeom prst="rect">
            <a:avLst/>
          </a:prstGeom>
          <a:solidFill>
            <a:srgbClr val="EFEFEF"/>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lt-LT" sz="1000" u="none" cap="none" strike="noStrike">
                <a:solidFill>
                  <a:srgbClr val="000000"/>
                </a:solidFill>
                <a:latin typeface="Roboto"/>
                <a:ea typeface="Roboto"/>
                <a:cs typeface="Roboto"/>
                <a:sym typeface="Roboto"/>
              </a:rPr>
              <a:t>SELF-REFLECTION PHASE</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u="none" cap="none" strike="noStrike">
                <a:solidFill>
                  <a:srgbClr val="000000"/>
                </a:solidFill>
                <a:latin typeface="Roboto"/>
                <a:ea typeface="Roboto"/>
                <a:cs typeface="Roboto"/>
                <a:sym typeface="Roboto"/>
              </a:rPr>
              <a:t>Self-Judgement</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Self-evaluation</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Causal attribution</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1000"/>
              <a:buFont typeface="Arial"/>
              <a:buNone/>
            </a:pPr>
            <a:r>
              <a:rPr b="1" i="1" lang="lt-LT" sz="1000" u="none" cap="none" strike="noStrike">
                <a:solidFill>
                  <a:srgbClr val="000000"/>
                </a:solidFill>
                <a:latin typeface="Roboto"/>
                <a:ea typeface="Roboto"/>
                <a:cs typeface="Roboto"/>
                <a:sym typeface="Roboto"/>
              </a:rPr>
              <a:t>Self-Reaction</a:t>
            </a:r>
            <a:endParaRPr b="1" i="1" sz="10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Self-satisfaction/affect</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200"/>
              </a:spcBef>
              <a:spcAft>
                <a:spcPts val="200"/>
              </a:spcAft>
              <a:buClr>
                <a:srgbClr val="000000"/>
              </a:buClr>
              <a:buSzPts val="900"/>
              <a:buFont typeface="Arial"/>
              <a:buNone/>
            </a:pPr>
            <a:r>
              <a:rPr b="0" i="0" lang="lt-LT" sz="900" u="none" cap="none" strike="noStrike">
                <a:solidFill>
                  <a:srgbClr val="000000"/>
                </a:solidFill>
                <a:latin typeface="Roboto"/>
                <a:ea typeface="Roboto"/>
                <a:cs typeface="Roboto"/>
                <a:sym typeface="Roboto"/>
              </a:rPr>
              <a:t>Adaptive/defensive</a:t>
            </a:r>
            <a:endParaRPr b="0" i="0" sz="900" u="none" cap="none" strike="noStrike">
              <a:solidFill>
                <a:srgbClr val="000000"/>
              </a:solidFill>
              <a:latin typeface="Roboto"/>
              <a:ea typeface="Roboto"/>
              <a:cs typeface="Roboto"/>
              <a:sym typeface="Roboto"/>
            </a:endParaRPr>
          </a:p>
        </p:txBody>
      </p:sp>
      <p:sp>
        <p:nvSpPr>
          <p:cNvPr id="211" name="Google Shape;211;g1b93387152c_2_0"/>
          <p:cNvSpPr/>
          <p:nvPr/>
        </p:nvSpPr>
        <p:spPr>
          <a:xfrm>
            <a:off x="5088275" y="2176700"/>
            <a:ext cx="781500" cy="697800"/>
          </a:xfrm>
          <a:prstGeom prst="bentArrow">
            <a:avLst>
              <a:gd fmla="val 25000" name="adj1"/>
              <a:gd fmla="val 25000" name="adj2"/>
              <a:gd fmla="val 25000" name="adj3"/>
              <a:gd fmla="val 43750" name="adj4"/>
            </a:avLst>
          </a:prstGeom>
          <a:solidFill>
            <a:srgbClr val="21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1b93387152c_2_0"/>
          <p:cNvSpPr/>
          <p:nvPr/>
        </p:nvSpPr>
        <p:spPr>
          <a:xfrm rot="5400000">
            <a:off x="7901100" y="2319775"/>
            <a:ext cx="781500" cy="697800"/>
          </a:xfrm>
          <a:prstGeom prst="bentArrow">
            <a:avLst>
              <a:gd fmla="val 25000" name="adj1"/>
              <a:gd fmla="val 25000" name="adj2"/>
              <a:gd fmla="val 25000" name="adj3"/>
              <a:gd fmla="val 43750" name="adj4"/>
            </a:avLst>
          </a:prstGeom>
          <a:solidFill>
            <a:srgbClr val="21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b93387152c_2_0"/>
          <p:cNvSpPr/>
          <p:nvPr/>
        </p:nvSpPr>
        <p:spPr>
          <a:xfrm rot="-5400000">
            <a:off x="6706825" y="3767375"/>
            <a:ext cx="427800" cy="967500"/>
          </a:xfrm>
          <a:prstGeom prst="upArrow">
            <a:avLst>
              <a:gd fmla="val 50000" name="adj1"/>
              <a:gd fmla="val 50000" name="adj2"/>
            </a:avLst>
          </a:prstGeom>
          <a:solidFill>
            <a:srgbClr val="21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1b93387152c_2_0"/>
          <p:cNvSpPr txBox="1"/>
          <p:nvPr/>
        </p:nvSpPr>
        <p:spPr>
          <a:xfrm>
            <a:off x="228300" y="1752775"/>
            <a:ext cx="24399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300" u="none" cap="none" strike="noStrike">
                <a:solidFill>
                  <a:srgbClr val="1155CC"/>
                </a:solidFill>
                <a:latin typeface="Roboto"/>
                <a:ea typeface="Roboto"/>
                <a:cs typeface="Roboto"/>
                <a:sym typeface="Roboto"/>
              </a:rPr>
              <a:t>Self-regulated Learning (SRL)</a:t>
            </a:r>
            <a:endParaRPr b="1" i="0" sz="1300" u="none" cap="none" strike="noStrike">
              <a:solidFill>
                <a:srgbClr val="1155CC"/>
              </a:solidFill>
              <a:latin typeface="Roboto"/>
              <a:ea typeface="Roboto"/>
              <a:cs typeface="Roboto"/>
              <a:sym typeface="Roboto"/>
            </a:endParaRPr>
          </a:p>
        </p:txBody>
      </p:sp>
      <p:sp>
        <p:nvSpPr>
          <p:cNvPr id="215" name="Google Shape;215;g1b93387152c_2_0"/>
          <p:cNvSpPr txBox="1"/>
          <p:nvPr/>
        </p:nvSpPr>
        <p:spPr>
          <a:xfrm>
            <a:off x="311925" y="2122075"/>
            <a:ext cx="2184600" cy="2216400"/>
          </a:xfrm>
          <a:prstGeom prst="rect">
            <a:avLst/>
          </a:prstGeom>
          <a:solidFill>
            <a:srgbClr val="C9DAF8"/>
          </a:solidFill>
          <a:ln cap="flat" cmpd="sng" w="28575">
            <a:solidFill>
              <a:srgbClr val="1155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lt-LT" sz="1200" u="none" cap="none" strike="noStrike">
                <a:solidFill>
                  <a:srgbClr val="434343"/>
                </a:solidFill>
                <a:latin typeface="Roboto"/>
                <a:ea typeface="Roboto"/>
                <a:cs typeface="Roboto"/>
                <a:sym typeface="Roboto"/>
              </a:rPr>
              <a:t>Learners’ beliefs about their capability to engage in appropriate actions, thoughts, feelings, and behaviors in order to pursue valuable academic goals, while self-monitoring and self-reflecting on their progress toward goal-completion. (</a:t>
            </a:r>
            <a:r>
              <a:rPr b="0" i="0" lang="lt-LT" sz="1200" u="sng" cap="none" strike="noStrike">
                <a:solidFill>
                  <a:srgbClr val="434343"/>
                </a:solidFill>
                <a:latin typeface="Roboto"/>
                <a:ea typeface="Roboto"/>
                <a:cs typeface="Roboto"/>
                <a:sym typeface="Roboto"/>
                <a:hlinkClick r:id="rId3">
                  <a:extLst>
                    <a:ext uri="{A12FA001-AC4F-418D-AE19-62706E023703}">
                      <ahyp:hlinkClr val="tx"/>
                    </a:ext>
                  </a:extLst>
                </a:hlinkClick>
              </a:rPr>
              <a:t>Zimmerman, 2000</a:t>
            </a:r>
            <a:r>
              <a:rPr b="0" i="0" lang="lt-LT" sz="1200" u="none" cap="none" strike="noStrike">
                <a:solidFill>
                  <a:srgbClr val="434343"/>
                </a:solidFill>
                <a:latin typeface="Roboto"/>
                <a:ea typeface="Roboto"/>
                <a:cs typeface="Roboto"/>
                <a:sym typeface="Roboto"/>
              </a:rPr>
              <a:t>)</a:t>
            </a:r>
            <a:endParaRPr b="0" i="0" sz="1200" u="none" cap="none" strike="noStrike">
              <a:solidFill>
                <a:srgbClr val="434343"/>
              </a:solidFill>
              <a:latin typeface="Roboto"/>
              <a:ea typeface="Roboto"/>
              <a:cs typeface="Roboto"/>
              <a:sym typeface="Roboto"/>
            </a:endParaRPr>
          </a:p>
        </p:txBody>
      </p:sp>
      <p:sp>
        <p:nvSpPr>
          <p:cNvPr id="216" name="Google Shape;216;g1b93387152c_2_0"/>
          <p:cNvSpPr txBox="1"/>
          <p:nvPr/>
        </p:nvSpPr>
        <p:spPr>
          <a:xfrm>
            <a:off x="2848163" y="2122075"/>
            <a:ext cx="14799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lt-LT" sz="1000" u="none" cap="none" strike="noStrike">
                <a:solidFill>
                  <a:schemeClr val="dk2"/>
                </a:solidFill>
                <a:latin typeface="Roboto"/>
                <a:ea typeface="Roboto"/>
                <a:cs typeface="Roboto"/>
                <a:sym typeface="Roboto"/>
              </a:rPr>
              <a:t>Zimmerman’s SRL cyclical phases model. </a:t>
            </a:r>
            <a:endParaRPr b="1" i="0" sz="10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lt-LT" sz="1000" u="none" cap="none" strike="noStrike">
                <a:solidFill>
                  <a:schemeClr val="dk2"/>
                </a:solidFill>
                <a:latin typeface="Roboto"/>
                <a:ea typeface="Roboto"/>
                <a:cs typeface="Roboto"/>
                <a:sym typeface="Roboto"/>
              </a:rPr>
              <a:t>Adapted from Zimmerman and Moylan (2009, p. 300)</a:t>
            </a:r>
            <a:endParaRPr b="0" i="0" sz="1000" u="none" cap="none" strike="noStrike">
              <a:solidFill>
                <a:schemeClr val="dk2"/>
              </a:solidFill>
              <a:latin typeface="Roboto"/>
              <a:ea typeface="Roboto"/>
              <a:cs typeface="Roboto"/>
              <a:sym typeface="Roboto"/>
            </a:endParaRPr>
          </a:p>
        </p:txBody>
      </p:sp>
      <p:sp>
        <p:nvSpPr>
          <p:cNvPr id="217" name="Google Shape;217;g1b93387152c_2_0"/>
          <p:cNvSpPr/>
          <p:nvPr/>
        </p:nvSpPr>
        <p:spPr>
          <a:xfrm>
            <a:off x="2957638" y="3230275"/>
            <a:ext cx="1377300" cy="4434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