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ko/Wri0+YlJBaz1wM0Wj2I6l4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C720F8-C5EF-4C2D-9990-A3E54CA22CC2}">
  <a:tblStyle styleId="{D7C720F8-C5EF-4C2D-9990-A3E54CA22C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A0EC661-B139-4A90-871B-3AE90D3D5C3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6892ad5a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6892ad5a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93835ec5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b93835ec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38abf5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838abf5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93835ec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b93835e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lt-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38abf5a2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838abf5a2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" name="Google Shape;17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8" name="Google Shape;28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628649" y="665073"/>
            <a:ext cx="7886700" cy="611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628650" y="1485901"/>
            <a:ext cx="7886700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indent="-355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928903" y="4767263"/>
            <a:ext cx="5864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40902" t="0"/>
          <a:stretch/>
        </p:blipFill>
        <p:spPr>
          <a:xfrm>
            <a:off x="8244106" y="115083"/>
            <a:ext cx="760409" cy="5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1320348" y="147539"/>
            <a:ext cx="6608555" cy="38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Large scope university development in the context of university restructurization</a:t>
            </a:r>
            <a:b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(N0. 09.3.1-ESFA-V-738-02-0001)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0"/>
          <p:cNvCxnSpPr/>
          <p:nvPr/>
        </p:nvCxnSpPr>
        <p:spPr>
          <a:xfrm>
            <a:off x="0" y="26126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10"/>
          <p:cNvCxnSpPr/>
          <p:nvPr/>
        </p:nvCxnSpPr>
        <p:spPr>
          <a:xfrm rot="10800000">
            <a:off x="1320348" y="78889"/>
            <a:ext cx="0" cy="525320"/>
          </a:xfrm>
          <a:prstGeom prst="straightConnector1">
            <a:avLst/>
          </a:prstGeom>
          <a:noFill/>
          <a:ln cap="flat" cmpd="sng" w="28575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17" y="139919"/>
            <a:ext cx="99518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4107426" y="4755906"/>
            <a:ext cx="382147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C4C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This project has received funding from European Social Fund (project No 09.3.1-ESFA-V-738-02-0001) under grant agreement with the European Social Fund Agency (ESFA)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1227238" y="4755906"/>
            <a:ext cx="3117618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work is licensed under a </a:t>
            </a:r>
            <a:r>
              <a:rPr b="0" i="0" lang="lt-LT" sz="75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reative Commons License" id="42" name="Google Shape;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35" y="4806760"/>
            <a:ext cx="628650" cy="22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080/00461520.2014.965823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6.jp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hyperlink" Target="https://docs.moodle.org/400/en/Activity_completion_repo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787/589b283f-en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moodle.org/311/en/Students_at_risk_of_dropping_out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56892ad5a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93835ec53_0_15"/>
          <p:cNvSpPr txBox="1"/>
          <p:nvPr/>
        </p:nvSpPr>
        <p:spPr>
          <a:xfrm>
            <a:off x="538100" y="721375"/>
            <a:ext cx="8016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“The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energy and effort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that students employ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within their learning community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observable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via any number of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behavioural, cognitive or affective indicators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across a continuum. It is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shaped by a range of structural and internal influences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including the complex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interplay of relationships, learning activities and the learning environment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(Bond &amp; Bedenlier, 2019, p.2)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b93835ec53_0_15"/>
          <p:cNvSpPr txBox="1"/>
          <p:nvPr/>
        </p:nvSpPr>
        <p:spPr>
          <a:xfrm>
            <a:off x="2194150" y="4723050"/>
            <a:ext cx="53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b93835ec53_0_15"/>
          <p:cNvSpPr txBox="1"/>
          <p:nvPr/>
        </p:nvSpPr>
        <p:spPr>
          <a:xfrm>
            <a:off x="7780475" y="2883050"/>
            <a:ext cx="107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Student engagement framework (p.8)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b93835ec53_0_15"/>
          <p:cNvSpPr txBox="1"/>
          <p:nvPr/>
        </p:nvSpPr>
        <p:spPr>
          <a:xfrm>
            <a:off x="2701525" y="44300"/>
            <a:ext cx="38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Engagement framework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1b93835ec5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b93835ec53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b93835ec53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b93835ec53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b93835ec53_0_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b93835ec53_0_15"/>
          <p:cNvPicPr preferRelativeResize="0"/>
          <p:nvPr/>
        </p:nvPicPr>
        <p:blipFill rotWithShape="1">
          <a:blip r:embed="rId9">
            <a:alphaModFix/>
          </a:blip>
          <a:srcRect b="0" l="0" r="0" t="9664"/>
          <a:stretch/>
        </p:blipFill>
        <p:spPr>
          <a:xfrm>
            <a:off x="990825" y="1981613"/>
            <a:ext cx="6728677" cy="2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b93835ec53_0_15"/>
          <p:cNvSpPr txBox="1"/>
          <p:nvPr/>
        </p:nvSpPr>
        <p:spPr>
          <a:xfrm>
            <a:off x="1377800" y="1821200"/>
            <a:ext cx="232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Technology-enhanced learning environment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b93835ec53_0_15"/>
          <p:cNvSpPr txBox="1"/>
          <p:nvPr/>
        </p:nvSpPr>
        <p:spPr>
          <a:xfrm>
            <a:off x="2111400" y="2450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MICROSYSTEM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b93835ec53_0_15"/>
          <p:cNvSpPr txBox="1"/>
          <p:nvPr/>
        </p:nvSpPr>
        <p:spPr>
          <a:xfrm>
            <a:off x="4039000" y="1821200"/>
            <a:ext cx="133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Student engagem</a:t>
            </a: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ent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b93835ec53_0_15"/>
          <p:cNvSpPr txBox="1"/>
          <p:nvPr/>
        </p:nvSpPr>
        <p:spPr>
          <a:xfrm>
            <a:off x="2194150" y="267575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b93835ec53_0_15"/>
          <p:cNvSpPr txBox="1"/>
          <p:nvPr/>
        </p:nvSpPr>
        <p:spPr>
          <a:xfrm>
            <a:off x="2242300" y="3237050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b93835ec53_0_15"/>
          <p:cNvSpPr txBox="1"/>
          <p:nvPr/>
        </p:nvSpPr>
        <p:spPr>
          <a:xfrm>
            <a:off x="1990425" y="3662000"/>
            <a:ext cx="436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b93835ec53_0_15"/>
          <p:cNvSpPr txBox="1"/>
          <p:nvPr/>
        </p:nvSpPr>
        <p:spPr>
          <a:xfrm>
            <a:off x="2474992" y="36620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b93835ec53_0_15"/>
          <p:cNvSpPr txBox="1"/>
          <p:nvPr/>
        </p:nvSpPr>
        <p:spPr>
          <a:xfrm>
            <a:off x="1730729" y="3031452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b93835ec53_0_15"/>
          <p:cNvSpPr txBox="1"/>
          <p:nvPr/>
        </p:nvSpPr>
        <p:spPr>
          <a:xfrm>
            <a:off x="2741835" y="3047576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b93835ec53_0_15"/>
          <p:cNvSpPr txBox="1"/>
          <p:nvPr/>
        </p:nvSpPr>
        <p:spPr>
          <a:xfrm>
            <a:off x="4412649" y="2621900"/>
            <a:ext cx="5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Affective/Emotional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b93835ec53_0_15"/>
          <p:cNvSpPr txBox="1"/>
          <p:nvPr/>
        </p:nvSpPr>
        <p:spPr>
          <a:xfrm>
            <a:off x="3936224" y="3459575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b93835ec53_0_15"/>
          <p:cNvSpPr txBox="1"/>
          <p:nvPr/>
        </p:nvSpPr>
        <p:spPr>
          <a:xfrm>
            <a:off x="4817950" y="3459575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Behavioural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b93835ec53_0_15"/>
          <p:cNvSpPr txBox="1"/>
          <p:nvPr/>
        </p:nvSpPr>
        <p:spPr>
          <a:xfrm>
            <a:off x="6568850" y="2314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b93835ec53_0_15"/>
          <p:cNvSpPr txBox="1"/>
          <p:nvPr/>
        </p:nvSpPr>
        <p:spPr>
          <a:xfrm>
            <a:off x="6498646" y="2668100"/>
            <a:ext cx="133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Short term outcomes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b93835ec53_0_15"/>
          <p:cNvSpPr txBox="1"/>
          <p:nvPr/>
        </p:nvSpPr>
        <p:spPr>
          <a:xfrm>
            <a:off x="6498646" y="3518575"/>
            <a:ext cx="133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Long term outcomes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b93835ec53_0_15"/>
          <p:cNvSpPr txBox="1"/>
          <p:nvPr/>
        </p:nvSpPr>
        <p:spPr>
          <a:xfrm>
            <a:off x="6498650" y="2916350"/>
            <a:ext cx="115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Academic     Social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b93835ec53_0_15"/>
          <p:cNvSpPr txBox="1"/>
          <p:nvPr/>
        </p:nvSpPr>
        <p:spPr>
          <a:xfrm>
            <a:off x="6498650" y="3734325"/>
            <a:ext cx="115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Academic     Social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1b93835ec53_0_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90" y="45122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38abf5a2b_0_0"/>
          <p:cNvSpPr txBox="1"/>
          <p:nvPr/>
        </p:nvSpPr>
        <p:spPr>
          <a:xfrm>
            <a:off x="2429425" y="4681800"/>
            <a:ext cx="60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" name="Google Shape;125;g1838abf5a2b_0_0"/>
          <p:cNvGraphicFramePr/>
          <p:nvPr/>
        </p:nvGraphicFramePr>
        <p:xfrm>
          <a:off x="450888" y="73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{D7C720F8-C5EF-4C2D-9990-A3E54CA22CC2}</a:tableStyleId>
              </a:tblPr>
              <a:tblGrid>
                <a:gridCol w="2517950"/>
                <a:gridCol w="3451025"/>
                <a:gridCol w="2535575"/>
              </a:tblGrid>
              <a:tr h="27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 engagement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Affective engagement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Behavioural engagement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Purposeful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Enthusiasm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Effort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ideas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Sense of belonging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Attention/focus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Critical thinking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Satisfaction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agency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Setting learning goals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Curiosity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Self-regulation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Sees relevance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Attempting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reasoning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Homework completion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Trying to understand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Sense of wellbeing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conduct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Vitality/zest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Action/initiation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Focus/concentration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Feeling appreciated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Confidence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learning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Manages expectations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Participation/involvement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from peers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Enjoyment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Asking teacher or peers for help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Justifying decisions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Pride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Assuming responsibility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Understanding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Excitement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Identifying opportunities/challenges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 extra to learn more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 to do well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multidisciplinary skills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through/care/thoroughness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interactions with peers and teachers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Supporting and encouraging peers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4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self-perceptions and self-efficacy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Sense of connectedness to school/university/within classroom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Interaction (peers, teacher, content, technology)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Preference for challenging tasks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attitude about learning/values learning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habits/accessing course material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Teaching self and peers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on task/staying on task/persistence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sophisticated learning strategies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0" marL="0"/>
                </a:tc>
              </a:tr>
              <a:tr h="34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perceptions of teacher support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6" name="Google Shape;126;g1838abf5a2b_0_0"/>
          <p:cNvSpPr txBox="1"/>
          <p:nvPr/>
        </p:nvSpPr>
        <p:spPr>
          <a:xfrm>
            <a:off x="2240227" y="13700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Indicators of student engagement 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838abf5a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838abf5a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838abf5a2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838abf5a2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838abf5a2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838abf5a2b_0_0"/>
          <p:cNvSpPr txBox="1"/>
          <p:nvPr/>
        </p:nvSpPr>
        <p:spPr>
          <a:xfrm>
            <a:off x="2323825" y="471800"/>
            <a:ext cx="48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lt-LT" sz="1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rPr>
              <a:t>(Bond &amp; Bedenlier, 2019, p.3)</a:t>
            </a:r>
            <a:endParaRPr b="0" i="0" sz="1100" u="none" cap="none" strike="noStrike">
              <a:solidFill>
                <a:srgbClr val="00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838abf5a2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90" y="45122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93835ec53_0_0"/>
          <p:cNvSpPr txBox="1"/>
          <p:nvPr/>
        </p:nvSpPr>
        <p:spPr>
          <a:xfrm>
            <a:off x="1489900" y="4592650"/>
            <a:ext cx="65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Chi, M.T.H. &amp; Wylie R. (2014) The ICAP Framework: Linking Cognitive Engagement to Active Learning Outcomes,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Educational Psychologist, 49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(4), 219-243.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https://doi.org/10.1080/00461520.2014.965823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b93835ec53_0_0"/>
          <p:cNvSpPr txBox="1"/>
          <p:nvPr/>
        </p:nvSpPr>
        <p:spPr>
          <a:xfrm>
            <a:off x="887850" y="1072900"/>
            <a:ext cx="7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The ICAP Framework: Linking cognitive engagement to active learning outcomes </a:t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b93835ec53_0_0"/>
          <p:cNvSpPr txBox="1"/>
          <p:nvPr/>
        </p:nvSpPr>
        <p:spPr>
          <a:xfrm>
            <a:off x="1655600" y="46400"/>
            <a:ext cx="607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Engagement &amp; (active) learning activities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b93835ec5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b93835ec5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b93835ec5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b93835ec5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b93835ec53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g1b93835ec53_0_0"/>
          <p:cNvGraphicFramePr/>
          <p:nvPr/>
        </p:nvGraphicFramePr>
        <p:xfrm>
          <a:off x="545475" y="16569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{D7C720F8-C5EF-4C2D-9990-A3E54CA22CC2}</a:tableStyleId>
              </a:tblPr>
              <a:tblGrid>
                <a:gridCol w="760225"/>
                <a:gridCol w="1653150"/>
                <a:gridCol w="1608925"/>
                <a:gridCol w="2371500"/>
                <a:gridCol w="1659225"/>
              </a:tblGrid>
              <a:tr h="3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b="1" lang="lt-LT" sz="7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b="1" sz="7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PASSIVE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Receiving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ACTIVE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Manipulating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CONSTRUCTIVE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Generating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INTERACTIVE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aloguin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LISTENING to a lecture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Listening without doing anything else but oriented toward instruction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Repeating or rehearsing;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Copying solution steps; Taking verbatim notes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Reflecting out-loud;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Drawing concept maps;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Asking questions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Defending and arguing a position in dyads or small group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READING 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text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Reading entire text passages silently/aloud without doing anything else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Underlining or highlighting;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Summarizing by copy-and-delete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Self-explaining;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Integrating across texts; Taking notes in one's own words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Asking and answering comprehension questions with a partner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OBSERVING a video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Watching the video without doing anything else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Manipulating the tape by pausing, playing, fast-forward, rewind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Explaining concepts in the video; Comparing and contrasting to prior knowledge or other materials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Debating with a peer about the justifications;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Discussing similarities &amp; differences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g1b93835ec53_0_0"/>
          <p:cNvSpPr txBox="1"/>
          <p:nvPr/>
        </p:nvSpPr>
        <p:spPr>
          <a:xfrm>
            <a:off x="2140400" y="4062550"/>
            <a:ext cx="657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Examples of Learning Activities by Mode of Engagement from Chi &amp; Wylie (2014, p.221)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b93835ec53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90" y="45122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aphicFrame>
        <p:nvGraphicFramePr>
          <p:cNvPr id="155" name="Google Shape;155;p5"/>
          <p:cNvGraphicFramePr/>
          <p:nvPr/>
        </p:nvGraphicFramePr>
        <p:xfrm>
          <a:off x="601426" y="1112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{D7C720F8-C5EF-4C2D-9990-A3E54CA22CC2}</a:tableStyleId>
              </a:tblPr>
              <a:tblGrid>
                <a:gridCol w="653875"/>
                <a:gridCol w="1188100"/>
                <a:gridCol w="1095575"/>
                <a:gridCol w="726225"/>
                <a:gridCol w="4409975"/>
              </a:tblGrid>
              <a:tr h="319750"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Phase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Learner role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Teacher role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Weeks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Process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</a:tr>
              <a:tr h="8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Newcomer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negotiator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1-2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Instructor provides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activities that are interactive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 that help learners get to know one another. Instructor expresses expectations for engagement in the course, provides orientation to the course, and keeps learners on track. Examples: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icebreakers, individual introductions,  discussions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concerning community issues such as Netiquette rules in a virtual lounge.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Cooperator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Structural engineer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3-4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Instructor forms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dyads of learners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provides activities that require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critical thinking, reflection, and sharing of ideas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Examples: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Peer reviews, activity critiques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Collaborator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Facilitator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5-6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Instructor provides activities that require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small groups to collaborate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solve problems, reflect on experiences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Examples: c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ontent discussions, role playing, debates, jigsaws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68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Initiator / partner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Community member / challenger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7-16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Activities are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learner-designed or learner-led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Discussions begin to go not only where the instructor intends but also where the learners direct them to go. Examples: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Group presentations and projects, learner-facilitated discussions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5"/>
          <p:cNvSpPr txBox="1"/>
          <p:nvPr/>
        </p:nvSpPr>
        <p:spPr>
          <a:xfrm>
            <a:off x="1602475" y="4740650"/>
            <a:ext cx="59217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Adapted from: Conrad, R. M., &amp; Donaldson, J. A. (2011). Engaging the online learner: Activities and resources for creative instruction (Vol. 38). John Wiley &amp; Sons. (p.9)</a:t>
            </a:r>
            <a:endParaRPr b="0" i="0" sz="9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205425" y="471800"/>
            <a:ext cx="67158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Engagement &amp; chronological perspective (example of a course)</a:t>
            </a:r>
            <a:endParaRPr b="1" i="0" sz="2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90" y="45884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43d140d06_0_119"/>
          <p:cNvSpPr txBox="1"/>
          <p:nvPr>
            <p:ph idx="4294967295" type="title"/>
          </p:nvPr>
        </p:nvSpPr>
        <p:spPr>
          <a:xfrm>
            <a:off x="2739713" y="44300"/>
            <a:ext cx="379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lt-LT" sz="2400">
                <a:solidFill>
                  <a:srgbClr val="000078"/>
                </a:solidFill>
              </a:rPr>
              <a:t>Learner engagement data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169" name="Google Shape;169;g1543d140d06_0_119"/>
          <p:cNvSpPr txBox="1"/>
          <p:nvPr/>
        </p:nvSpPr>
        <p:spPr>
          <a:xfrm>
            <a:off x="2224100" y="2300375"/>
            <a:ext cx="1174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foster learners’ active engagement 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1543d140d06_0_119"/>
          <p:cNvSpPr txBox="1"/>
          <p:nvPr/>
        </p:nvSpPr>
        <p:spPr>
          <a:xfrm>
            <a:off x="16125" y="1314250"/>
            <a:ext cx="22080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promoting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learners’ active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creative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engagement with a subject matter</a:t>
            </a:r>
            <a:endParaRPr b="0" i="1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using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DT within pedagogical strategies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that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foster transversal skills, deep thinking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creative expression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opening up learning to new, real-world contexts, which involve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learners themselves in hands-on activities, scientific investigation or complex problem solving</a:t>
            </a:r>
            <a:endParaRPr b="0" i="1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1543d140d06_0_119"/>
          <p:cNvSpPr txBox="1"/>
          <p:nvPr/>
        </p:nvSpPr>
        <p:spPr>
          <a:xfrm>
            <a:off x="6465275" y="1466650"/>
            <a:ext cx="2530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log data (e.g. clicking behavior, responding to quizzes in learning environment)​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contributions of students (e.g. forums, blogs, etc. for qualitative analysis)​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audiovisual data (e.g. observations, computer vision techniques)​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physiological data (e.g. emotional responses in students)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1543d140d06_0_119"/>
          <p:cNvSpPr txBox="1"/>
          <p:nvPr/>
        </p:nvSpPr>
        <p:spPr>
          <a:xfrm>
            <a:off x="5035250" y="1766488"/>
            <a:ext cx="1357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provide  the opportunity to observe, measure, and understand learning and assess engagement​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17400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543d140d06_0_119"/>
          <p:cNvSpPr txBox="1"/>
          <p:nvPr/>
        </p:nvSpPr>
        <p:spPr>
          <a:xfrm>
            <a:off x="3110750" y="1178625"/>
            <a:ext cx="21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Digital technologies (DT)</a:t>
            </a:r>
            <a:endParaRPr b="1" i="0" sz="1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1543d140d06_0_119"/>
          <p:cNvSpPr/>
          <p:nvPr/>
        </p:nvSpPr>
        <p:spPr>
          <a:xfrm flipH="1" rot="517781">
            <a:off x="2766491" y="3227794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543d140d06_0_119"/>
          <p:cNvSpPr/>
          <p:nvPr/>
        </p:nvSpPr>
        <p:spPr>
          <a:xfrm rot="-355835">
            <a:off x="4210552" y="3234198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543d140d06_0_119"/>
          <p:cNvSpPr/>
          <p:nvPr/>
        </p:nvSpPr>
        <p:spPr>
          <a:xfrm>
            <a:off x="5096250" y="15168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543d140d06_0_119"/>
          <p:cNvSpPr/>
          <p:nvPr/>
        </p:nvSpPr>
        <p:spPr>
          <a:xfrm flipH="1">
            <a:off x="2134850" y="20797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1543d140d06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543d140d06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543d140d06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543d140d06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543d140d06_0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543d140d06_0_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90" y="45884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38abf5a2b_0_38"/>
          <p:cNvSpPr txBox="1"/>
          <p:nvPr/>
        </p:nvSpPr>
        <p:spPr>
          <a:xfrm>
            <a:off x="1279575" y="4620775"/>
            <a:ext cx="72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D'Mello, S. (2021). Improving student engagement in and with digital learning technologies. In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Education Outlook 2021. Pushing </a:t>
            </a:r>
            <a:endParaRPr b="0" i="1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frontiers with artificial intelligence, blockchain and robots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(pp. 75-104). OECD Publishing.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https://doi.org/10.1787/589b283f-en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838abf5a2b_0_38"/>
          <p:cNvSpPr txBox="1"/>
          <p:nvPr/>
        </p:nvSpPr>
        <p:spPr>
          <a:xfrm>
            <a:off x="349300" y="958150"/>
            <a:ext cx="4102800" cy="3709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Traditional measurement approaches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self-report questionnaires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experience-sampling methods (ESM) (Csikszentmihalyi and Larson, 1987)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day reconstruction (Kahneman et al., 2004), and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interviews (Turner and Meyer, 2000)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Observational methods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Automated digital measurement approach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adduced from academic and behaviour records, such as homework completion, absences, achievement test scores, time spent on a digital learning platform, and so on</a:t>
            </a: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advanced and experimental: eye-tracking, haptic tech, sensor (facial features, body moments, and interaction patterns)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Adapted from D'Mello (2021). </a:t>
            </a:r>
            <a:endParaRPr b="0" i="0" sz="9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1838abf5a2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838abf5a2b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838abf5a2b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838abf5a2b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838abf5a2b_0_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838abf5a2b_0_38"/>
          <p:cNvSpPr txBox="1"/>
          <p:nvPr>
            <p:ph idx="4294967295" type="title"/>
          </p:nvPr>
        </p:nvSpPr>
        <p:spPr>
          <a:xfrm>
            <a:off x="2898411" y="13700"/>
            <a:ext cx="3476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400">
                <a:solidFill>
                  <a:srgbClr val="000078"/>
                </a:solidFill>
              </a:rPr>
              <a:t>Measuring engagement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198" name="Google Shape;198;g1838abf5a2b_0_38"/>
          <p:cNvSpPr/>
          <p:nvPr/>
        </p:nvSpPr>
        <p:spPr>
          <a:xfrm>
            <a:off x="4388625" y="1169325"/>
            <a:ext cx="4343400" cy="836100"/>
          </a:xfrm>
          <a:prstGeom prst="wedgeRoundRectCallout">
            <a:avLst>
              <a:gd fmla="val -64661" name="adj1"/>
              <a:gd fmla="val 158892" name="adj2"/>
              <a:gd fmla="val 0" name="adj3"/>
            </a:avLst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Within the automated we may distinguish preconfigured ways (like  Reports and Modules in Moodle, but also functionalities like Grades), and configurable ways like quizzes of other type of activities.</a:t>
            </a: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1838abf5a2b_0_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4575" y="2066628"/>
            <a:ext cx="3570600" cy="2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838abf5a2b_0_38"/>
          <p:cNvSpPr txBox="1"/>
          <p:nvPr/>
        </p:nvSpPr>
        <p:spPr>
          <a:xfrm>
            <a:off x="5054675" y="4135675"/>
            <a:ext cx="3570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Moodle (built-in) Activity completion report </a:t>
            </a:r>
            <a:r>
              <a:rPr b="0" i="0" lang="lt-LT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https://docs.moodle.org/400/en/Activity_completion_report</a:t>
            </a:r>
            <a:r>
              <a:rPr b="0" i="0" lang="lt-LT" sz="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838abf5a2b_0_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190" y="45884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3"/>
          <p:cNvGraphicFramePr/>
          <p:nvPr/>
        </p:nvGraphicFramePr>
        <p:xfrm>
          <a:off x="1137020" y="681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{AA0EC661-B139-4A90-871B-3AE90D3D5C3D}</a:tableStyleId>
              </a:tblPr>
              <a:tblGrid>
                <a:gridCol w="1676975"/>
                <a:gridCol w="2760450"/>
                <a:gridCol w="2600425"/>
              </a:tblGrid>
              <a:tr h="40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Activity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Monitoring based on evidence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Action/Techniques</a:t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9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Forum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Contributions: number, participants, quality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Direct intervention (teacher): encourage participation, motivate students (make explicit the relevance of participation)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Assignment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Pre-configured by the LMS:  Activity Completion of. Moodle report (activity completion)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Reminder of pending task (system) and offer support (teacher).</a:t>
                      </a:r>
                      <a:endParaRPr sz="1400" u="none" cap="none" strike="noStrike">
                        <a:solidFill>
                          <a:srgbClr val="73737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e-Portfolio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 e-Portfolio - reflexion (SRL) - </a:t>
                      </a:r>
                      <a:r>
                        <a:rPr b="1"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evidence: addition of artifact (learning activity output)</a:t>
                      </a:r>
                      <a:r>
                        <a:rPr lang="lt-LT" sz="12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Teacher intervention at monitoring stage - Graph/automatisme</a:t>
                      </a:r>
                      <a:endParaRPr sz="1100" u="none" cap="none" strike="noStrike">
                        <a:solidFill>
                          <a:srgbClr val="73737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Case study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Moodle adaptive learning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Automatic assignment of CS based on quiz results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Preventing drop-out 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sng" cap="none" strike="noStrike">
                          <a:solidFill>
                            <a:srgbClr val="737373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Students at risk of dropping out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 model in Moodle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Send message to the student based on data report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7" name="Google Shape;2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5200" y="46431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/>
          <p:cNvSpPr txBox="1"/>
          <p:nvPr>
            <p:ph idx="4294967295" type="title"/>
          </p:nvPr>
        </p:nvSpPr>
        <p:spPr>
          <a:xfrm>
            <a:off x="1489900" y="13700"/>
            <a:ext cx="6815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300">
                <a:solidFill>
                  <a:srgbClr val="000078"/>
                </a:solidFill>
              </a:rPr>
              <a:t>Techniques &amp; examples to promote engagement</a:t>
            </a:r>
            <a:endParaRPr b="1" sz="2300">
              <a:solidFill>
                <a:srgbClr val="000078"/>
              </a:solidFill>
            </a:endParaRPr>
          </a:p>
        </p:txBody>
      </p:sp>
      <p:pic>
        <p:nvPicPr>
          <p:cNvPr id="213" name="Google Shape;21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90" y="4664669"/>
            <a:ext cx="761436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