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40" roundtripDataSignature="AMtx7miCbIbDGy1sdtQUAxEayTLS4Iq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30B596-7724-4980-B91D-D6489D338235}">
  <a:tblStyle styleId="{E530B596-7724-4980-B91D-D6489D33823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bold.fntdata"/><Relationship Id="rId14" Type="http://schemas.openxmlformats.org/officeDocument/2006/relationships/slide" Target="slides/slide8.xml"/><Relationship Id="rId36" Type="http://schemas.openxmlformats.org/officeDocument/2006/relationships/font" Target="fonts/Roboto-regular.fntdata"/><Relationship Id="rId17" Type="http://schemas.openxmlformats.org/officeDocument/2006/relationships/slide" Target="slides/slide11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0.xml"/><Relationship Id="rId38" Type="http://schemas.openxmlformats.org/officeDocument/2006/relationships/font" Target="fonts/Robo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document/d/1lX2MNEj0OLhXRYAyofKSmYj1ANCaCxfP5jxOO4KGl58/edit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QzLnyf6p-0qpluxSjrjqh0DAhUfwSYRg/view?usp=sharing" TargetMode="External"/><Relationship Id="rId3" Type="http://schemas.openxmlformats.org/officeDocument/2006/relationships/hyperlink" Target="https://drive.google.com/drive/folders/1FTbo8d-1EAwg6WsrHKTvaNE47w-ePd7x?usp=sharing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5174d6553b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15174d6553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5bb857aa5b_0_1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5bb857aa5b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5174d6553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5174d6553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49770533bd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149770533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4899bdd95e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14899bdd9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</a:pPr>
            <a:r>
              <a:t/>
            </a:r>
            <a:endParaRPr sz="180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70595221a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147059522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5174d6553b_0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5174d6553b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43d140d06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543d140d0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4899bdd95e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14899bdd95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5a5593ba52_1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5a5593ba5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70595221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147059522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9012b8ca8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149012b8ca8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9012b8ca8_1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49012b8ca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9770533bd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149770533b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8ad667f4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38ad667f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38ad667f4d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138ad667f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8ad667f4d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g138ad667f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38ad667f4d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g138ad667f4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5174d6553b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15174d6553b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7d20df6a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g157d20df6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b93387152c_2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g1b93387152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43d140d06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1543d140d0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543e09c51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543e09c51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lt-LT" sz="1050">
                <a:solidFill>
                  <a:srgbClr val="1A73E8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https://docs.google.com/document/d/1lX2MNEj0OLhXRYAyofKSmYj1ANCaCxfP5jxOO4KGl58/edit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bb857aa5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15bb857aa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174d6553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15174d655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174d6553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15174d6553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5174d6553b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g15174d6553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- ADD after this slide, one relating the concept of data literacy and DL in teaching and learning.</a:t>
            </a:r>
            <a:endParaRPr sz="105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05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ver </a:t>
            </a:r>
            <a:r>
              <a:rPr lang="lt-LT" sz="1050">
                <a:solidFill>
                  <a:srgbClr val="1A73E8"/>
                </a:solidFill>
                <a:highlight>
                  <a:schemeClr val="lt1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https://drive.google.com/file/d/1QzLnyf6p-0qpluxSjrjqh0DAhUfwSYRg/view?usp=sharing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 u="sng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https://drive.google.com/drive/folders/1FTbo8d-1EAwg6WsrHKTvaNE47w-ePd7x?usp=sharing</a:t>
            </a: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lt-LT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Students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5a5593ba5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15a5593ba5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/>
              <a:t>Zimmerman, B. J. (2000). Attaining self-regulation: A social cognitive perspective. In M. Boekaerts, P. R., Pintrich, &amp; M. Zeidner (Eds.), Handbook of selfregulation (pp. 13-39). San Diego, CA: Academic Press.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0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15" name="Google Shape;15;p20"/>
          <p:cNvSpPr txBox="1"/>
          <p:nvPr/>
        </p:nvSpPr>
        <p:spPr>
          <a:xfrm>
            <a:off x="225425" y="4400500"/>
            <a:ext cx="752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" name="Google Shape;1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00" y="4400500"/>
            <a:ext cx="24003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/>
          <p:nvPr/>
        </p:nvSpPr>
        <p:spPr>
          <a:xfrm>
            <a:off x="5282550" y="4204475"/>
            <a:ext cx="240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3322425" y="4645500"/>
            <a:ext cx="56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78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2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 flipH="1" rot="10800000">
            <a:off x="0" y="1358400"/>
            <a:ext cx="9144000" cy="378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1"/>
          <p:cNvSpPr/>
          <p:nvPr/>
        </p:nvSpPr>
        <p:spPr>
          <a:xfrm>
            <a:off x="0" y="1341125"/>
            <a:ext cx="9144000" cy="511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  <p:sp>
        <p:nvSpPr>
          <p:cNvPr id="26" name="Google Shape;26;p21"/>
          <p:cNvSpPr txBox="1"/>
          <p:nvPr/>
        </p:nvSpPr>
        <p:spPr>
          <a:xfrm>
            <a:off x="803650" y="4155475"/>
            <a:ext cx="701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Google Shape;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003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7667" y="33175"/>
            <a:ext cx="3494574" cy="7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" name="Google Shape;31;p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3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4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2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27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8" name="Google Shape;58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eacamp.vdu.lt/course/view.php?id=91" TargetMode="External"/><Relationship Id="rId4" Type="http://schemas.openxmlformats.org/officeDocument/2006/relationships/hyperlink" Target="http://creativecommons.org/licenses/by-sa/4.0/" TargetMode="External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moodle.org/400/en/Analytics#What_are_learning_analytics.3F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hyperlink" Target="https://www.solaresearch.org/about/what-is-learning-analytics/" TargetMode="External"/><Relationship Id="rId5" Type="http://schemas.openxmlformats.org/officeDocument/2006/relationships/hyperlink" Target="https://www.solaresearch.org/about/what-is-learning-analytics/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link.springer.com/article/10.1007/s11528-017-0188-y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19.png"/><Relationship Id="rId6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3.png"/><Relationship Id="rId5" Type="http://schemas.openxmlformats.org/officeDocument/2006/relationships/hyperlink" Target="https://educationaltechnologyjournal.springeropen.com/articles/10.1186/s41239-021-00284-9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youtube.com/watch?v=rQUz4Okbumk" TargetMode="External"/><Relationship Id="rId4" Type="http://schemas.openxmlformats.org/officeDocument/2006/relationships/hyperlink" Target="https://edwiser.org/blog/7-best-moodle-reporting-plugins-for-learning-analytics/#How_to_create_custom_reports_in_Moodle" TargetMode="External"/><Relationship Id="rId5" Type="http://schemas.openxmlformats.org/officeDocument/2006/relationships/hyperlink" Target="https://docs.moodle.org/311/en/Configurable_reports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hyperlink" Target="https://www.youtube.com/watch?v=L9owNpjMcPk" TargetMode="External"/><Relationship Id="rId5" Type="http://schemas.openxmlformats.org/officeDocument/2006/relationships/hyperlink" Target="https://moodle.intelliboard.net/login/auto.php" TargetMode="External"/><Relationship Id="rId6" Type="http://schemas.openxmlformats.org/officeDocument/2006/relationships/image" Target="../media/image7.gif"/><Relationship Id="rId7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n0yR6TYQaYw" TargetMode="External"/><Relationship Id="rId4" Type="http://schemas.openxmlformats.org/officeDocument/2006/relationships/hyperlink" Target="https://www.youtube.com/watch?v=bIhzu2DkQEA" TargetMode="External"/><Relationship Id="rId5" Type="http://schemas.openxmlformats.org/officeDocument/2006/relationships/hyperlink" Target="https://learnerscript.com/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7.gif"/><Relationship Id="rId8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docs.moodle.org/400/en/Using_analytics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gif"/><Relationship Id="rId4" Type="http://schemas.openxmlformats.org/officeDocument/2006/relationships/hyperlink" Target="https://docs.moodle.org/311/en/Students_at_risk_of_dropping_out" TargetMode="External"/><Relationship Id="rId5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docs.moodle.org/400/en/Students_at_risk_of_dropping_out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7.gif"/><Relationship Id="rId6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youtube.com/watch?v=PEPGNaXZNSI" TargetMode="External"/><Relationship Id="rId4" Type="http://schemas.openxmlformats.org/officeDocument/2006/relationships/hyperlink" Target="https://www.youtube.com/watch?v=PEPGNaXZNSI" TargetMode="External"/><Relationship Id="rId5" Type="http://schemas.openxmlformats.org/officeDocument/2006/relationships/image" Target="../media/image7.gif"/><Relationship Id="rId6" Type="http://schemas.openxmlformats.org/officeDocument/2006/relationships/image" Target="../media/image29.png"/><Relationship Id="rId7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solaresearch.org/publications/hla-22/hla22-chapter21/" TargetMode="External"/><Relationship Id="rId10" Type="http://schemas.openxmlformats.org/officeDocument/2006/relationships/hyperlink" Target="https://www.solaresearch.org/publications/hla-22/hla22-chapter19/" TargetMode="External"/><Relationship Id="rId13" Type="http://schemas.openxmlformats.org/officeDocument/2006/relationships/image" Target="../media/image3.png"/><Relationship Id="rId12" Type="http://schemas.openxmlformats.org/officeDocument/2006/relationships/hyperlink" Target="https://www.solaresearch.org/publications/hla-22/hla22-chapter2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olaresearch.org/publications/hla-22/" TargetMode="External"/><Relationship Id="rId4" Type="http://schemas.openxmlformats.org/officeDocument/2006/relationships/image" Target="../media/image7.gif"/><Relationship Id="rId9" Type="http://schemas.openxmlformats.org/officeDocument/2006/relationships/hyperlink" Target="https://www.solaresearch.org/publications/hla-22/hla22-chapter19/" TargetMode="External"/><Relationship Id="rId5" Type="http://schemas.openxmlformats.org/officeDocument/2006/relationships/image" Target="../media/image28.png"/><Relationship Id="rId6" Type="http://schemas.openxmlformats.org/officeDocument/2006/relationships/hyperlink" Target="https://www.solaresearch.org/publications/hla-22/hla22-chapter8/" TargetMode="External"/><Relationship Id="rId7" Type="http://schemas.openxmlformats.org/officeDocument/2006/relationships/hyperlink" Target="https://www.solaresearch.org/publications/hla-22/hla22-chapter8/" TargetMode="External"/><Relationship Id="rId8" Type="http://schemas.openxmlformats.org/officeDocument/2006/relationships/hyperlink" Target="https://www.solaresearch.org/publications/hla-22/hla22-chapter19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view.genial.ly/632ae63921924b0018678cfa/interactive-content-how-to-monitor-support-and-engage-students-based-on-the-evidence-gene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1007/s11528-017-0188-y" TargetMode="External"/><Relationship Id="rId4" Type="http://schemas.openxmlformats.org/officeDocument/2006/relationships/hyperlink" Target="https://doi.org/10.2760/178382" TargetMode="External"/><Relationship Id="rId5" Type="http://schemas.openxmlformats.org/officeDocument/2006/relationships/hyperlink" Target="https://doi.org/10.3389/feduc.2021.570229" TargetMode="External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uwm.edu/academicaffairs/facultystaff/assessment-of-student-learning/evidence-of-learning/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hyperlink" Target="https://publications.jrc.ec.europa.eu/repository/handle/JRC107466" TargetMode="External"/><Relationship Id="rId5" Type="http://schemas.openxmlformats.org/officeDocument/2006/relationships/hyperlink" Target="https://publications.jrc.ec.europa.eu/repository/handle/JRC107466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publications.jrc.ec.europa.eu/repository/handle/JRC107466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7.gif"/><Relationship Id="rId6" Type="http://schemas.openxmlformats.org/officeDocument/2006/relationships/hyperlink" Target="https://onlinelibrary.wiley.com/doi/10.1111/hequ.12361" TargetMode="External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sciencedirect.com/science/article/pii/B9780121098902500317?via%3Dihub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t/>
            </a:r>
            <a:endParaRPr sz="7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6190"/>
              <a:buNone/>
            </a:pPr>
            <a:r>
              <a:rPr b="0" lang="lt-LT" sz="7000">
                <a:latin typeface="Georgia"/>
                <a:ea typeface="Georgia"/>
                <a:cs typeface="Georgia"/>
                <a:sym typeface="Georgia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DigiProf </a:t>
            </a:r>
            <a:r>
              <a:rPr lang="lt-LT" sz="40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project</a:t>
            </a:r>
            <a:endParaRPr sz="4000"/>
          </a:p>
        </p:txBody>
      </p:sp>
      <p:sp>
        <p:nvSpPr>
          <p:cNvPr id="76" name="Google Shape;76;p1"/>
          <p:cNvSpPr txBox="1"/>
          <p:nvPr>
            <p:ph idx="1" type="subTitle"/>
          </p:nvPr>
        </p:nvSpPr>
        <p:spPr>
          <a:xfrm>
            <a:off x="70700" y="2752875"/>
            <a:ext cx="8753400" cy="18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    Material de formação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lt-LT" sz="1700"/>
              <a:t>Como monitorizar, apoiar e envolver os estudantes com base nas provas geradas pelas tecnologias digitais</a:t>
            </a:r>
            <a:endParaRPr b="1" sz="1700"/>
          </a:p>
        </p:txBody>
      </p:sp>
      <p:sp>
        <p:nvSpPr>
          <p:cNvPr id="77" name="Google Shape;77;p1"/>
          <p:cNvSpPr txBox="1"/>
          <p:nvPr/>
        </p:nvSpPr>
        <p:spPr>
          <a:xfrm>
            <a:off x="5836225" y="4597025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987175" y="4427675"/>
            <a:ext cx="5196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-LT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Training material "Monitoring, supporting, and engaging students based on the evidence generated by digital technologies" by</a:t>
            </a:r>
            <a:r>
              <a:rPr lang="lt-LT" sz="9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Maina, M.F., Guàrdia, L., Duart, J.M., Mancini, F., Malerba, M.L., Volungeviciene, A., Tamoliune, G.</a:t>
            </a:r>
            <a:r>
              <a:rPr lang="lt-LT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licensed under a</a:t>
            </a:r>
            <a:r>
              <a:rPr lang="lt-LT" sz="9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Creative Commons Attribution-ShareAlike 4.0 International License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6675" y="4945150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5174d6553b_0_19"/>
          <p:cNvSpPr txBox="1"/>
          <p:nvPr>
            <p:ph type="title"/>
          </p:nvPr>
        </p:nvSpPr>
        <p:spPr>
          <a:xfrm>
            <a:off x="352369" y="777164"/>
            <a:ext cx="9097812" cy="59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8517"/>
              <a:buNone/>
            </a:pPr>
            <a:r>
              <a:rPr lang="lt-LT" sz="2800"/>
              <a:t>Aprendizagem auto-regulada (AAR) e as tecnologias digitais</a:t>
            </a:r>
            <a:endParaRPr sz="2700"/>
          </a:p>
        </p:txBody>
      </p:sp>
      <p:sp>
        <p:nvSpPr>
          <p:cNvPr id="219" name="Google Shape;219;g15174d6553b_0_19"/>
          <p:cNvSpPr txBox="1"/>
          <p:nvPr/>
        </p:nvSpPr>
        <p:spPr>
          <a:xfrm>
            <a:off x="5030275" y="2646850"/>
            <a:ext cx="1318500" cy="830966"/>
          </a:xfrm>
          <a:prstGeom prst="rect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melhoria das estratégias AAR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g15174d6553b_0_19"/>
          <p:cNvSpPr txBox="1"/>
          <p:nvPr/>
        </p:nvSpPr>
        <p:spPr>
          <a:xfrm>
            <a:off x="6319963" y="1792593"/>
            <a:ext cx="1899600" cy="29700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permitir aos alunos planear, monitorizar e reflectir sobre a sua própria aprendizagem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fornecer provas do progresso dos alunos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permitir a partilha de conhecimentos e encontrar soluções criativas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1" name="Google Shape;221;g15174d6553b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538" y="2341725"/>
            <a:ext cx="1939500" cy="2236887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15174d6553b_0_19"/>
          <p:cNvSpPr txBox="1"/>
          <p:nvPr/>
        </p:nvSpPr>
        <p:spPr>
          <a:xfrm>
            <a:off x="2357075" y="1916425"/>
            <a:ext cx="19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Tecnologias digitais</a:t>
            </a:r>
            <a:endParaRPr b="1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g15174d6553b_0_19"/>
          <p:cNvSpPr/>
          <p:nvPr/>
        </p:nvSpPr>
        <p:spPr>
          <a:xfrm>
            <a:off x="4300075" y="2939500"/>
            <a:ext cx="601200" cy="338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g15174d6553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05100" y="1971725"/>
            <a:ext cx="601075" cy="7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15174d6553b_0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23026" y="2937802"/>
            <a:ext cx="601075" cy="59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5174d6553b_0_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51200" y="3796625"/>
            <a:ext cx="596500" cy="5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5174d6553b_0_19"/>
          <p:cNvSpPr/>
          <p:nvPr/>
        </p:nvSpPr>
        <p:spPr>
          <a:xfrm>
            <a:off x="243000" y="2024200"/>
            <a:ext cx="1939500" cy="2423700"/>
          </a:xfrm>
          <a:prstGeom prst="homePlate">
            <a:avLst>
              <a:gd fmla="val 19508" name="adj"/>
            </a:avLst>
          </a:prstGeom>
          <a:noFill/>
          <a:ln cap="flat" cmpd="sng" w="19050">
            <a:solidFill>
              <a:srgbClr val="1A23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SRL necessita que os alunos monitorizem e regulem os seus conhecimentos cognitivos,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processos afectivos, metacognitivos e motivacionais (CAMM) para realizar a aprendizagem (Wiedbusch et al., 2021).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15174d6553b_0_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5bb857aa5b_0_132"/>
          <p:cNvSpPr/>
          <p:nvPr/>
        </p:nvSpPr>
        <p:spPr>
          <a:xfrm>
            <a:off x="5309725" y="2357450"/>
            <a:ext cx="1529100" cy="1941900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g15bb857aa5b_0_132"/>
          <p:cNvSpPr/>
          <p:nvPr/>
        </p:nvSpPr>
        <p:spPr>
          <a:xfrm>
            <a:off x="134725" y="1616975"/>
            <a:ext cx="2029800" cy="2649000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5bb857aa5b_0_132"/>
          <p:cNvSpPr/>
          <p:nvPr/>
        </p:nvSpPr>
        <p:spPr>
          <a:xfrm>
            <a:off x="3907225" y="2980250"/>
            <a:ext cx="143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g15bb857aa5b_0_132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g15bb857aa5b_0_132"/>
          <p:cNvSpPr txBox="1"/>
          <p:nvPr>
            <p:ph type="title"/>
          </p:nvPr>
        </p:nvSpPr>
        <p:spPr>
          <a:xfrm>
            <a:off x="89000" y="542525"/>
            <a:ext cx="817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 sz="2280">
                <a:solidFill>
                  <a:schemeClr val="hlink"/>
                </a:solidFill>
                <a:uFill>
                  <a:noFill/>
                </a:uFill>
                <a:hlinkClick r:id="rId3"/>
              </a:rPr>
              <a:t>Quadro DigCompEdu </a:t>
            </a:r>
            <a:r>
              <a:rPr lang="lt-LT" sz="2280">
                <a:solidFill>
                  <a:schemeClr val="accent4"/>
                </a:solidFill>
              </a:rPr>
              <a:t>e</a:t>
            </a:r>
            <a:r>
              <a:rPr lang="lt-LT" sz="2280"/>
              <a:t> aprendizagem auto-regulada</a:t>
            </a:r>
            <a:endParaRPr sz="2280"/>
          </a:p>
        </p:txBody>
      </p:sp>
      <p:sp>
        <p:nvSpPr>
          <p:cNvPr id="238" name="Google Shape;238;g15bb857aa5b_0_132"/>
          <p:cNvSpPr txBox="1"/>
          <p:nvPr/>
        </p:nvSpPr>
        <p:spPr>
          <a:xfrm>
            <a:off x="255450" y="1879950"/>
            <a:ext cx="1368600" cy="800573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Quadro DigCompEdu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9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g15bb857aa5b_0_132"/>
          <p:cNvSpPr txBox="1"/>
          <p:nvPr/>
        </p:nvSpPr>
        <p:spPr>
          <a:xfrm>
            <a:off x="300250" y="2717375"/>
            <a:ext cx="1308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conjunto de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digitais 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os educadores aproveitarem o potencial das tecnologias digitais para melhorar e inovar a educação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15bb857aa5b_0_132"/>
          <p:cNvSpPr txBox="1"/>
          <p:nvPr/>
        </p:nvSpPr>
        <p:spPr>
          <a:xfrm>
            <a:off x="22852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profissionais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educadores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g15bb857aa5b_0_132"/>
          <p:cNvSpPr txBox="1"/>
          <p:nvPr/>
        </p:nvSpPr>
        <p:spPr>
          <a:xfrm>
            <a:off x="4727800" y="1468985"/>
            <a:ext cx="1469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pedagógicas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educadores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g15bb857aa5b_0_132"/>
          <p:cNvSpPr txBox="1"/>
          <p:nvPr/>
        </p:nvSpPr>
        <p:spPr>
          <a:xfrm>
            <a:off x="7742750" y="1556075"/>
            <a:ext cx="146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aprendentes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g15bb857aa5b_0_132"/>
          <p:cNvSpPr txBox="1"/>
          <p:nvPr/>
        </p:nvSpPr>
        <p:spPr>
          <a:xfrm>
            <a:off x="2248500" y="2413000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1. ENGAJAMENTO PROFISSIONAL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g15bb857aa5b_0_132"/>
          <p:cNvSpPr txBox="1"/>
          <p:nvPr/>
        </p:nvSpPr>
        <p:spPr>
          <a:xfrm>
            <a:off x="3960950" y="2354225"/>
            <a:ext cx="118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2. RECURSOS DIGITAIS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g15bb857aa5b_0_132"/>
          <p:cNvSpPr txBox="1"/>
          <p:nvPr/>
        </p:nvSpPr>
        <p:spPr>
          <a:xfrm>
            <a:off x="5405650" y="2346575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3. ENSINO E APRENDIZAGEM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g15bb857aa5b_0_132"/>
          <p:cNvSpPr txBox="1"/>
          <p:nvPr/>
        </p:nvSpPr>
        <p:spPr>
          <a:xfrm>
            <a:off x="7045275" y="2328250"/>
            <a:ext cx="1757700" cy="6924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6. FACILITAR A COMPETÊNCIA DIGITAL DOS ALUNOS</a:t>
            </a:r>
            <a:endParaRPr b="1" i="0" sz="11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g15bb857aa5b_0_132"/>
          <p:cNvSpPr txBox="1"/>
          <p:nvPr/>
        </p:nvSpPr>
        <p:spPr>
          <a:xfrm>
            <a:off x="3944850" y="29863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4. AVALIAÇÃO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g15bb857aa5b_0_132"/>
          <p:cNvSpPr txBox="1"/>
          <p:nvPr/>
        </p:nvSpPr>
        <p:spPr>
          <a:xfrm>
            <a:off x="5424650" y="43421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5. CAPACITAÇÃO DOS ALUNOS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9" name="Google Shape;249;g15bb857aa5b_0_132"/>
          <p:cNvSpPr txBox="1"/>
          <p:nvPr/>
        </p:nvSpPr>
        <p:spPr>
          <a:xfrm>
            <a:off x="5440750" y="2761276"/>
            <a:ext cx="1368600" cy="1646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3.1 Ensino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3.2 Orientação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3.3 Aprendizagem colaborativa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63500" lvl="0" marL="89999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"/>
              <a:buChar char="➔"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3.4 Aprendizagem auto-regulada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g15bb857aa5b_0_132"/>
          <p:cNvSpPr txBox="1"/>
          <p:nvPr/>
        </p:nvSpPr>
        <p:spPr>
          <a:xfrm>
            <a:off x="7176425" y="3056625"/>
            <a:ext cx="1757700" cy="2031295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Utilizar tecnologias digitais para apoiar processos de aprendizagem auto-regulados, ou seja, para permitir aos aprendentes planear, monitorizar e reflectir sobre a sua própria aprendizagem, fornecer provas de progresso, partilhar conhecimentos e encontrar soluções criativas. 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1" name="Google Shape;251;g15bb857aa5b_0_132"/>
          <p:cNvCxnSpPr/>
          <p:nvPr/>
        </p:nvCxnSpPr>
        <p:spPr>
          <a:xfrm>
            <a:off x="6884150" y="41456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52" name="Google Shape;252;g15bb857aa5b_0_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0675" y="3340325"/>
            <a:ext cx="2111100" cy="1228715"/>
          </a:xfrm>
          <a:prstGeom prst="rect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3" name="Google Shape;253;g15bb857aa5b_0_1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174d6553b_0_25"/>
          <p:cNvSpPr txBox="1"/>
          <p:nvPr/>
        </p:nvSpPr>
        <p:spPr>
          <a:xfrm>
            <a:off x="182700" y="773275"/>
            <a:ext cx="1895100" cy="573973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Quadro DigCompEdu</a:t>
            </a:r>
            <a:r>
              <a:rPr b="0" i="0" lang="lt-LT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(Redecker, 2017)</a:t>
            </a:r>
            <a:endParaRPr b="0" i="0" sz="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9" name="Google Shape;259;g15174d6553b_0_25"/>
          <p:cNvSpPr txBox="1"/>
          <p:nvPr>
            <p:ph type="title"/>
          </p:nvPr>
        </p:nvSpPr>
        <p:spPr>
          <a:xfrm>
            <a:off x="5350950" y="757109"/>
            <a:ext cx="4063016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000"/>
              <a:t>Aprendizagem auto-regulada</a:t>
            </a:r>
            <a:endParaRPr sz="2000"/>
          </a:p>
        </p:txBody>
      </p:sp>
      <p:sp>
        <p:nvSpPr>
          <p:cNvPr id="260" name="Google Shape;260;g15174d6553b_0_25"/>
          <p:cNvSpPr txBox="1"/>
          <p:nvPr/>
        </p:nvSpPr>
        <p:spPr>
          <a:xfrm>
            <a:off x="2945400" y="848575"/>
            <a:ext cx="186225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Competência 3.4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1" name="Google Shape;261;g15174d6553b_0_25"/>
          <p:cNvCxnSpPr/>
          <p:nvPr/>
        </p:nvCxnSpPr>
        <p:spPr>
          <a:xfrm flipH="1" rot="10800000">
            <a:off x="222270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" name="Google Shape;262;g15174d6553b_0_25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g15174d6553b_0_25"/>
          <p:cNvSpPr/>
          <p:nvPr/>
        </p:nvSpPr>
        <p:spPr>
          <a:xfrm>
            <a:off x="240405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15174d6553b_0_25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5" name="Google Shape;265;g15174d6553b_0_25"/>
          <p:cNvGraphicFramePr/>
          <p:nvPr/>
        </p:nvGraphicFramePr>
        <p:xfrm>
          <a:off x="663350" y="194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{E530B596-7724-4980-B91D-D6489D338235}</a:tableStyleId>
              </a:tblPr>
              <a:tblGrid>
                <a:gridCol w="4023500"/>
                <a:gridCol w="4023500"/>
              </a:tblGrid>
              <a:tr h="31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Atividades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17816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Utilizar tecnologias digitais </a:t>
                      </a:r>
                      <a:r>
                        <a:rPr lang="lt-LT" sz="1200" u="none" cap="none" strike="noStrike"/>
                        <a:t>(por exemplo, blogs, agendas, ferramentas de planeamento) para permitir aos alunos planear a sua própria aprendizagem.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Utilizar tecnologias digitais </a:t>
                      </a:r>
                      <a:r>
                        <a:rPr lang="lt-LT" sz="1200" u="none" cap="none" strike="noStrike"/>
                        <a:t>para permitir aos alunos recolher provas e registar o progresso, por exemplo, gravações áudio ou vídeo, fotografias.</a:t>
                      </a:r>
                      <a:endParaRPr i="1"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Utilizar tecnologias digitais </a:t>
                      </a:r>
                      <a:r>
                        <a:rPr lang="lt-LT" sz="1200" u="none" cap="none" strike="noStrike"/>
                        <a:t>(por exemplo, ePortfolios, blogs de alunos) para permitir que os alunos registem e mostrem o seu trabalho.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Utilizar tecnologias digitais </a:t>
                      </a:r>
                      <a:r>
                        <a:rPr lang="lt-LT" sz="1200" u="none" cap="none" strike="noStrike"/>
                        <a:t>para permitir aos aprendentes reflectir e auto-avaliar o seu processo de aprendizagem.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pic>
        <p:nvPicPr>
          <p:cNvPr id="266" name="Google Shape;266;g15174d6553b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9770533bd_0_10"/>
          <p:cNvSpPr txBox="1"/>
          <p:nvPr>
            <p:ph type="title"/>
          </p:nvPr>
        </p:nvSpPr>
        <p:spPr>
          <a:xfrm>
            <a:off x="87350" y="58047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O que são Analíticas de Aprendizagem (AA)?</a:t>
            </a:r>
            <a:endParaRPr/>
          </a:p>
        </p:txBody>
      </p:sp>
      <p:sp>
        <p:nvSpPr>
          <p:cNvPr id="272" name="Google Shape;272;g149770533bd_0_10"/>
          <p:cNvSpPr txBox="1"/>
          <p:nvPr>
            <p:ph idx="1" type="body"/>
          </p:nvPr>
        </p:nvSpPr>
        <p:spPr>
          <a:xfrm>
            <a:off x="338825" y="1854775"/>
            <a:ext cx="4226400" cy="2843400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lt-LT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AA são uma ferramenta de avaliação, interpretação e análise de dados gerados pelo aluno no ambiente de aprendizagem online, a fim de tornar os processos de aprendizagem e ensino mais eficientes pelo professor em intervenções necessárias para aconselhar ou consultar os alunos em tempo útil para melhorar o seu sucesso</a:t>
            </a:r>
            <a:r>
              <a:rPr lang="lt-L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académico. Existem quatro categorias principais de análise da aprendizagem:</a:t>
            </a:r>
            <a:endParaRPr/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descritiva (o que aconteceu?)</a:t>
            </a:r>
            <a:endParaRPr/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preditiva (o que vai acontecer a seguir?)</a:t>
            </a:r>
            <a:endParaRPr/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diagnóstico (porque é que aconteceu?)</a:t>
            </a:r>
            <a:endParaRPr/>
          </a:p>
          <a:p>
            <a:pPr indent="-171450" lvl="0" marL="1714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prescritiva (fazer isto para melhorar)</a:t>
            </a:r>
            <a:endParaRPr sz="1200">
              <a:solidFill>
                <a:srgbClr val="21212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i="0" lang="lt-LT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(Volungeviciene et al., 2021, p.12)</a:t>
            </a:r>
            <a:endParaRPr sz="1200">
              <a:solidFill>
                <a:srgbClr val="212121"/>
              </a:solidFill>
            </a:endParaRPr>
          </a:p>
        </p:txBody>
      </p:sp>
      <p:sp>
        <p:nvSpPr>
          <p:cNvPr id="273" name="Google Shape;273;g149770533bd_0_10"/>
          <p:cNvSpPr txBox="1"/>
          <p:nvPr/>
        </p:nvSpPr>
        <p:spPr>
          <a:xfrm>
            <a:off x="338825" y="1492950"/>
            <a:ext cx="588600" cy="4500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lt-LT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AA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4" name="Google Shape;274;g149770533bd_0_10"/>
          <p:cNvSpPr txBox="1"/>
          <p:nvPr>
            <p:ph type="title"/>
          </p:nvPr>
        </p:nvSpPr>
        <p:spPr>
          <a:xfrm>
            <a:off x="5530300" y="4194475"/>
            <a:ext cx="32142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 u="sng">
                <a:solidFill>
                  <a:schemeClr val="hlink"/>
                </a:solidFill>
                <a:hlinkClick r:id="rId3"/>
              </a:rPr>
              <a:t>Clique aqui para chegar à fonte</a:t>
            </a:r>
            <a:endParaRPr sz="1600">
              <a:solidFill>
                <a:srgbClr val="4A86E8"/>
              </a:solidFill>
            </a:endParaRPr>
          </a:p>
        </p:txBody>
      </p:sp>
      <p:pic>
        <p:nvPicPr>
          <p:cNvPr id="275" name="Google Shape;275;g149770533bd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4425" y="425634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149770533bd_0_10"/>
          <p:cNvSpPr txBox="1"/>
          <p:nvPr/>
        </p:nvSpPr>
        <p:spPr>
          <a:xfrm>
            <a:off x="4924000" y="1645350"/>
            <a:ext cx="3817200" cy="18835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Em geral, olham para (Ferg</a:t>
            </a: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usson, 2</a:t>
            </a: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012):</a:t>
            </a:r>
            <a:endParaRPr b="0" i="0" sz="12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Eficácia do sistema (para prever a desistência dos alunos)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Apoio às decisões pedagógicas (prevenir falhas, orientar estudos aprofundados)</a:t>
            </a:r>
            <a:endParaRPr/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Roboto"/>
              <a:buChar char="➔"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Apoio à autonomia do aprendente e à aprendizagem auto-regulada</a:t>
            </a:r>
            <a:endParaRPr b="0" i="0" sz="12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7" name="Google Shape;277;g149770533bd_0_10"/>
          <p:cNvSpPr txBox="1"/>
          <p:nvPr/>
        </p:nvSpPr>
        <p:spPr>
          <a:xfrm>
            <a:off x="5490150" y="3610825"/>
            <a:ext cx="3136500" cy="7376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Todas as analíticas são baseadas em hipóteses pedagógicas/educacionais.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8" name="Google Shape;278;g149770533bd_0_10"/>
          <p:cNvSpPr/>
          <p:nvPr/>
        </p:nvSpPr>
        <p:spPr>
          <a:xfrm rot="5400000">
            <a:off x="6684750" y="1704850"/>
            <a:ext cx="320400" cy="3563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149770533bd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g14899bdd95e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050" y="1742649"/>
            <a:ext cx="4074050" cy="30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14899bdd95e_0_5"/>
          <p:cNvSpPr txBox="1"/>
          <p:nvPr>
            <p:ph idx="1" type="body"/>
          </p:nvPr>
        </p:nvSpPr>
        <p:spPr>
          <a:xfrm>
            <a:off x="5269275" y="2344900"/>
            <a:ext cx="31812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Leia a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definição de AA</a:t>
            </a:r>
            <a:r>
              <a:rPr lang="lt-LT"/>
              <a:t> de acordo com a Society for Learning Analytics Research (SOLAR)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❏"/>
            </a:pPr>
            <a:r>
              <a:rPr lang="lt-LT"/>
              <a:t>Veja o vídeo “</a:t>
            </a:r>
            <a:r>
              <a:rPr lang="lt-LT" u="sng">
                <a:solidFill>
                  <a:schemeClr val="hlink"/>
                </a:solidFill>
                <a:hlinkClick r:id="rId5"/>
              </a:rPr>
              <a:t>Learning Analytics in a nutshell”</a:t>
            </a:r>
            <a:endParaRPr/>
          </a:p>
        </p:txBody>
      </p:sp>
      <p:pic>
        <p:nvPicPr>
          <p:cNvPr id="286" name="Google Shape;286;g14899bdd95e_0_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5791" y="2169025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14899bdd95e_0_5"/>
          <p:cNvSpPr txBox="1"/>
          <p:nvPr>
            <p:ph type="title"/>
          </p:nvPr>
        </p:nvSpPr>
        <p:spPr>
          <a:xfrm>
            <a:off x="72125" y="5652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Perspectivas sobre AA</a:t>
            </a:r>
            <a:endParaRPr/>
          </a:p>
        </p:txBody>
      </p:sp>
      <p:pic>
        <p:nvPicPr>
          <p:cNvPr id="288" name="Google Shape;288;g14899bdd95e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70595221a_0_10"/>
          <p:cNvSpPr/>
          <p:nvPr/>
        </p:nvSpPr>
        <p:spPr>
          <a:xfrm>
            <a:off x="2459850" y="1536375"/>
            <a:ext cx="4436100" cy="3431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470595221a_0_10"/>
          <p:cNvSpPr txBox="1"/>
          <p:nvPr/>
        </p:nvSpPr>
        <p:spPr>
          <a:xfrm>
            <a:off x="245450" y="1937350"/>
            <a:ext cx="1640100" cy="1369575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Sensibilização para decisões específicas de concepção de ensino e aprendizagem e as razões por detrás dessas decisões (Griffith </a:t>
            </a:r>
            <a:r>
              <a:rPr b="0" i="1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et al.</a:t>
            </a: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, 2016)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g1470595221a_0_10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369"/>
              <a:buNone/>
            </a:pPr>
            <a:r>
              <a:rPr lang="lt-LT" sz="2533"/>
              <a:t>AA e tomada de decisões metacognitivas</a:t>
            </a:r>
            <a:endParaRPr sz="2533"/>
          </a:p>
        </p:txBody>
      </p:sp>
      <p:sp>
        <p:nvSpPr>
          <p:cNvPr id="296" name="Google Shape;296;g1470595221a_0_10"/>
          <p:cNvSpPr txBox="1"/>
          <p:nvPr/>
        </p:nvSpPr>
        <p:spPr>
          <a:xfrm>
            <a:off x="2814024" y="1536375"/>
            <a:ext cx="1112993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g1470595221a_0_10"/>
          <p:cNvSpPr txBox="1"/>
          <p:nvPr/>
        </p:nvSpPr>
        <p:spPr>
          <a:xfrm>
            <a:off x="2624175" y="1959450"/>
            <a:ext cx="1683300" cy="86174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Design </a:t>
            </a: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actividades metacognitivas </a:t>
            </a: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concepção para gerar provas 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g1470595221a_0_10"/>
          <p:cNvSpPr txBox="1"/>
          <p:nvPr/>
        </p:nvSpPr>
        <p:spPr>
          <a:xfrm>
            <a:off x="2867775" y="3111050"/>
            <a:ext cx="1602900" cy="187740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Medir e monitorizar o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metacognição dos estudantes, envolvimento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 comportamento 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através da utilização de diversas ferramentas de visualização de dados com base nas suas necessidades e aptidões de literacia de dados</a:t>
            </a:r>
            <a:endParaRPr b="0" i="0" sz="10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g1470595221a_0_10"/>
          <p:cNvSpPr txBox="1"/>
          <p:nvPr/>
        </p:nvSpPr>
        <p:spPr>
          <a:xfrm>
            <a:off x="5023125" y="2787900"/>
            <a:ext cx="1753800" cy="646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proporcionar aos estudantes um apoio personalizado atempado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g1470595221a_0_10"/>
          <p:cNvSpPr txBox="1"/>
          <p:nvPr/>
        </p:nvSpPr>
        <p:spPr>
          <a:xfrm>
            <a:off x="6996350" y="2350450"/>
            <a:ext cx="1863000" cy="2446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aumentar a sensibilização para as suas próprias capacidades cognitivas 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fomentar um sentido de comunidade mais forte 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promover o envolvimento activo</a:t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aumentar a motivação e reduzir as desistências</a:t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g1470595221a_0_10"/>
          <p:cNvSpPr txBox="1"/>
          <p:nvPr/>
        </p:nvSpPr>
        <p:spPr>
          <a:xfrm rot="-5400000">
            <a:off x="1991738" y="3631700"/>
            <a:ext cx="1487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LA-generated data</a:t>
            </a:r>
            <a:endParaRPr b="1" i="0" sz="11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2" name="Google Shape;302;g1470595221a_0_10"/>
          <p:cNvSpPr txBox="1"/>
          <p:nvPr/>
        </p:nvSpPr>
        <p:spPr>
          <a:xfrm>
            <a:off x="7954400" y="1735175"/>
            <a:ext cx="1005350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Estudante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g1470595221a_0_10"/>
          <p:cNvSpPr txBox="1"/>
          <p:nvPr/>
        </p:nvSpPr>
        <p:spPr>
          <a:xfrm>
            <a:off x="5030500" y="3464300"/>
            <a:ext cx="1753800" cy="8001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ajustar e adaptar o currículo para responder às necessidades e capacidades dos alunos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4" name="Google Shape;304;g1470595221a_0_10"/>
          <p:cNvCxnSpPr/>
          <p:nvPr/>
        </p:nvCxnSpPr>
        <p:spPr>
          <a:xfrm flipH="1" rot="10800000">
            <a:off x="4533113" y="3176175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5" name="Google Shape;305;g1470595221a_0_10"/>
          <p:cNvCxnSpPr/>
          <p:nvPr/>
        </p:nvCxnSpPr>
        <p:spPr>
          <a:xfrm flipH="1" rot="10800000">
            <a:off x="6879075" y="1997050"/>
            <a:ext cx="461100" cy="1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06" name="Google Shape;306;g1470595221a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1425" y="1404438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470595221a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5325" y="1598650"/>
            <a:ext cx="592600" cy="592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g1470595221a_0_10"/>
          <p:cNvCxnSpPr/>
          <p:nvPr/>
        </p:nvCxnSpPr>
        <p:spPr>
          <a:xfrm flipH="1" rot="10800000">
            <a:off x="4557238" y="3727925"/>
            <a:ext cx="413100" cy="6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9" name="Google Shape;309;g1470595221a_0_10"/>
          <p:cNvCxnSpPr/>
          <p:nvPr/>
        </p:nvCxnSpPr>
        <p:spPr>
          <a:xfrm>
            <a:off x="3568100" y="2727250"/>
            <a:ext cx="0" cy="3087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0" name="Google Shape;310;g1470595221a_0_10"/>
          <p:cNvSpPr txBox="1"/>
          <p:nvPr/>
        </p:nvSpPr>
        <p:spPr>
          <a:xfrm>
            <a:off x="245450" y="1429625"/>
            <a:ext cx="1640100" cy="6822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Tomada de decisões metacognitivas</a:t>
            </a:r>
            <a:endParaRPr b="0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" name="Google Shape;311;g1470595221a_0_10"/>
          <p:cNvCxnSpPr/>
          <p:nvPr/>
        </p:nvCxnSpPr>
        <p:spPr>
          <a:xfrm>
            <a:off x="1885538" y="2191250"/>
            <a:ext cx="497400" cy="9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2" name="Google Shape;312;g1470595221a_0_10"/>
          <p:cNvSpPr txBox="1"/>
          <p:nvPr/>
        </p:nvSpPr>
        <p:spPr>
          <a:xfrm>
            <a:off x="2912450" y="2776575"/>
            <a:ext cx="49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g1470595221a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5174d6553b_0_96"/>
          <p:cNvSpPr txBox="1"/>
          <p:nvPr/>
        </p:nvSpPr>
        <p:spPr>
          <a:xfrm>
            <a:off x="223175" y="3005525"/>
            <a:ext cx="3279600" cy="1936654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 envolvimento dos estudantes está ligado à relação entre o tempo e o esforço que tem sido investido na optimização da experiência e na melhoria da aprendizagem (Trowler 2010). O envolvimento pode ser situado no comportamento, nos processos de pensamento e nos sinais de emoção. Por outras palavras, o envolvimento é percebido numa dimensão comportamental, cognitiva e emocional. </a:t>
            </a:r>
            <a:endParaRPr b="0" i="0" sz="1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g15174d6553b_0_96"/>
          <p:cNvSpPr txBox="1"/>
          <p:nvPr/>
        </p:nvSpPr>
        <p:spPr>
          <a:xfrm>
            <a:off x="220550" y="2672200"/>
            <a:ext cx="131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Envolvimento</a:t>
            </a:r>
            <a:endParaRPr b="1" i="0" sz="11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g15174d6553b_0_96"/>
          <p:cNvSpPr txBox="1"/>
          <p:nvPr/>
        </p:nvSpPr>
        <p:spPr>
          <a:xfrm>
            <a:off x="7500500" y="1713175"/>
            <a:ext cx="1496700" cy="14978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Aspectos do envolvimento do estudante dentro dos contextos ensinados. </a:t>
            </a:r>
            <a:endParaRPr b="0" i="0" sz="110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(Dobbins &amp; Denton, 2017, p.542)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5174d6553b_0_96"/>
          <p:cNvSpPr txBox="1"/>
          <p:nvPr/>
        </p:nvSpPr>
        <p:spPr>
          <a:xfrm>
            <a:off x="7827850" y="3231825"/>
            <a:ext cx="1250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Click </a:t>
            </a:r>
            <a:r>
              <a:rPr b="0" i="0" lang="lt-LT" sz="13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aqui para ir para a fonte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2" name="Google Shape;322;g15174d6553b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5800" y="32963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15174d6553b_0_96"/>
          <p:cNvSpPr txBox="1"/>
          <p:nvPr/>
        </p:nvSpPr>
        <p:spPr>
          <a:xfrm>
            <a:off x="220550" y="1589325"/>
            <a:ext cx="3216600" cy="13711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lt-LT" sz="135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 os alunos se envolvem no seu curso e como este envolvimento pode ser monitorizado e melhorado através de LA?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4" name="Google Shape;324;g15174d6553b_0_96"/>
          <p:cNvSpPr txBox="1"/>
          <p:nvPr>
            <p:ph type="title"/>
          </p:nvPr>
        </p:nvSpPr>
        <p:spPr>
          <a:xfrm>
            <a:off x="139650" y="5218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600"/>
              <a:t>AA e o envolvimento dos aprendentes</a:t>
            </a:r>
            <a:endParaRPr sz="2600"/>
          </a:p>
        </p:txBody>
      </p:sp>
      <p:pic>
        <p:nvPicPr>
          <p:cNvPr id="325" name="Google Shape;325;g15174d6553b_0_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23850" y="1395825"/>
            <a:ext cx="3713423" cy="354917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26" name="Google Shape;326;g15174d6553b_0_96"/>
          <p:cNvSpPr txBox="1"/>
          <p:nvPr/>
        </p:nvSpPr>
        <p:spPr>
          <a:xfrm>
            <a:off x="4629151" y="1466610"/>
            <a:ext cx="2114549" cy="14311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Comportamental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Participação em conferências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Envolver-se (por exemplo, fazer perguntas)</a:t>
            </a:r>
            <a:endParaRPr/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Aderir aos protocolos da sala de aula (por exemplo, não ser perturbador)</a:t>
            </a:r>
            <a:endParaRPr/>
          </a:p>
        </p:txBody>
      </p:sp>
      <p:sp>
        <p:nvSpPr>
          <p:cNvPr id="327" name="Google Shape;327;g15174d6553b_0_96"/>
          <p:cNvSpPr txBox="1"/>
          <p:nvPr/>
        </p:nvSpPr>
        <p:spPr>
          <a:xfrm>
            <a:off x="3795900" y="3316275"/>
            <a:ext cx="15522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Cognitiva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estudante procura aprender indo além das exigências do material para melhorar os seus conhecimentos sobre a matéria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g15174d6553b_0_96"/>
          <p:cNvSpPr txBox="1"/>
          <p:nvPr/>
        </p:nvSpPr>
        <p:spPr>
          <a:xfrm>
            <a:off x="5879012" y="3316275"/>
            <a:ext cx="1471500" cy="14157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Emocional</a:t>
            </a:r>
            <a:endParaRPr b="1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47149" lvl="0" marL="17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"/>
              <a:buChar char="●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Reacções que são sentidas ao material que está a ser ensinado, por exemplo, sentimentos de interesse e prazer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9" name="Google Shape;329;g15174d6553b_0_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543d140d06_0_119"/>
          <p:cNvSpPr txBox="1"/>
          <p:nvPr>
            <p:ph type="title"/>
          </p:nvPr>
        </p:nvSpPr>
        <p:spPr>
          <a:xfrm>
            <a:off x="95500" y="50907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Dados de envolvimento dos alunos</a:t>
            </a:r>
            <a:endParaRPr/>
          </a:p>
        </p:txBody>
      </p:sp>
      <p:sp>
        <p:nvSpPr>
          <p:cNvPr id="335" name="Google Shape;335;g1543d140d06_0_119"/>
          <p:cNvSpPr txBox="1"/>
          <p:nvPr/>
        </p:nvSpPr>
        <p:spPr>
          <a:xfrm>
            <a:off x="2224100" y="2757575"/>
            <a:ext cx="11748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fomentar o envolvimento activo dos alunos </a:t>
            </a:r>
            <a:endParaRPr/>
          </a:p>
        </p:txBody>
      </p:sp>
      <p:sp>
        <p:nvSpPr>
          <p:cNvPr id="336" name="Google Shape;336;g1543d140d06_0_119"/>
          <p:cNvSpPr txBox="1"/>
          <p:nvPr/>
        </p:nvSpPr>
        <p:spPr>
          <a:xfrm>
            <a:off x="2514475" y="1910700"/>
            <a:ext cx="473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g1543d140d06_0_119"/>
          <p:cNvSpPr txBox="1"/>
          <p:nvPr/>
        </p:nvSpPr>
        <p:spPr>
          <a:xfrm>
            <a:off x="16125" y="1771450"/>
            <a:ext cx="2307000" cy="3231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promover o envolvimento activo e criativo dos alunos com um tema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utilização de TD no âmbito de estratégias pedagógicas que promovam competências transversais, pensamento profundo e expressão criativa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abertura da aprendizagem a novos contextos do mundo real, que envolvem os próprios aprendentes em actividades práticas, investigação científica ou resolução de problemas complexos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g1543d140d06_0_119"/>
          <p:cNvSpPr txBox="1"/>
          <p:nvPr/>
        </p:nvSpPr>
        <p:spPr>
          <a:xfrm>
            <a:off x="6465275" y="1923850"/>
            <a:ext cx="2530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de registo (por exemplo, comportamento de clique, resposta a questionários em ambiente de aprendizagem)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contribuições de estudantes (por exemplo, fóruns, blogs, etc. para análise qualitativa)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audiovisuais (por exemplo, observações, técnicas de visão por computador)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➔"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dados fisiológicos (por exemplo, respostas emocionais nos estudantes)</a:t>
            </a:r>
            <a:endParaRPr b="0" i="0" sz="1100" u="none" cap="none" strike="noStrike">
              <a:solidFill>
                <a:srgbClr val="434343"/>
              </a:solidFill>
              <a:highlight>
                <a:srgbClr val="FAFAFD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g1543d140d06_0_119"/>
          <p:cNvSpPr txBox="1"/>
          <p:nvPr/>
        </p:nvSpPr>
        <p:spPr>
          <a:xfrm>
            <a:off x="5035250" y="2223688"/>
            <a:ext cx="1357500" cy="15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434343"/>
                </a:solidFill>
                <a:highlight>
                  <a:srgbClr val="FAFAFD"/>
                </a:highlight>
                <a:latin typeface="Roboto"/>
                <a:ea typeface="Roboto"/>
                <a:cs typeface="Roboto"/>
                <a:sym typeface="Roboto"/>
              </a:rPr>
              <a:t>proporcionar a oportunidade de observar, medir e compreender a aprendizagem e avaliar o compromisso</a:t>
            </a:r>
            <a:endParaRPr b="0" i="0" sz="11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40" name="Google Shape;340;g1543d140d06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0000" y="2197250"/>
            <a:ext cx="1422700" cy="1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1543d140d06_0_119"/>
          <p:cNvSpPr txBox="1"/>
          <p:nvPr/>
        </p:nvSpPr>
        <p:spPr>
          <a:xfrm>
            <a:off x="3073000" y="1630538"/>
            <a:ext cx="2405236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Tecnologias digitais (TD)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g1543d140d06_0_119"/>
          <p:cNvSpPr/>
          <p:nvPr/>
        </p:nvSpPr>
        <p:spPr>
          <a:xfrm flipH="1" rot="517781">
            <a:off x="2766441" y="3684986"/>
            <a:ext cx="1357569" cy="78042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543d140d06_0_119"/>
          <p:cNvSpPr/>
          <p:nvPr/>
        </p:nvSpPr>
        <p:spPr>
          <a:xfrm rot="-355835">
            <a:off x="4210607" y="3691392"/>
            <a:ext cx="1422715" cy="767597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1543d140d06_0_119"/>
          <p:cNvSpPr/>
          <p:nvPr/>
        </p:nvSpPr>
        <p:spPr>
          <a:xfrm>
            <a:off x="5096250" y="1974000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1543d140d06_0_119"/>
          <p:cNvSpPr/>
          <p:nvPr/>
        </p:nvSpPr>
        <p:spPr>
          <a:xfrm flipH="1">
            <a:off x="2134850" y="2536913"/>
            <a:ext cx="975900" cy="2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g1543d140d06_0_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4899bdd95e_0_13"/>
          <p:cNvSpPr txBox="1"/>
          <p:nvPr>
            <p:ph type="title"/>
          </p:nvPr>
        </p:nvSpPr>
        <p:spPr>
          <a:xfrm>
            <a:off x="100700" y="46950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300"/>
              <a:t>AA: Análise e representação de dados</a:t>
            </a:r>
            <a:endParaRPr sz="3400"/>
          </a:p>
        </p:txBody>
      </p:sp>
      <p:pic>
        <p:nvPicPr>
          <p:cNvPr id="352" name="Google Shape;352;g14899bdd95e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1950" y="1618663"/>
            <a:ext cx="3138699" cy="3068725"/>
          </a:xfrm>
          <a:prstGeom prst="rect">
            <a:avLst/>
          </a:prstGeom>
          <a:noFill/>
          <a:ln cap="flat" cmpd="sng" w="9525">
            <a:solidFill>
              <a:srgbClr val="737373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353" name="Google Shape;353;g14899bdd95e_0_13"/>
          <p:cNvSpPr txBox="1"/>
          <p:nvPr/>
        </p:nvSpPr>
        <p:spPr>
          <a:xfrm>
            <a:off x="6118700" y="3304325"/>
            <a:ext cx="1062000" cy="11977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Informação apresentada em modo visual: "painéis de bordo".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4" name="Google Shape;354;g14899bdd95e_0_13"/>
          <p:cNvSpPr txBox="1"/>
          <p:nvPr/>
        </p:nvSpPr>
        <p:spPr>
          <a:xfrm>
            <a:off x="293875" y="2222875"/>
            <a:ext cx="1526700" cy="24852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Base de dados do LMS: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Registos e Cliques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Tempo de ligação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Desempenho em tarefas intermédias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Número de mensagens do fórum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Sociogramas em tarefas de colaboração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- Análise quantitativa do discurso num fórum ou trabalho de casa</a:t>
            </a:r>
            <a:endParaRPr b="0" i="0" sz="1000" u="none" cap="none" strike="noStrike">
              <a:solidFill>
                <a:srgbClr val="2021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00" u="none" cap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E assim por diante...</a:t>
            </a:r>
            <a:endParaRPr b="0" i="0" sz="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g14899bdd95e_0_13"/>
          <p:cNvSpPr txBox="1"/>
          <p:nvPr/>
        </p:nvSpPr>
        <p:spPr>
          <a:xfrm>
            <a:off x="2315738" y="1618675"/>
            <a:ext cx="3307800" cy="25545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Relatório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quem? o quê? quando?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Os dados são seleccionados e combinados para fins descritivos e de monitorização (por exemplo, relatórios incorporados no Moodle ou plugins de terceiros: LearnerScript do Moodle).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202124"/>
                </a:solidFill>
                <a:highlight>
                  <a:srgbClr val="F8F9FA"/>
                </a:highlight>
                <a:latin typeface="Roboto"/>
                <a:ea typeface="Roboto"/>
                <a:cs typeface="Roboto"/>
                <a:sym typeface="Roboto"/>
              </a:rPr>
              <a:t>AA</a:t>
            </a:r>
            <a:endParaRPr b="1" i="0" sz="1100" u="none" cap="none" strike="noStrike">
              <a:solidFill>
                <a:srgbClr val="202124"/>
              </a:solidFill>
              <a:highlight>
                <a:srgbClr val="F8F9FA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porquê? até que ponto?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Os dados são seleccionados, combinados e convertidos em informação "accionável" através de algoritmos de acordo com uma hipótese pedagógica (por exemplo, modelo analítico do Moodle Learning Analytics API).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g14899bdd95e_0_13"/>
          <p:cNvSpPr/>
          <p:nvPr/>
        </p:nvSpPr>
        <p:spPr>
          <a:xfrm>
            <a:off x="5310350" y="1526875"/>
            <a:ext cx="531000" cy="31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14899bdd95e_0_13"/>
          <p:cNvSpPr/>
          <p:nvPr/>
        </p:nvSpPr>
        <p:spPr>
          <a:xfrm>
            <a:off x="1660425" y="1618675"/>
            <a:ext cx="531000" cy="319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g14899bdd95e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524" y="1526875"/>
            <a:ext cx="622350" cy="6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14899bdd95e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5a5593ba52_1_1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Painéis de bordo</a:t>
            </a:r>
            <a:endParaRPr/>
          </a:p>
        </p:txBody>
      </p:sp>
      <p:sp>
        <p:nvSpPr>
          <p:cNvPr id="365" name="Google Shape;365;g15a5593ba52_1_17"/>
          <p:cNvSpPr txBox="1"/>
          <p:nvPr/>
        </p:nvSpPr>
        <p:spPr>
          <a:xfrm>
            <a:off x="301750" y="2066025"/>
            <a:ext cx="2253900" cy="2786117"/>
          </a:xfrm>
          <a:prstGeom prst="rect">
            <a:avLst/>
          </a:prstGeom>
          <a:solidFill>
            <a:srgbClr val="C9DAF8"/>
          </a:solidFill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Os painéis de análise de aprendizagem são um subconjunto importante de análise de aprendizagem e referem-se à representação visual dos dados gerados automaticamente pelo sistema. Os LADs são dados</a:t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0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instrumentos de visualização que exibam e representem a informação de uma forma fácil de utilizar e que forneçam "perspectivas significativas e accionáveis num relance" (Pokhrel &amp; Awasthi, 2021:93).</a:t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g15a5593ba52_1_17"/>
          <p:cNvSpPr txBox="1"/>
          <p:nvPr/>
        </p:nvSpPr>
        <p:spPr>
          <a:xfrm>
            <a:off x="260675" y="1718650"/>
            <a:ext cx="274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Painéis de Análise de Aprendizagem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15a5593ba52_1_17"/>
          <p:cNvSpPr txBox="1"/>
          <p:nvPr/>
        </p:nvSpPr>
        <p:spPr>
          <a:xfrm>
            <a:off x="6984475" y="3267800"/>
            <a:ext cx="1945500" cy="18774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Painéis de controlo com face para os estudantes</a:t>
            </a:r>
            <a:endParaRPr b="1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fornecer aos alunos conhecimentos sobre o progresso do seu estudo através de visualizações do aluno e de dados de aprendizagem.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facilitam a aprendizagem auto-regulada.</a:t>
            </a:r>
            <a:endParaRPr/>
          </a:p>
        </p:txBody>
      </p:sp>
      <p:sp>
        <p:nvSpPr>
          <p:cNvPr id="368" name="Google Shape;368;g15a5593ba52_1_17"/>
          <p:cNvSpPr txBox="1"/>
          <p:nvPr/>
        </p:nvSpPr>
        <p:spPr>
          <a:xfrm>
            <a:off x="2927525" y="3267050"/>
            <a:ext cx="1945500" cy="18466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Painéis de controlo com face para o professor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representam o progresso de aprendizagem dos estudantes através de uma ou mais visualizações.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influenciar a tomada de decisões dos professores a fim de promover a aprendizagem e o SRL dos estudantes.</a:t>
            </a:r>
            <a:endParaRPr/>
          </a:p>
        </p:txBody>
      </p:sp>
      <p:pic>
        <p:nvPicPr>
          <p:cNvPr id="369" name="Google Shape;369;g15a5593ba52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7525" y="1718650"/>
            <a:ext cx="2323949" cy="14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15a5593ba52_1_17"/>
          <p:cNvSpPr txBox="1"/>
          <p:nvPr/>
        </p:nvSpPr>
        <p:spPr>
          <a:xfrm>
            <a:off x="2927525" y="2892513"/>
            <a:ext cx="1598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lt-LT" sz="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(Gutiérrez et al., 2020)</a:t>
            </a:r>
            <a:endParaRPr b="0" i="1" sz="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1" name="Google Shape;371;g15a5593ba52_1_17"/>
          <p:cNvPicPr preferRelativeResize="0"/>
          <p:nvPr/>
        </p:nvPicPr>
        <p:blipFill rotWithShape="1">
          <a:blip r:embed="rId4">
            <a:alphaModFix/>
          </a:blip>
          <a:srcRect b="0" l="6712" r="14222" t="9926"/>
          <a:stretch/>
        </p:blipFill>
        <p:spPr>
          <a:xfrm>
            <a:off x="6672900" y="1672525"/>
            <a:ext cx="2451000" cy="1584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g15a5593ba52_1_17"/>
          <p:cNvSpPr txBox="1"/>
          <p:nvPr/>
        </p:nvSpPr>
        <p:spPr>
          <a:xfrm>
            <a:off x="5132575" y="817200"/>
            <a:ext cx="3921618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Para mais informação, por favor clique </a:t>
            </a:r>
            <a:r>
              <a:rPr b="1" i="0" lang="lt-LT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aqui</a:t>
            </a:r>
            <a:endParaRPr b="1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3" name="Google Shape;373;g15a5593ba52_1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15a5593ba52_1_17"/>
          <p:cNvSpPr/>
          <p:nvPr/>
        </p:nvSpPr>
        <p:spPr>
          <a:xfrm>
            <a:off x="4955988" y="2131750"/>
            <a:ext cx="1945500" cy="1945500"/>
          </a:xfrm>
          <a:prstGeom prst="ellipse">
            <a:avLst/>
          </a:prstGeom>
          <a:noFill/>
          <a:ln cap="flat" cmpd="sng" w="19050">
            <a:solidFill>
              <a:srgbClr val="FF99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interacções,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utilização de materiais de biblioteca e de aprendizagem,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notas passadas,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oportunidade de submissão de tarefas,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b="0" i="0" lang="lt-LT" sz="95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etc.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g15a5593ba52_1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70025" y="1507560"/>
            <a:ext cx="486600" cy="4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5a5593ba52_1_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3650" y="1460274"/>
            <a:ext cx="486600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15a5593ba52_1_17"/>
          <p:cNvSpPr txBox="1"/>
          <p:nvPr/>
        </p:nvSpPr>
        <p:spPr>
          <a:xfrm>
            <a:off x="5288007" y="1808615"/>
            <a:ext cx="1343412" cy="3231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lt-LT" sz="900" u="none" cap="none" strike="noStrike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RECOLHA DE DADOS</a:t>
            </a:r>
            <a:endParaRPr b="1" i="0" sz="900" u="none" cap="none" strike="noStrike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8" name="Google Shape;378;g15a5593ba52_1_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470595221a_0_0"/>
          <p:cNvSpPr txBox="1"/>
          <p:nvPr>
            <p:ph type="title"/>
          </p:nvPr>
        </p:nvSpPr>
        <p:spPr>
          <a:xfrm>
            <a:off x="303100" y="692900"/>
            <a:ext cx="64038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94611"/>
              <a:buNone/>
            </a:pPr>
            <a:r>
              <a:t/>
            </a:r>
            <a:endParaRPr sz="1827">
              <a:solidFill>
                <a:srgbClr val="403D3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54"/>
              <a:buNone/>
            </a:pPr>
            <a:r>
              <a:rPr lang="lt-LT"/>
              <a:t>Introdução</a:t>
            </a:r>
            <a:endParaRPr sz="2050">
              <a:solidFill>
                <a:srgbClr val="403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470595221a_0_0"/>
          <p:cNvSpPr txBox="1"/>
          <p:nvPr>
            <p:ph idx="1" type="body"/>
          </p:nvPr>
        </p:nvSpPr>
        <p:spPr>
          <a:xfrm>
            <a:off x="499300" y="1755250"/>
            <a:ext cx="5061000" cy="31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lt-LT"/>
              <a:t>Introdução aos principais conceitos do curso: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Evidência de aprendizagem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Análise de provas digitais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Literacia de dados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Aprendizagem auto-regulada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Analítica de Aprendizagem (AA)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AA e tomada de decisões metacognitivas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AA e o compromisso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AA: Algoritmos e Painéis de Controlo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Ferramentas Moodle e recomendações para a prática</a:t>
            </a:r>
            <a:endParaRPr/>
          </a:p>
          <a:p>
            <a:pPr indent="-285750" lvl="0" marL="2857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Char char="●"/>
            </a:pPr>
            <a:r>
              <a:rPr lang="lt-LT"/>
              <a:t>Leituras opcionais</a:t>
            </a:r>
            <a:endParaRPr/>
          </a:p>
        </p:txBody>
      </p:sp>
      <p:pic>
        <p:nvPicPr>
          <p:cNvPr id="86" name="Google Shape;86;g1470595221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450" y="1848950"/>
            <a:ext cx="2786950" cy="2795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0740000" dist="104775">
              <a:srgbClr val="000000">
                <a:alpha val="25882"/>
              </a:srgbClr>
            </a:outerShdw>
          </a:effectLst>
        </p:spPr>
      </p:pic>
      <p:pic>
        <p:nvPicPr>
          <p:cNvPr id="87" name="Google Shape;87;g1470595221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49012b8ca8_1_2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O que são relatórios de disciplinas no Moodle?</a:t>
            </a:r>
            <a:endParaRPr/>
          </a:p>
        </p:txBody>
      </p:sp>
      <p:sp>
        <p:nvSpPr>
          <p:cNvPr id="384" name="Google Shape;384;g149012b8ca8_1_23"/>
          <p:cNvSpPr txBox="1"/>
          <p:nvPr>
            <p:ph idx="1" type="body"/>
          </p:nvPr>
        </p:nvSpPr>
        <p:spPr>
          <a:xfrm>
            <a:off x="1038975" y="2301800"/>
            <a:ext cx="7699800" cy="21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Veja o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vídeo</a:t>
            </a:r>
            <a:r>
              <a:rPr lang="lt-LT"/>
              <a:t> sobre </a:t>
            </a:r>
            <a:r>
              <a:rPr b="1" lang="lt-LT"/>
              <a:t>relatórios de disciplina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lt-LT"/>
              <a:t>Leia o artigo: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What are the best Moodle Reporting Plugins for Moodle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lt-LT" sz="1500"/>
              <a:t>No Moodle há também relatórios configuráveis para utilizadores mais avançados e perfis administrativos. Esta </a:t>
            </a:r>
            <a:r>
              <a:rPr i="1" lang="lt-LT" sz="1500" u="sng">
                <a:solidFill>
                  <a:schemeClr val="hlink"/>
                </a:solidFill>
                <a:hlinkClick r:id="rId5"/>
              </a:rPr>
              <a:t>leitura</a:t>
            </a:r>
            <a:r>
              <a:rPr i="1" lang="lt-LT" sz="1500"/>
              <a:t> é opcional.</a:t>
            </a:r>
            <a:endParaRPr sz="1500"/>
          </a:p>
        </p:txBody>
      </p:sp>
      <p:pic>
        <p:nvPicPr>
          <p:cNvPr id="385" name="Google Shape;385;g149012b8ca8_1_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891" y="20349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149012b8ca8_1_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49012b8ca8_1_11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Plugins de relatórios Moodle - Intelliboard</a:t>
            </a:r>
            <a:endParaRPr/>
          </a:p>
        </p:txBody>
      </p:sp>
      <p:pic>
        <p:nvPicPr>
          <p:cNvPr id="392" name="Google Shape;392;g149012b8ca8_1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6325" y="1618038"/>
            <a:ext cx="4805549" cy="3278825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st="9525">
              <a:srgbClr val="FFFFFF">
                <a:alpha val="97647"/>
              </a:srgbClr>
            </a:outerShdw>
          </a:effectLst>
        </p:spPr>
      </p:pic>
      <p:sp>
        <p:nvSpPr>
          <p:cNvPr id="393" name="Google Shape;393;g149012b8ca8_1_11"/>
          <p:cNvSpPr txBox="1"/>
          <p:nvPr>
            <p:ph idx="1" type="body"/>
          </p:nvPr>
        </p:nvSpPr>
        <p:spPr>
          <a:xfrm>
            <a:off x="703900" y="1902350"/>
            <a:ext cx="32415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Veja o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vídeo</a:t>
            </a:r>
            <a:r>
              <a:rPr lang="lt-LT"/>
              <a:t> sobre </a:t>
            </a:r>
            <a:r>
              <a:rPr b="1" lang="lt-LT"/>
              <a:t>Intelliboard </a:t>
            </a:r>
            <a:r>
              <a:rPr lang="lt-LT"/>
              <a:t>(opcional)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Experimente o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live demo system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32257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Prós: 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Painéis de alunos e professores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Personalizável</a:t>
            </a:r>
            <a:endParaRPr sz="1600"/>
          </a:p>
          <a:p>
            <a:pPr indent="-32258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Monitores e relatórios</a:t>
            </a:r>
            <a:endParaRPr sz="1600"/>
          </a:p>
          <a:p>
            <a:pPr indent="-322579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Cont: Não grátis</a:t>
            </a:r>
            <a:endParaRPr/>
          </a:p>
        </p:txBody>
      </p:sp>
      <p:pic>
        <p:nvPicPr>
          <p:cNvPr id="394" name="Google Shape;394;g149012b8ca8_1_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5416" y="1765275"/>
            <a:ext cx="447634" cy="7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149012b8ca8_1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9770533bd_0_3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Plugins de relatórios Moodle - LearnerScript</a:t>
            </a:r>
            <a:endParaRPr/>
          </a:p>
        </p:txBody>
      </p:sp>
      <p:sp>
        <p:nvSpPr>
          <p:cNvPr id="401" name="Google Shape;401;g149770533bd_0_3"/>
          <p:cNvSpPr txBox="1"/>
          <p:nvPr>
            <p:ph idx="1" type="body"/>
          </p:nvPr>
        </p:nvSpPr>
        <p:spPr>
          <a:xfrm>
            <a:off x="561475" y="1902350"/>
            <a:ext cx="3500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lt-LT"/>
              <a:t>Veja o </a:t>
            </a:r>
            <a:r>
              <a:rPr lang="lt-LT" u="sng">
                <a:solidFill>
                  <a:schemeClr val="hlink"/>
                </a:solidFill>
                <a:hlinkClick r:id="rId3"/>
              </a:rPr>
              <a:t>vídeo</a:t>
            </a:r>
            <a:r>
              <a:rPr lang="lt-LT"/>
              <a:t> sobre </a:t>
            </a:r>
            <a:r>
              <a:rPr b="1" lang="lt-LT"/>
              <a:t>LearnerScript 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Veja o </a:t>
            </a:r>
            <a:r>
              <a:rPr lang="lt-LT" u="sng">
                <a:solidFill>
                  <a:schemeClr val="hlink"/>
                </a:solidFill>
                <a:hlinkClick r:id="rId4"/>
              </a:rPr>
              <a:t>Webinar</a:t>
            </a:r>
            <a:r>
              <a:rPr lang="lt-LT"/>
              <a:t> sobre LearnerScript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lt-LT"/>
              <a:t>Clique </a:t>
            </a:r>
            <a:r>
              <a:rPr lang="lt-LT" u="sng">
                <a:solidFill>
                  <a:schemeClr val="hlink"/>
                </a:solidFill>
                <a:hlinkClick r:id="rId5"/>
              </a:rPr>
              <a:t>aqui</a:t>
            </a:r>
            <a:r>
              <a:rPr lang="lt-LT"/>
              <a:t> para uma demonstração e experiência gratuita</a:t>
            </a:r>
            <a:endParaRPr/>
          </a:p>
          <a:p>
            <a:pPr indent="-3073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Prós: 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Painéis de alunos e professores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Personalizável</a:t>
            </a:r>
            <a:endParaRPr sz="1600"/>
          </a:p>
          <a:p>
            <a:pPr indent="-30734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➢"/>
            </a:pPr>
            <a:r>
              <a:rPr lang="lt-LT" sz="1600"/>
              <a:t>Construído para o Moodle</a:t>
            </a:r>
            <a:endParaRPr sz="1600"/>
          </a:p>
          <a:p>
            <a:pPr indent="-3073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❖"/>
            </a:pPr>
            <a:r>
              <a:rPr lang="lt-LT" sz="1600"/>
              <a:t>Cont: Pode ser complexo de uasar</a:t>
            </a:r>
            <a:endParaRPr/>
          </a:p>
        </p:txBody>
      </p:sp>
      <p:pic>
        <p:nvPicPr>
          <p:cNvPr id="402" name="Google Shape;402;g149770533bd_0_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01750" y="1693375"/>
            <a:ext cx="4892375" cy="3128150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</p:pic>
      <p:pic>
        <p:nvPicPr>
          <p:cNvPr id="403" name="Google Shape;403;g149770533bd_0_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0324" y="1706175"/>
            <a:ext cx="391150" cy="67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g149770533bd_0_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8ad667f4d_0_0"/>
          <p:cNvSpPr txBox="1"/>
          <p:nvPr>
            <p:ph type="title"/>
          </p:nvPr>
        </p:nvSpPr>
        <p:spPr>
          <a:xfrm>
            <a:off x="52200" y="750900"/>
            <a:ext cx="6520050" cy="5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600"/>
              <a:t>Análise de Aprendizagem Moodle (API) e modelos de previsão</a:t>
            </a:r>
            <a:endParaRPr sz="1600"/>
          </a:p>
        </p:txBody>
      </p:sp>
      <p:sp>
        <p:nvSpPr>
          <p:cNvPr id="410" name="Google Shape;410;g138ad667f4d_0_0"/>
          <p:cNvSpPr txBox="1"/>
          <p:nvPr>
            <p:ph type="title"/>
          </p:nvPr>
        </p:nvSpPr>
        <p:spPr>
          <a:xfrm>
            <a:off x="6244475" y="856850"/>
            <a:ext cx="3000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1400" u="sng">
                <a:solidFill>
                  <a:schemeClr val="hlink"/>
                </a:solidFill>
                <a:hlinkClick r:id="rId3"/>
              </a:rPr>
              <a:t>Clique aqui para ir para a fonte</a:t>
            </a:r>
            <a:endParaRPr sz="1400">
              <a:solidFill>
                <a:srgbClr val="4A86E8"/>
              </a:solidFill>
            </a:endParaRPr>
          </a:p>
        </p:txBody>
      </p:sp>
      <p:pic>
        <p:nvPicPr>
          <p:cNvPr id="411" name="Google Shape;411;g138ad667f4d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2725" y="78224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38ad667f4d_0_0"/>
          <p:cNvSpPr txBox="1"/>
          <p:nvPr/>
        </p:nvSpPr>
        <p:spPr>
          <a:xfrm>
            <a:off x="324100" y="1545450"/>
            <a:ext cx="3309900" cy="3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1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Moodle Learning Analytics API </a:t>
            </a: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permite aos gestores de sítios Moodle definir modelos de previsão que combinam indicadores e um alvo.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 sistema aberto que se pode tornar a base para uma grande variedade de modelos. Os modelos podem conter: indicadores (também conhecidos como preditores), alvos (o resultado que estamos a tentar prever), perspectivas (as próprias previsões),  notificações (mensagens enviadas como resultado de insights), e acções (oferecidas aos destinatários de mensagens, que podem tornar-se, por sua vez, indicadores).</a:t>
            </a:r>
            <a:endParaRPr b="0" i="0" sz="105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3" name="Google Shape;413;g138ad667f4d_0_0"/>
          <p:cNvSpPr txBox="1"/>
          <p:nvPr/>
        </p:nvSpPr>
        <p:spPr>
          <a:xfrm>
            <a:off x="4222653" y="1981125"/>
            <a:ext cx="4653300" cy="3104666"/>
          </a:xfrm>
          <a:prstGeom prst="rect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considerar os objectivos institucionais que os modelos se destinam a apoiar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➢"/>
            </a:pPr>
            <a:r>
              <a:rPr b="0" i="0" lang="lt-LT" sz="11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responder às seguintes perguntas :</a:t>
            </a:r>
            <a:endParaRPr b="0" i="0" sz="11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resultado queremos prever? Ou que processo queremos detectar? (Positivo ou negativo)</a:t>
            </a:r>
            <a:endParaRPr/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vamos detectar esse resultado/processo?</a:t>
            </a:r>
            <a:endParaRPr/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pistas pensamos que nos poderão ajudar a prever esse resultado/processo?</a:t>
            </a:r>
            <a:endParaRPr/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devemos fazer se o resultado/processo for muito provável? Muito improvável?</a:t>
            </a:r>
            <a:endParaRPr/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Quem deve ser notificado? Que tipo de notificação deve ser enviada?</a:t>
            </a:r>
            <a:endParaRPr/>
          </a:p>
          <a:p>
            <a:pPr indent="-298450" lvl="0" marL="6858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100"/>
              <a:buFont typeface="Roboto"/>
              <a:buChar char="❏"/>
            </a:pPr>
            <a:r>
              <a:rPr b="0" i="0" lang="lt-L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 oportunidades de acção devem ser dadas na notificação?</a:t>
            </a:r>
            <a:endParaRPr b="0" i="0" sz="10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g138ad667f4d_0_0"/>
          <p:cNvSpPr txBox="1"/>
          <p:nvPr/>
        </p:nvSpPr>
        <p:spPr>
          <a:xfrm>
            <a:off x="4222650" y="1662963"/>
            <a:ext cx="3000000" cy="3793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Criar um modelo analítico</a:t>
            </a:r>
            <a:endParaRPr b="1" i="0" sz="11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5" name="Google Shape;415;g138ad667f4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38ad667f4d_0_7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Para resumir... O Moodle fornece</a:t>
            </a:r>
            <a:endParaRPr/>
          </a:p>
        </p:txBody>
      </p:sp>
      <p:sp>
        <p:nvSpPr>
          <p:cNvPr id="421" name="Google Shape;421;g138ad667f4d_0_7"/>
          <p:cNvSpPr txBox="1"/>
          <p:nvPr>
            <p:ph idx="1" type="body"/>
          </p:nvPr>
        </p:nvSpPr>
        <p:spPr>
          <a:xfrm>
            <a:off x="548100" y="1866450"/>
            <a:ext cx="7948500" cy="21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Relatórios incorporados baseados em dados de registo </a:t>
            </a:r>
            <a:r>
              <a:rPr lang="lt-LT"/>
              <a:t>(de natureza descritiva). Fornecem informações sobre actividades e conclusão de cursos.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lt-LT"/>
              <a:t>Análises </a:t>
            </a:r>
            <a:r>
              <a:rPr lang="lt-LT"/>
              <a:t>que geram </a:t>
            </a:r>
            <a:r>
              <a:rPr b="1" lang="lt-LT"/>
              <a:t>modelos </a:t>
            </a:r>
            <a:r>
              <a:rPr lang="lt-LT"/>
              <a:t>(modelos de previsão). Devem ser activadas após cuidadosa consideração dos objectivos que se pretende atingir. Example: A valuable prediction model for student engagement would be: Students at risk of dropping out.</a:t>
            </a:r>
            <a:endParaRPr/>
          </a:p>
        </p:txBody>
      </p:sp>
      <p:pic>
        <p:nvPicPr>
          <p:cNvPr id="422" name="Google Shape;422;g138ad667f4d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5616" y="4082600"/>
            <a:ext cx="447634" cy="76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138ad667f4d_0_7"/>
          <p:cNvSpPr txBox="1"/>
          <p:nvPr/>
        </p:nvSpPr>
        <p:spPr>
          <a:xfrm>
            <a:off x="1456300" y="4307275"/>
            <a:ext cx="3000000" cy="50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Leitura 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opcional </a:t>
            </a:r>
            <a:r>
              <a:rPr b="1" i="0" lang="lt-LT" sz="18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aqui</a:t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g138ad667f4d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38ad667f4d_0_12"/>
          <p:cNvSpPr txBox="1"/>
          <p:nvPr>
            <p:ph type="title"/>
          </p:nvPr>
        </p:nvSpPr>
        <p:spPr>
          <a:xfrm>
            <a:off x="1323800" y="769850"/>
            <a:ext cx="73701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lang="lt-LT"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Clique </a:t>
            </a:r>
            <a:r>
              <a:rPr lang="lt-LT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aqui</a:t>
            </a:r>
            <a:r>
              <a:rPr lang="lt-LT"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 para mais leituras sobre este modelo</a:t>
            </a:r>
            <a:endParaRPr/>
          </a:p>
        </p:txBody>
      </p:sp>
      <p:pic>
        <p:nvPicPr>
          <p:cNvPr id="430" name="Google Shape;430;g138ad667f4d_0_12"/>
          <p:cNvPicPr preferRelativeResize="0"/>
          <p:nvPr/>
        </p:nvPicPr>
        <p:blipFill rotWithShape="1">
          <a:blip r:embed="rId4">
            <a:alphaModFix/>
          </a:blip>
          <a:srcRect b="3447" l="789" r="1589" t="1567"/>
          <a:stretch/>
        </p:blipFill>
        <p:spPr>
          <a:xfrm>
            <a:off x="972025" y="1485175"/>
            <a:ext cx="7246925" cy="355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g138ad667f4d_0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575" y="678050"/>
            <a:ext cx="340574" cy="5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138ad667f4d_0_12"/>
          <p:cNvSpPr txBox="1"/>
          <p:nvPr/>
        </p:nvSpPr>
        <p:spPr>
          <a:xfrm>
            <a:off x="1035575" y="1560200"/>
            <a:ext cx="3394800" cy="4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-LT" sz="1700">
                <a:latin typeface="Roboto"/>
                <a:ea typeface="Roboto"/>
                <a:cs typeface="Roboto"/>
                <a:sym typeface="Roboto"/>
              </a:rPr>
              <a:t>Alunos em risco de desistir</a:t>
            </a:r>
            <a:endParaRPr b="1" sz="17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3" name="Google Shape;433;g138ad667f4d_0_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38ad667f4d_0_1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Aprendizagem adaptativa</a:t>
            </a:r>
            <a:endParaRPr/>
          </a:p>
        </p:txBody>
      </p:sp>
      <p:sp>
        <p:nvSpPr>
          <p:cNvPr id="439" name="Google Shape;439;g138ad667f4d_0_18"/>
          <p:cNvSpPr txBox="1"/>
          <p:nvPr>
            <p:ph idx="1" type="body"/>
          </p:nvPr>
        </p:nvSpPr>
        <p:spPr>
          <a:xfrm>
            <a:off x="4131250" y="1757725"/>
            <a:ext cx="46416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700"/>
              <a:t>Este</a:t>
            </a:r>
            <a:r>
              <a:rPr lang="lt-LT" sz="1700"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 </a:t>
            </a:r>
            <a:r>
              <a:rPr lang="lt-LT" sz="1700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vídeo</a:t>
            </a:r>
            <a:r>
              <a:rPr lang="lt-LT" sz="1700">
                <a:solidFill>
                  <a:schemeClr val="hlink"/>
                </a:solidFill>
                <a:uFill>
                  <a:noFill/>
                </a:uFill>
                <a:hlinkClick r:id="rId4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 </a:t>
            </a:r>
            <a:r>
              <a:rPr lang="lt-LT" sz="1700"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mostra como adicionar uma sequência de conteúdo de aprendizagem, como utilizar </a:t>
            </a:r>
            <a:r>
              <a:rPr lang="lt-LT" sz="1700"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quizzes, as ligações para saltar para diferentes secç</a:t>
            </a:r>
            <a:r>
              <a:rPr lang="lt-LT" sz="1700"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ões e todas as funções do </a:t>
            </a:r>
            <a:r>
              <a:rPr lang="lt-LT" sz="1700"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Moodle qunado se estrutura uma aula.</a:t>
            </a:r>
            <a:endParaRPr b="1" sz="1700"/>
          </a:p>
        </p:txBody>
      </p:sp>
      <p:pic>
        <p:nvPicPr>
          <p:cNvPr id="440" name="Google Shape;440;g138ad667f4d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7138" y="363655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g138ad667f4d_0_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8200" y="1838325"/>
            <a:ext cx="3526349" cy="1975118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442" name="Google Shape;442;g138ad667f4d_0_18"/>
          <p:cNvSpPr txBox="1"/>
          <p:nvPr/>
        </p:nvSpPr>
        <p:spPr>
          <a:xfrm>
            <a:off x="5073100" y="3534825"/>
            <a:ext cx="3000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NOT</a:t>
            </a:r>
            <a:r>
              <a:rPr lang="lt-L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0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lt-L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é muito importante 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PLANEAR A </a:t>
            </a:r>
            <a:r>
              <a:rPr b="1" lang="lt-L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1" lang="lt-LT"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STRUTURA DA SUA AULA COM ANTECEDÊNCIA</a:t>
            </a:r>
            <a:r>
              <a:rPr b="1" i="0" lang="lt-LT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3" name="Google Shape;443;g138ad667f4d_0_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5174d6553b_1_8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Leituras optativas</a:t>
            </a:r>
            <a:endParaRPr/>
          </a:p>
        </p:txBody>
      </p:sp>
      <p:sp>
        <p:nvSpPr>
          <p:cNvPr id="449" name="Google Shape;449;g15174d6553b_1_8"/>
          <p:cNvSpPr txBox="1"/>
          <p:nvPr>
            <p:ph idx="1" type="body"/>
          </p:nvPr>
        </p:nvSpPr>
        <p:spPr>
          <a:xfrm>
            <a:off x="1030800" y="1919075"/>
            <a:ext cx="7663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51260"/>
              <a:buNone/>
            </a:pPr>
            <a:r>
              <a:rPr lang="lt-LT" sz="1400">
                <a:solidFill>
                  <a:srgbClr val="000000"/>
                </a:solidFill>
              </a:rPr>
              <a:t>Leia os seguintes capítulos retirados de </a:t>
            </a:r>
            <a:r>
              <a:rPr lang="lt-LT" sz="1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Handbook of Learning Analytics – Second edition</a:t>
            </a:r>
            <a:endParaRPr/>
          </a:p>
        </p:txBody>
      </p:sp>
      <p:pic>
        <p:nvPicPr>
          <p:cNvPr id="450" name="Google Shape;450;g15174d6553b_1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688" y="1871350"/>
            <a:ext cx="522125" cy="8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g15174d6553b_1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8125" y="2465050"/>
            <a:ext cx="1631738" cy="2173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7980000" dist="228600">
              <a:srgbClr val="000000">
                <a:alpha val="49019"/>
              </a:srgbClr>
            </a:outerShdw>
          </a:effectLst>
        </p:spPr>
      </p:pic>
      <p:sp>
        <p:nvSpPr>
          <p:cNvPr id="452" name="Google Shape;452;g15174d6553b_1_8"/>
          <p:cNvSpPr txBox="1"/>
          <p:nvPr/>
        </p:nvSpPr>
        <p:spPr>
          <a:xfrm>
            <a:off x="3136300" y="2608300"/>
            <a:ext cx="4668900" cy="18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Chapter 8. Learning Analytics for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Self-Regulated Learning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sng" cap="none" strike="noStrike">
              <a:solidFill>
                <a:srgbClr val="1155CC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Chapter 13.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Teacher and Student Facing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Learning Analytics</a:t>
            </a:r>
            <a:endParaRPr b="0" i="0" sz="1400" u="sng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Chapter 19.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Literacy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and Learning Analytics</a:t>
            </a: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400" u="sng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1400"/>
              <a:buFont typeface="Roboto"/>
              <a:buChar char="➔"/>
            </a:pPr>
            <a:r>
              <a:rPr b="0" i="0" lang="lt-LT" sz="1400" u="sng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Chapter 21. Human-centered Approaches to Data-informed </a:t>
            </a:r>
            <a:r>
              <a:rPr b="0" i="0" lang="lt-LT" sz="1400" u="sng" cap="none" strike="noStrike">
                <a:solidFill>
                  <a:srgbClr val="1155CC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Feedback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Google Shape;453;g15174d6553b_1_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7d20df6a2_0_0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Um</a:t>
            </a:r>
            <a:r>
              <a:rPr lang="lt-LT"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 infográfico para concluir</a:t>
            </a:r>
            <a:endParaRPr/>
          </a:p>
        </p:txBody>
      </p:sp>
      <p:sp>
        <p:nvSpPr>
          <p:cNvPr id="459" name="Google Shape;459;g157d20df6a2_0_0"/>
          <p:cNvSpPr txBox="1"/>
          <p:nvPr>
            <p:ph idx="1" type="body"/>
          </p:nvPr>
        </p:nvSpPr>
        <p:spPr>
          <a:xfrm>
            <a:off x="2557925" y="2124725"/>
            <a:ext cx="5663100" cy="5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25"/>
              <a:buNone/>
            </a:pPr>
            <a:r>
              <a:rPr lang="lt-LT" sz="1425"/>
              <a:t>Finalmente</a:t>
            </a:r>
            <a:r>
              <a:rPr lang="lt-LT" sz="1425"/>
              <a:t>, verifique a </a:t>
            </a:r>
            <a:r>
              <a:rPr lang="lt-LT" sz="1425" u="sng">
                <a:solidFill>
                  <a:schemeClr val="hlink"/>
                </a:solidFill>
                <a:hlinkClick r:id="rId3"/>
              </a:rPr>
              <a:t>síntese</a:t>
            </a:r>
            <a:r>
              <a:rPr lang="lt-LT" sz="1425"/>
              <a:t> deste </a:t>
            </a:r>
            <a:r>
              <a:rPr lang="lt-LT" sz="1425"/>
              <a:t>material</a:t>
            </a:r>
            <a:r>
              <a:rPr lang="lt-LT" sz="1425"/>
              <a:t> de aprendizagem</a:t>
            </a:r>
            <a:endParaRPr sz="1425"/>
          </a:p>
        </p:txBody>
      </p:sp>
      <p:pic>
        <p:nvPicPr>
          <p:cNvPr id="460" name="Google Shape;460;g157d20df6a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250" y="2083424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157d20df6a2_0_0"/>
          <p:cNvSpPr txBox="1"/>
          <p:nvPr/>
        </p:nvSpPr>
        <p:spPr>
          <a:xfrm>
            <a:off x="2115026" y="3007525"/>
            <a:ext cx="570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3175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237E"/>
              </a:buClr>
              <a:buSzPts val="2250"/>
              <a:buFont typeface="Roboto"/>
              <a:buNone/>
            </a:pPr>
            <a:r>
              <a:rPr lang="lt-LT" sz="1800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</a:rPr>
              <a:t>Esperamos que tenha achado esta introdução útil</a:t>
            </a:r>
            <a:r>
              <a:rPr b="0" i="0" lang="lt-LT" sz="1800" u="none" cap="none" strike="noStrike">
                <a:solidFill>
                  <a:srgbClr val="1A237E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b="0" i="0" sz="1800" u="none" cap="none" strike="noStrike">
              <a:solidFill>
                <a:srgbClr val="1A237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2" name="Google Shape;462;g157d20df6a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b93387152c_2_22"/>
          <p:cNvSpPr txBox="1"/>
          <p:nvPr>
            <p:ph type="title"/>
          </p:nvPr>
        </p:nvSpPr>
        <p:spPr>
          <a:xfrm>
            <a:off x="109200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Referências</a:t>
            </a:r>
            <a:endParaRPr/>
          </a:p>
        </p:txBody>
      </p:sp>
      <p:sp>
        <p:nvSpPr>
          <p:cNvPr id="468" name="Google Shape;468;g1b93387152c_2_22"/>
          <p:cNvSpPr txBox="1"/>
          <p:nvPr>
            <p:ph idx="1" type="body"/>
          </p:nvPr>
        </p:nvSpPr>
        <p:spPr>
          <a:xfrm>
            <a:off x="305550" y="1463625"/>
            <a:ext cx="8532900" cy="33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Dobbins, C., Denton, P. (2017). </a:t>
            </a:r>
            <a:r>
              <a:rPr i="1" lang="lt-LT" sz="1000">
                <a:solidFill>
                  <a:srgbClr val="333333"/>
                </a:solidFill>
                <a:highlight>
                  <a:srgbClr val="FCFCFC"/>
                </a:highlight>
              </a:rPr>
              <a:t>MyWallMate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: An Investigation into the use of Mobile Technology in Enhancing Student Engagement. </a:t>
            </a:r>
            <a:r>
              <a:rPr i="1" lang="lt-LT" sz="1000">
                <a:solidFill>
                  <a:srgbClr val="333333"/>
                </a:solidFill>
                <a:highlight>
                  <a:srgbClr val="FCFCFC"/>
                </a:highlight>
              </a:rPr>
              <a:t>TechTrends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 61, 541–549. </a:t>
            </a:r>
            <a:r>
              <a:rPr lang="lt-LT" sz="1000" u="sng">
                <a:solidFill>
                  <a:schemeClr val="hlink"/>
                </a:solidFill>
                <a:highlight>
                  <a:srgbClr val="FCFCFC"/>
                </a:highlight>
                <a:hlinkClick r:id="rId3"/>
              </a:rPr>
              <a:t>https://doi.org/10.1007/s11528-017-0188-y</a:t>
            </a: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 </a:t>
            </a:r>
            <a:endParaRPr sz="10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000"/>
              <a:t>Redecker, C. (2017). </a:t>
            </a:r>
            <a:r>
              <a:rPr i="1" lang="lt-LT" sz="1000"/>
              <a:t>European Framework for the Digital Competence of Educators: DigCompEdu</a:t>
            </a:r>
            <a:r>
              <a:rPr lang="lt-LT" sz="1000"/>
              <a:t>. Office of the European Union. </a:t>
            </a:r>
            <a:r>
              <a:rPr lang="lt-LT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https://doi.org/10.2760/178382</a:t>
            </a:r>
            <a:endParaRPr sz="1000">
              <a:solidFill>
                <a:srgbClr val="333333"/>
              </a:solidFill>
              <a:highlight>
                <a:srgbClr val="FCFCFC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E3D40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33333"/>
                </a:solidFill>
                <a:highlight>
                  <a:srgbClr val="FCFCFC"/>
                </a:highlight>
              </a:rPr>
              <a:t>Trowler, V. (2010). Student Engagement Literature Review. The Higher Education Academy. </a:t>
            </a:r>
            <a:r>
              <a:rPr lang="lt-LT" sz="1000">
                <a:solidFill>
                  <a:srgbClr val="666666"/>
                </a:solidFill>
                <a:highlight>
                  <a:srgbClr val="FFFFFF"/>
                </a:highlight>
              </a:rPr>
              <a:t>https://www.heacademy.ac.uk/system/files/studentengagementliteraturereview_1.pdf</a:t>
            </a:r>
            <a:endParaRPr sz="1000">
              <a:solidFill>
                <a:srgbClr val="3E3D40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3E3D40"/>
              </a:solidFill>
              <a:highlight>
                <a:srgbClr val="F7F7F7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3E3D40"/>
                </a:solidFill>
                <a:highlight>
                  <a:srgbClr val="F7F7F7"/>
                </a:highlight>
              </a:rPr>
              <a:t>Wiedbusch, M.D., Kite, V., Yang, X, Park, S., Chi, M., Taub, M., &amp; Azevedo, R. (2021). A theoretical and e-based conceptual design of MetaDash: An intelligent teacher dashboard to support teachers' decision making and students’ self-regulated learning. </a:t>
            </a:r>
            <a:r>
              <a:rPr i="1" lang="lt-LT" sz="1000">
                <a:solidFill>
                  <a:srgbClr val="3E3D40"/>
                </a:solidFill>
                <a:highlight>
                  <a:srgbClr val="F7F7F7"/>
                </a:highlight>
              </a:rPr>
              <a:t>Front. Educ.</a:t>
            </a:r>
            <a:r>
              <a:rPr lang="lt-LT" sz="1000">
                <a:solidFill>
                  <a:srgbClr val="3E3D40"/>
                </a:solidFill>
                <a:highlight>
                  <a:srgbClr val="F7F7F7"/>
                </a:highlight>
              </a:rPr>
              <a:t> 6:570229. </a:t>
            </a:r>
            <a:r>
              <a:rPr lang="lt-LT" sz="1000" u="sng">
                <a:solidFill>
                  <a:srgbClr val="282828"/>
                </a:solidFill>
                <a:highlight>
                  <a:srgbClr val="F7F7F7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https://doi.org/10.3389/feduc.2021.570229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lt-LT" sz="1000">
                <a:solidFill>
                  <a:srgbClr val="000000"/>
                </a:solidFill>
              </a:rPr>
              <a:t>Zimmerman, B. J. (2000). Attaining self-regulation: A social cognitive perspective. In M. Boekaerts, P. R., Pintrich, &amp; M. Zeidner (Eds.), </a:t>
            </a:r>
            <a:r>
              <a:rPr i="1" lang="lt-LT" sz="1000">
                <a:solidFill>
                  <a:srgbClr val="000000"/>
                </a:solidFill>
              </a:rPr>
              <a:t>Handbook of self-regulation</a:t>
            </a:r>
            <a:r>
              <a:rPr lang="lt-LT" sz="1000">
                <a:solidFill>
                  <a:srgbClr val="000000"/>
                </a:solidFill>
              </a:rPr>
              <a:t> (pp. 13-39). Academic Press.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lt-LT" sz="1000">
                <a:solidFill>
                  <a:schemeClr val="dk2"/>
                </a:solidFill>
              </a:rPr>
              <a:t>Zimmerman, B. J., and Moylan, A. R. (2009). Self-regulation: where metacognition and motivation intersect. In D. J. Hacker, J. Dunlosky, &amp; A. C. Graesser (eds), </a:t>
            </a:r>
            <a:r>
              <a:rPr i="1" lang="lt-LT" sz="1000">
                <a:solidFill>
                  <a:schemeClr val="dk2"/>
                </a:solidFill>
              </a:rPr>
              <a:t>Handbook of Metacognition in Education</a:t>
            </a:r>
            <a:r>
              <a:rPr lang="lt-LT" sz="1000">
                <a:solidFill>
                  <a:schemeClr val="dk2"/>
                </a:solidFill>
              </a:rPr>
              <a:t> (pp. 299–315). Routledge.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000"/>
          </a:p>
        </p:txBody>
      </p:sp>
      <p:pic>
        <p:nvPicPr>
          <p:cNvPr id="469" name="Google Shape;469;g1b93387152c_2_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43d140d06_0_23"/>
          <p:cNvSpPr txBox="1"/>
          <p:nvPr>
            <p:ph type="title"/>
          </p:nvPr>
        </p:nvSpPr>
        <p:spPr>
          <a:xfrm>
            <a:off x="41300" y="626850"/>
            <a:ext cx="75342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Font typeface="Arial"/>
              <a:buChar char="•"/>
            </a:pPr>
            <a:r>
              <a:rPr b="0" i="0" lang="lt-LT" u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Evidências de aprendizagem</a:t>
            </a:r>
            <a:endParaRPr b="0" i="0" u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543d140d06_0_23"/>
          <p:cNvSpPr txBox="1"/>
          <p:nvPr/>
        </p:nvSpPr>
        <p:spPr>
          <a:xfrm>
            <a:off x="498925" y="2323825"/>
            <a:ext cx="2856900" cy="1587584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o princípio de que os professores devem utilizar provas objectivas - a mais comum, investigação educacional ou métricas de desempenho - para tomar decisões informadas no que diz respeito à aprendizagem.</a:t>
            </a:r>
            <a:endParaRPr b="0" i="0" sz="12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g1543d140d06_0_23"/>
          <p:cNvSpPr txBox="1"/>
          <p:nvPr/>
        </p:nvSpPr>
        <p:spPr>
          <a:xfrm>
            <a:off x="542400" y="1982950"/>
            <a:ext cx="26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Ensino com base em provas 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g1543d140d06_0_23"/>
          <p:cNvSpPr txBox="1"/>
          <p:nvPr/>
        </p:nvSpPr>
        <p:spPr>
          <a:xfrm>
            <a:off x="4019250" y="3321925"/>
            <a:ext cx="2666700" cy="1384964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reunir</a:t>
            </a:r>
            <a:endParaRPr b="0" i="0" sz="13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"dados "quantitativos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Noto Sans Symbols"/>
              <a:buChar char="⮚"/>
            </a:pPr>
            <a:r>
              <a:rPr b="0" i="0" lang="lt-LT" sz="13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informação "qualitativa" (debates, produtos de trabalho, resultados de inquéritos, observações, etc.) </a:t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g1543d140d06_0_23"/>
          <p:cNvSpPr txBox="1"/>
          <p:nvPr/>
        </p:nvSpPr>
        <p:spPr>
          <a:xfrm>
            <a:off x="4363375" y="2406375"/>
            <a:ext cx="1966200" cy="615523"/>
          </a:xfrm>
          <a:prstGeom prst="rect">
            <a:avLst/>
          </a:prstGeom>
          <a:noFill/>
          <a:ln cap="flat" cmpd="sng" w="19050">
            <a:solidFill>
              <a:srgbClr val="9E9E9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2C2E35"/>
                </a:solidFill>
                <a:latin typeface="Roboto"/>
                <a:ea typeface="Roboto"/>
                <a:cs typeface="Roboto"/>
                <a:sym typeface="Roboto"/>
              </a:rPr>
              <a:t>definir resultados de aprendizagem</a:t>
            </a:r>
            <a:endParaRPr b="0" i="0" sz="1400" u="none" cap="none" strike="noStrike">
              <a:solidFill>
                <a:srgbClr val="2C2E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g1543d140d06_0_23"/>
          <p:cNvSpPr txBox="1"/>
          <p:nvPr/>
        </p:nvSpPr>
        <p:spPr>
          <a:xfrm>
            <a:off x="7383550" y="2495550"/>
            <a:ext cx="1322100" cy="10464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avaliar os resultados dos estudantes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g1543d140d06_0_23"/>
          <p:cNvCxnSpPr/>
          <p:nvPr/>
        </p:nvCxnSpPr>
        <p:spPr>
          <a:xfrm>
            <a:off x="3355825" y="2526050"/>
            <a:ext cx="752700" cy="135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9" name="Google Shape;99;g1543d140d06_0_23"/>
          <p:cNvSpPr/>
          <p:nvPr/>
        </p:nvSpPr>
        <p:spPr>
          <a:xfrm flipH="1" rot="10289357">
            <a:off x="6799009" y="2441112"/>
            <a:ext cx="466234" cy="937897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g1543d140d06_0_23"/>
          <p:cNvCxnSpPr>
            <a:stCxn id="96" idx="2"/>
            <a:endCxn id="95" idx="0"/>
          </p:cNvCxnSpPr>
          <p:nvPr/>
        </p:nvCxnSpPr>
        <p:spPr>
          <a:xfrm>
            <a:off x="5346475" y="3021898"/>
            <a:ext cx="6000" cy="3000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1" name="Google Shape;101;g1543d140d06_0_23"/>
          <p:cNvSpPr txBox="1"/>
          <p:nvPr/>
        </p:nvSpPr>
        <p:spPr>
          <a:xfrm>
            <a:off x="4971974" y="1903450"/>
            <a:ext cx="1198125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g1543d140d06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950" y="177375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543d140d06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g1543e09c511_0_9"/>
          <p:cNvGraphicFramePr/>
          <p:nvPr/>
        </p:nvGraphicFramePr>
        <p:xfrm>
          <a:off x="0" y="144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{E530B596-7724-4980-B91D-D6489D338235}</a:tableStyleId>
              </a:tblPr>
              <a:tblGrid>
                <a:gridCol w="3048000"/>
                <a:gridCol w="3048000"/>
                <a:gridCol w="3048000"/>
              </a:tblGrid>
              <a:tr h="4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Evidência direta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Evidência indereta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lt-LT" sz="1400" u="none" cap="none" strike="noStrike"/>
                        <a:t>Evidência de apoio</a:t>
                      </a:r>
                      <a:endParaRPr b="1"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Projectos Capstone 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Entrevistas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Notas do curso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Rubricas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Grupos focais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Taxas de colocação de emprego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Portefólios dos alunos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Inquéritos aos estudantes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Taxas de graduação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Exames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t-LT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Inquéritos a ex-alunos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lt-LT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Publicações de estudantes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Avaliações de performance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Auto-avaliações dos estudantes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Apresentações de estudantes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26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Quizzes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Atitudes dos estudantes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lt-LT" sz="1400" u="none" cap="none" strike="noStrike"/>
                        <a:t>Taxas de aprovação no curso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A86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sp>
        <p:nvSpPr>
          <p:cNvPr id="109" name="Google Shape;109;g1543e09c511_0_9"/>
          <p:cNvSpPr txBox="1"/>
          <p:nvPr/>
        </p:nvSpPr>
        <p:spPr>
          <a:xfrm>
            <a:off x="5132575" y="817200"/>
            <a:ext cx="345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Para mais informações, clique </a:t>
            </a:r>
            <a:r>
              <a:rPr b="1" i="0" lang="lt-LT" sz="1400" u="sng" cap="none" strike="noStrik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aqui</a:t>
            </a:r>
            <a:endParaRPr b="1" i="0" sz="1400" u="none" cap="none" strike="noStrik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0" name="Google Shape;110;g1543e09c511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7350" y="730799"/>
            <a:ext cx="283725" cy="4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543e09c511_0_9"/>
          <p:cNvSpPr txBox="1"/>
          <p:nvPr>
            <p:ph type="title"/>
          </p:nvPr>
        </p:nvSpPr>
        <p:spPr>
          <a:xfrm>
            <a:off x="41300" y="626850"/>
            <a:ext cx="75342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t/>
            </a:r>
            <a:endParaRPr/>
          </a:p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6984"/>
              <a:buFont typeface="Arial"/>
              <a:buChar char="•"/>
            </a:pPr>
            <a:r>
              <a:rPr b="0" i="0" lang="lt-LT" u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Evidências de aprendizagem</a:t>
            </a:r>
            <a:endParaRPr b="0" i="0" u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g1543e09c511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5bb857aa5b_0_10"/>
          <p:cNvSpPr/>
          <p:nvPr/>
        </p:nvSpPr>
        <p:spPr>
          <a:xfrm>
            <a:off x="2192550" y="2239650"/>
            <a:ext cx="16515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5bb857aa5b_0_10"/>
          <p:cNvSpPr txBox="1"/>
          <p:nvPr>
            <p:ph type="title"/>
          </p:nvPr>
        </p:nvSpPr>
        <p:spPr>
          <a:xfrm>
            <a:off x="52574" y="555850"/>
            <a:ext cx="4519425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-203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0" i="0" lang="lt-LT" u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Análise digital de evidências</a:t>
            </a:r>
            <a:endParaRPr b="0" i="0" u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15bb857aa5b_0_10"/>
          <p:cNvSpPr txBox="1"/>
          <p:nvPr/>
        </p:nvSpPr>
        <p:spPr>
          <a:xfrm>
            <a:off x="2247525" y="2429325"/>
            <a:ext cx="15789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Evidence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on learner activity, performance, and progress</a:t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provided by digital technologies</a:t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g15bb857aa5b_0_10"/>
          <p:cNvSpPr txBox="1"/>
          <p:nvPr/>
        </p:nvSpPr>
        <p:spPr>
          <a:xfrm>
            <a:off x="90675" y="3000925"/>
            <a:ext cx="19350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interpretação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5bb857aa5b_0_10"/>
          <p:cNvSpPr txBox="1"/>
          <p:nvPr/>
        </p:nvSpPr>
        <p:spPr>
          <a:xfrm>
            <a:off x="2528375" y="1600100"/>
            <a:ext cx="14793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geração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5bb857aa5b_0_10"/>
          <p:cNvSpPr txBox="1"/>
          <p:nvPr/>
        </p:nvSpPr>
        <p:spPr>
          <a:xfrm>
            <a:off x="4292288" y="2961325"/>
            <a:ext cx="13428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seleção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5bb857aa5b_0_10"/>
          <p:cNvSpPr txBox="1"/>
          <p:nvPr/>
        </p:nvSpPr>
        <p:spPr>
          <a:xfrm>
            <a:off x="2076174" y="4307100"/>
            <a:ext cx="2037300" cy="4858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0"/>
              <a:buFont typeface="Arial"/>
              <a:buNone/>
            </a:pPr>
            <a:r>
              <a:rPr b="0" i="0" lang="lt-LT" sz="20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análise crítica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g15bb857aa5b_0_10"/>
          <p:cNvCxnSpPr/>
          <p:nvPr/>
        </p:nvCxnSpPr>
        <p:spPr>
          <a:xfrm flipH="1" rot="10800000">
            <a:off x="1806450" y="3280850"/>
            <a:ext cx="386100" cy="8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5" name="Google Shape;125;g15bb857aa5b_0_10"/>
          <p:cNvCxnSpPr/>
          <p:nvPr/>
        </p:nvCxnSpPr>
        <p:spPr>
          <a:xfrm rot="10800000">
            <a:off x="3881400" y="3232725"/>
            <a:ext cx="414600" cy="9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6" name="Google Shape;126;g15bb857aa5b_0_10"/>
          <p:cNvCxnSpPr/>
          <p:nvPr/>
        </p:nvCxnSpPr>
        <p:spPr>
          <a:xfrm>
            <a:off x="3384825" y="2009900"/>
            <a:ext cx="7500" cy="3321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7" name="Google Shape;127;g15bb857aa5b_0_10"/>
          <p:cNvCxnSpPr/>
          <p:nvPr/>
        </p:nvCxnSpPr>
        <p:spPr>
          <a:xfrm flipH="1" rot="10800000">
            <a:off x="2669125" y="4033750"/>
            <a:ext cx="5400" cy="354600"/>
          </a:xfrm>
          <a:prstGeom prst="straightConnector1">
            <a:avLst/>
          </a:prstGeom>
          <a:noFill/>
          <a:ln cap="flat" cmpd="sng" w="38100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8" name="Google Shape;128;g15bb857aa5b_0_10"/>
          <p:cNvSpPr/>
          <p:nvPr/>
        </p:nvSpPr>
        <p:spPr>
          <a:xfrm>
            <a:off x="5211000" y="2086100"/>
            <a:ext cx="820500" cy="2423700"/>
          </a:xfrm>
          <a:prstGeom prst="rightBrace">
            <a:avLst>
              <a:gd fmla="val 50000" name="adj1"/>
              <a:gd fmla="val 50386" name="adj2"/>
            </a:avLst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5bb857aa5b_0_10"/>
          <p:cNvSpPr txBox="1"/>
          <p:nvPr/>
        </p:nvSpPr>
        <p:spPr>
          <a:xfrm>
            <a:off x="6317675" y="1853150"/>
            <a:ext cx="2517900" cy="2510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Arial"/>
              <a:buNone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apoiar professores em: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Noto Sans Symbols"/>
              <a:buChar char="⮚"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monitorizar o progresso dos alunos e avaliar a eficácia do ensino</a:t>
            </a:r>
            <a:endParaRPr b="0" i="0" sz="146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0"/>
              <a:buFont typeface="Noto Sans Symbols"/>
              <a:buChar char="⮚"/>
            </a:pPr>
            <a:r>
              <a:rPr b="0" i="0" lang="lt-LT" sz="146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tomar decisões baseadas em provas relacionadas com a concepção do ensino e da aprendizagem</a:t>
            </a:r>
            <a:endParaRPr b="0" i="0" sz="146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5bb857aa5b_0_10"/>
          <p:cNvSpPr/>
          <p:nvPr/>
        </p:nvSpPr>
        <p:spPr>
          <a:xfrm>
            <a:off x="2192550" y="2256100"/>
            <a:ext cx="1688700" cy="1881000"/>
          </a:xfrm>
          <a:prstGeom prst="wave">
            <a:avLst>
              <a:gd fmla="val 4567" name="adj1"/>
              <a:gd fmla="val 748" name="adj2"/>
            </a:avLst>
          </a:prstGeom>
          <a:solidFill>
            <a:srgbClr val="A4C2F4"/>
          </a:solidFill>
          <a:ln cap="flat" cmpd="sng" w="9525">
            <a:solidFill>
              <a:srgbClr val="1A73E8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15bb857aa5b_0_10"/>
          <p:cNvSpPr txBox="1"/>
          <p:nvPr/>
        </p:nvSpPr>
        <p:spPr>
          <a:xfrm>
            <a:off x="2248050" y="2297790"/>
            <a:ext cx="1614600" cy="17689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60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Evidência</a:t>
            </a:r>
            <a:endParaRPr b="1" i="0" sz="16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sobre a actividade, desempenho e progresso dos aprendentes</a:t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</a:pPr>
            <a:r>
              <a:rPr b="0" i="0" lang="lt-LT" sz="126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 fornecidas por tecnologias digitais</a:t>
            </a:r>
            <a:endParaRPr b="0" i="0" sz="1260" u="none" cap="none" strike="noStrik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g15bb857aa5b_0_10"/>
          <p:cNvSpPr/>
          <p:nvPr/>
        </p:nvSpPr>
        <p:spPr>
          <a:xfrm rot="5398049">
            <a:off x="4139275" y="2129402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15bb857aa5b_0_10"/>
          <p:cNvSpPr/>
          <p:nvPr/>
        </p:nvSpPr>
        <p:spPr>
          <a:xfrm rot="10798049">
            <a:off x="4088868" y="3725155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15bb857aa5b_0_10"/>
          <p:cNvSpPr/>
          <p:nvPr/>
        </p:nvSpPr>
        <p:spPr>
          <a:xfrm rot="-5401951">
            <a:off x="1348258" y="3725150"/>
            <a:ext cx="528600" cy="579900"/>
          </a:xfrm>
          <a:prstGeom prst="bentArrow">
            <a:avLst>
              <a:gd fmla="val 16822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g15bb857aa5b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5075" y="1749400"/>
            <a:ext cx="59260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15bb857aa5b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5174d6553b_0_0"/>
          <p:cNvSpPr/>
          <p:nvPr/>
        </p:nvSpPr>
        <p:spPr>
          <a:xfrm>
            <a:off x="134725" y="1921775"/>
            <a:ext cx="2029800" cy="2649000"/>
          </a:xfrm>
          <a:prstGeom prst="rightArrowCallout">
            <a:avLst>
              <a:gd fmla="val 16780" name="adj1"/>
              <a:gd fmla="val 25000" name="adj2"/>
              <a:gd fmla="val 17853" name="adj3"/>
              <a:gd fmla="val 80163" name="adj4"/>
            </a:avLst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15174d6553b_0_0"/>
          <p:cNvSpPr/>
          <p:nvPr/>
        </p:nvSpPr>
        <p:spPr>
          <a:xfrm>
            <a:off x="4135825" y="2904050"/>
            <a:ext cx="1437600" cy="1920600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15174d6553b_0_0"/>
          <p:cNvSpPr/>
          <p:nvPr/>
        </p:nvSpPr>
        <p:spPr>
          <a:xfrm>
            <a:off x="2164500" y="1540775"/>
            <a:ext cx="6756600" cy="5232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15174d6553b_0_0"/>
          <p:cNvSpPr txBox="1"/>
          <p:nvPr>
            <p:ph type="title"/>
          </p:nvPr>
        </p:nvSpPr>
        <p:spPr>
          <a:xfrm>
            <a:off x="91275" y="579150"/>
            <a:ext cx="81756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lt-LT" sz="2580">
                <a:solidFill>
                  <a:schemeClr val="hlink"/>
                </a:solidFill>
                <a:uFill>
                  <a:noFill/>
                </a:uFill>
                <a:hlinkClick r:id="rId3"/>
              </a:rPr>
              <a:t>Quadro DigCompEdu </a:t>
            </a:r>
            <a:r>
              <a:rPr lang="lt-LT" sz="2580">
                <a:solidFill>
                  <a:schemeClr val="accent4"/>
                </a:solidFill>
              </a:rPr>
              <a:t>e</a:t>
            </a:r>
            <a:r>
              <a:rPr lang="lt-LT" sz="2580"/>
              <a:t> análise digital de evidências</a:t>
            </a:r>
            <a:endParaRPr sz="2580"/>
          </a:p>
        </p:txBody>
      </p:sp>
      <p:sp>
        <p:nvSpPr>
          <p:cNvPr id="145" name="Google Shape;145;g15174d6553b_0_0"/>
          <p:cNvSpPr txBox="1"/>
          <p:nvPr/>
        </p:nvSpPr>
        <p:spPr>
          <a:xfrm>
            <a:off x="255450" y="2184750"/>
            <a:ext cx="1368600" cy="800573"/>
          </a:xfrm>
          <a:prstGeom prst="rect">
            <a:avLst/>
          </a:prstGeom>
          <a:noFill/>
          <a:ln cap="flat" cmpd="sng" w="2857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"/>
              <a:buFont typeface="Arial"/>
              <a:buNone/>
            </a:pPr>
            <a:r>
              <a:rPr b="1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Quadro DigCompEdu</a:t>
            </a:r>
            <a:r>
              <a:rPr b="0" i="0" lang="lt-LT" sz="1160" u="sng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lt-LT" sz="1160" u="none" cap="none" strike="noStrike">
                <a:solidFill>
                  <a:srgbClr val="21212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900" u="none" cap="none" strike="noStrike">
              <a:solidFill>
                <a:srgbClr val="2121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g15174d6553b_0_0"/>
          <p:cNvSpPr txBox="1"/>
          <p:nvPr/>
        </p:nvSpPr>
        <p:spPr>
          <a:xfrm>
            <a:off x="300250" y="3022175"/>
            <a:ext cx="1308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conjunto de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digitais </a:t>
            </a: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os educadores aproveitarem o potencial das tecnologias digitais para melhorar e inovar a educação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g15174d6553b_0_0"/>
          <p:cNvSpPr txBox="1"/>
          <p:nvPr/>
        </p:nvSpPr>
        <p:spPr>
          <a:xfrm>
            <a:off x="2379450" y="1479125"/>
            <a:ext cx="146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profissionais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educadores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15174d6553b_0_0"/>
          <p:cNvSpPr txBox="1"/>
          <p:nvPr/>
        </p:nvSpPr>
        <p:spPr>
          <a:xfrm>
            <a:off x="4693050" y="1496519"/>
            <a:ext cx="14694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pedagógicas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educadores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15174d6553b_0_0"/>
          <p:cNvSpPr txBox="1"/>
          <p:nvPr/>
        </p:nvSpPr>
        <p:spPr>
          <a:xfrm>
            <a:off x="7742750" y="1556075"/>
            <a:ext cx="14694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Competências dos </a:t>
            </a: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aprendentes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g15174d6553b_0_0"/>
          <p:cNvSpPr txBox="1"/>
          <p:nvPr/>
        </p:nvSpPr>
        <p:spPr>
          <a:xfrm>
            <a:off x="2477100" y="2260600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B45F06"/>
                </a:solidFill>
                <a:latin typeface="Roboto"/>
                <a:ea typeface="Roboto"/>
                <a:cs typeface="Roboto"/>
                <a:sym typeface="Roboto"/>
              </a:rPr>
              <a:t>1. ENGAJAMENTO PROFISSIONAL</a:t>
            </a:r>
            <a:endParaRPr b="1" i="0" sz="1100" u="none" cap="none" strike="noStrike">
              <a:solidFill>
                <a:srgbClr val="B45F0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15174d6553b_0_0"/>
          <p:cNvSpPr txBox="1"/>
          <p:nvPr/>
        </p:nvSpPr>
        <p:spPr>
          <a:xfrm>
            <a:off x="4189550" y="2201825"/>
            <a:ext cx="118260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2. RECURSOS DIGITAIS</a:t>
            </a:r>
            <a:endParaRPr b="1" i="0" sz="1100" u="none" cap="none" strike="noStrike"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15174d6553b_0_0"/>
          <p:cNvSpPr txBox="1"/>
          <p:nvPr/>
        </p:nvSpPr>
        <p:spPr>
          <a:xfrm>
            <a:off x="5634250" y="2194175"/>
            <a:ext cx="1578900" cy="523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3C78D8"/>
                </a:solidFill>
                <a:latin typeface="Roboto"/>
                <a:ea typeface="Roboto"/>
                <a:cs typeface="Roboto"/>
                <a:sym typeface="Roboto"/>
              </a:rPr>
              <a:t>3. ENSINO E APRENDIZAGEM</a:t>
            </a:r>
            <a:endParaRPr b="1" i="0" sz="1100" u="none" cap="none" strike="noStrike">
              <a:solidFill>
                <a:srgbClr val="3C78D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g15174d6553b_0_0"/>
          <p:cNvSpPr txBox="1"/>
          <p:nvPr/>
        </p:nvSpPr>
        <p:spPr>
          <a:xfrm>
            <a:off x="7273875" y="2175850"/>
            <a:ext cx="1578900" cy="861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E06666"/>
                </a:solidFill>
                <a:latin typeface="Roboto"/>
                <a:ea typeface="Roboto"/>
                <a:cs typeface="Roboto"/>
                <a:sym typeface="Roboto"/>
              </a:rPr>
              <a:t>6. FACILITAR A COMPETÊNCIA DIGITAL DOS ALUNOS</a:t>
            </a:r>
            <a:endParaRPr b="1" i="0" sz="1100" u="none" cap="none" strike="noStrike">
              <a:solidFill>
                <a:srgbClr val="E0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g15174d6553b_0_0"/>
          <p:cNvSpPr txBox="1"/>
          <p:nvPr/>
        </p:nvSpPr>
        <p:spPr>
          <a:xfrm>
            <a:off x="4173450" y="2910113"/>
            <a:ext cx="125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4CBAB9"/>
                </a:solidFill>
                <a:latin typeface="Roboto"/>
                <a:ea typeface="Roboto"/>
                <a:cs typeface="Roboto"/>
                <a:sym typeface="Roboto"/>
              </a:rPr>
              <a:t>4. AVALIAÇÃO</a:t>
            </a:r>
            <a:endParaRPr b="1" i="0" sz="1100" u="none" cap="none" strike="noStrike">
              <a:solidFill>
                <a:srgbClr val="4CBAB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15174d6553b_0_0"/>
          <p:cNvSpPr txBox="1"/>
          <p:nvPr/>
        </p:nvSpPr>
        <p:spPr>
          <a:xfrm>
            <a:off x="5634250" y="2869763"/>
            <a:ext cx="157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lt-LT" sz="1100" u="none" cap="none" strike="noStrike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5. CAPACITAÇÃO DOS ALUNOS</a:t>
            </a:r>
            <a:endParaRPr b="1" i="0" sz="1100" u="none" cap="none" strike="noStrike">
              <a:solidFill>
                <a:srgbClr val="A64D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15174d6553b_0_0"/>
          <p:cNvSpPr txBox="1"/>
          <p:nvPr/>
        </p:nvSpPr>
        <p:spPr>
          <a:xfrm>
            <a:off x="4232250" y="3198225"/>
            <a:ext cx="1368600" cy="17542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4.1 Estratégias de avaliação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➔"/>
            </a:pPr>
            <a:r>
              <a:rPr b="1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4.2 Análise de evidências</a:t>
            </a:r>
            <a:endParaRPr b="1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4.3 Feedback &amp; planeamento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15174d6553b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8575" y="3437275"/>
            <a:ext cx="1910278" cy="1200601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g15174d6553b_0_0"/>
          <p:cNvSpPr txBox="1"/>
          <p:nvPr/>
        </p:nvSpPr>
        <p:spPr>
          <a:xfrm>
            <a:off x="5936850" y="3495675"/>
            <a:ext cx="2429100" cy="1200298"/>
          </a:xfrm>
          <a:prstGeom prst="rect">
            <a:avLst/>
          </a:prstGeom>
          <a:noFill/>
          <a:ln cap="flat" cmpd="sng" w="19050">
            <a:solidFill>
              <a:srgbClr val="4CBAB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Gerar, seleccionar, analisar criticamente e interpretar provas digitais sobre a actividade, desempenho e progresso do aprendente, a fim de informar o ensino e a aprendizagem. 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g15174d6553b_0_0"/>
          <p:cNvCxnSpPr/>
          <p:nvPr/>
        </p:nvCxnSpPr>
        <p:spPr>
          <a:xfrm>
            <a:off x="5591850" y="4037575"/>
            <a:ext cx="277800" cy="0"/>
          </a:xfrm>
          <a:prstGeom prst="straightConnector1">
            <a:avLst/>
          </a:prstGeom>
          <a:noFill/>
          <a:ln cap="flat" cmpd="sng" w="28575">
            <a:solidFill>
              <a:srgbClr val="4CBAB9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60" name="Google Shape;160;g15174d6553b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5174d6553b_0_9"/>
          <p:cNvSpPr txBox="1"/>
          <p:nvPr>
            <p:ph type="title"/>
          </p:nvPr>
        </p:nvSpPr>
        <p:spPr>
          <a:xfrm>
            <a:off x="5350950" y="794575"/>
            <a:ext cx="31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400"/>
              <a:t>Análise de evidências</a:t>
            </a:r>
            <a:endParaRPr sz="2400"/>
          </a:p>
        </p:txBody>
      </p:sp>
      <p:sp>
        <p:nvSpPr>
          <p:cNvPr id="166" name="Google Shape;166;g15174d6553b_0_9"/>
          <p:cNvSpPr txBox="1"/>
          <p:nvPr/>
        </p:nvSpPr>
        <p:spPr>
          <a:xfrm>
            <a:off x="182700" y="773275"/>
            <a:ext cx="1895100" cy="609367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Quadro DigCompEdu </a:t>
            </a:r>
            <a:r>
              <a:rPr b="0" i="0" lang="lt-LT" sz="1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(Redecker, 2017)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15174d6553b_0_9"/>
          <p:cNvSpPr txBox="1"/>
          <p:nvPr/>
        </p:nvSpPr>
        <p:spPr>
          <a:xfrm>
            <a:off x="2945400" y="848575"/>
            <a:ext cx="1862250" cy="43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lt-LT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Competência 4.2</a:t>
            </a:r>
            <a:endParaRPr b="0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" name="Google Shape;168;g15174d6553b_0_9"/>
          <p:cNvCxnSpPr/>
          <p:nvPr/>
        </p:nvCxnSpPr>
        <p:spPr>
          <a:xfrm flipH="1" rot="10800000">
            <a:off x="2222700" y="106412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15174d6553b_0_9"/>
          <p:cNvCxnSpPr/>
          <p:nvPr/>
        </p:nvCxnSpPr>
        <p:spPr>
          <a:xfrm flipH="1" rot="10800000">
            <a:off x="4648200" y="1060375"/>
            <a:ext cx="646500" cy="7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g15174d6553b_0_9"/>
          <p:cNvSpPr/>
          <p:nvPr/>
        </p:nvSpPr>
        <p:spPr>
          <a:xfrm>
            <a:off x="240405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5174d6553b_0_9"/>
          <p:cNvSpPr/>
          <p:nvPr/>
        </p:nvSpPr>
        <p:spPr>
          <a:xfrm>
            <a:off x="4863900" y="956575"/>
            <a:ext cx="215100" cy="215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2" name="Google Shape;172;g15174d6553b_0_9"/>
          <p:cNvGraphicFramePr/>
          <p:nvPr/>
        </p:nvGraphicFramePr>
        <p:xfrm>
          <a:off x="610100" y="170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{E530B596-7724-4980-B91D-D6489D338235}</a:tableStyleId>
              </a:tblPr>
              <a:tblGrid>
                <a:gridCol w="4023500"/>
                <a:gridCol w="4023500"/>
              </a:tblGrid>
              <a:tr h="377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lt-LT" sz="1600" u="none" cap="none" strike="noStrike"/>
                        <a:t>Actividades</a:t>
                      </a:r>
                      <a:endParaRPr b="1"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24333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lt-LT" sz="1200" u="none" cap="none" strike="noStrike"/>
                        <a:t>Conceber e implementar </a:t>
                      </a:r>
                      <a:r>
                        <a:rPr b="1" lang="lt-LT" sz="1200" u="none" cap="none" strike="noStrike"/>
                        <a:t>actividades de aprendizagem que gerem dados </a:t>
                      </a:r>
                      <a:r>
                        <a:rPr lang="lt-LT" sz="1200" u="none" cap="none" strike="noStrike"/>
                        <a:t>sobre a actividade e o desempenho dos aprendentes.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lt-LT" sz="1200" u="none" cap="none" strike="noStrike"/>
                        <a:t>Utilizar tecnologias digitais para </a:t>
                      </a:r>
                      <a:r>
                        <a:rPr b="1" lang="lt-LT" sz="1200" u="none" cap="none" strike="noStrike"/>
                        <a:t>registar, comparar e sintetizar dados</a:t>
                      </a:r>
                      <a:r>
                        <a:rPr lang="lt-LT" sz="1200" u="none" cap="none" strike="noStrike"/>
                        <a:t> sobre o progresso do aprendente.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lt-LT" sz="1200" u="none" cap="none" strike="noStrike"/>
                        <a:t>Ter consciência de que a actividade do aprendente em ambientes digitais </a:t>
                      </a:r>
                      <a:r>
                        <a:rPr b="1" lang="lt-LT" sz="1200" u="none" cap="none" strike="noStrike"/>
                        <a:t>gera dados que podem ser utilizados para informar o ensino e a aprendizagem</a:t>
                      </a:r>
                      <a:r>
                        <a:rPr lang="lt-LT" sz="1200" u="none" cap="none" strike="noStrike"/>
                        <a:t>.</a:t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Analisar e interpretar </a:t>
                      </a:r>
                      <a:r>
                        <a:rPr b="0" lang="lt-LT" sz="1200" u="none" cap="none" strike="noStrike"/>
                        <a:t>os dados disponíveis </a:t>
                      </a:r>
                      <a:r>
                        <a:rPr lang="lt-LT" sz="1200" u="none" cap="none" strike="noStrike"/>
                        <a:t>sobre a actividade e progresso dos aprendentes, incluindo os dados gerados pelas tecnologias digitais utilizadas.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Considerar, combinar e avaliar </a:t>
                      </a:r>
                      <a:r>
                        <a:rPr lang="lt-LT" sz="1200" u="none" cap="none" strike="noStrike"/>
                        <a:t>diferentes fontes de evidência sobre o progresso e desempenho do aluno.</a:t>
                      </a:r>
                      <a:endParaRPr/>
                    </a:p>
                    <a:p>
                      <a:pPr indent="-304800" lvl="0" marL="457200" marR="0" rtl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b="1" lang="lt-LT" sz="1200" u="none" cap="none" strike="noStrike"/>
                        <a:t>Valorizar</a:t>
                      </a:r>
                      <a:r>
                        <a:rPr lang="lt-LT" sz="1200" u="none" cap="none" strike="noStrike"/>
                        <a:t> criticamente as provas disponíveis </a:t>
                      </a:r>
                      <a:r>
                        <a:rPr b="1" lang="lt-LT" sz="1200" u="none" cap="none" strike="noStrike"/>
                        <a:t>para informar o ensino e a aprendizagem</a:t>
                      </a:r>
                      <a:r>
                        <a:rPr lang="lt-LT" sz="1200" u="none" cap="none" strike="noStrike"/>
                        <a:t>.</a:t>
                      </a:r>
                      <a:endParaRPr sz="12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pic>
        <p:nvPicPr>
          <p:cNvPr id="173" name="Google Shape;173;g15174d6553b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174d6553b_0_14"/>
          <p:cNvSpPr/>
          <p:nvPr/>
        </p:nvSpPr>
        <p:spPr>
          <a:xfrm>
            <a:off x="2927038" y="1813925"/>
            <a:ext cx="2832600" cy="2230200"/>
          </a:xfrm>
          <a:prstGeom prst="rect">
            <a:avLst/>
          </a:prstGeom>
          <a:noFill/>
          <a:ln cap="flat" cmpd="sng" w="28575">
            <a:solidFill>
              <a:schemeClr val="lt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5174d6553b_0_14"/>
          <p:cNvSpPr/>
          <p:nvPr/>
        </p:nvSpPr>
        <p:spPr>
          <a:xfrm>
            <a:off x="6237150" y="1758425"/>
            <a:ext cx="2729400" cy="2729400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174d6553b_0_14"/>
          <p:cNvSpPr txBox="1"/>
          <p:nvPr>
            <p:ph type="title"/>
          </p:nvPr>
        </p:nvSpPr>
        <p:spPr>
          <a:xfrm>
            <a:off x="177775" y="573425"/>
            <a:ext cx="81117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/>
              <a:t>LITERACIA DE DADOS</a:t>
            </a:r>
            <a:endParaRPr/>
          </a:p>
        </p:txBody>
      </p:sp>
      <p:sp>
        <p:nvSpPr>
          <p:cNvPr id="181" name="Google Shape;181;g15174d6553b_0_14"/>
          <p:cNvSpPr txBox="1"/>
          <p:nvPr/>
        </p:nvSpPr>
        <p:spPr>
          <a:xfrm>
            <a:off x="177775" y="1698975"/>
            <a:ext cx="17565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de evidências </a:t>
            </a:r>
            <a:r>
              <a:rPr b="0" i="0" lang="lt-LT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requer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174d6553b_0_14"/>
          <p:cNvSpPr txBox="1"/>
          <p:nvPr/>
        </p:nvSpPr>
        <p:spPr>
          <a:xfrm>
            <a:off x="467975" y="2474975"/>
            <a:ext cx="215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595807" rtl="0" algn="just">
              <a:lnSpc>
                <a:spcPct val="116953"/>
              </a:lnSpc>
              <a:spcBef>
                <a:spcPts val="1036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lt-LT" sz="12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Literacia de dados</a:t>
            </a:r>
            <a:endParaRPr b="1" i="0" sz="14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g15174d6553b_0_14"/>
          <p:cNvSpPr txBox="1"/>
          <p:nvPr/>
        </p:nvSpPr>
        <p:spPr>
          <a:xfrm>
            <a:off x="221650" y="2775350"/>
            <a:ext cx="2511000" cy="23859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lt-LT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capacidade de encontrar, avaliar e ler dados de forma crítica, muitas vezes para além da sua forma numérica e quantitativa. Enquanto a análise da aprendizagem se concentra na recolha e geração de dados dos alunos para melhorar as experiências de ensino e aprendizagem, depende das competências de literacia digital dos professores e alunos se os dados gerados pela AA informam ou não o ensino e a aprendizagem.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4" name="Google Shape;184;g15174d6553b_0_14"/>
          <p:cNvCxnSpPr/>
          <p:nvPr/>
        </p:nvCxnSpPr>
        <p:spPr>
          <a:xfrm flipH="1">
            <a:off x="996800" y="2277925"/>
            <a:ext cx="5700" cy="335400"/>
          </a:xfrm>
          <a:prstGeom prst="straightConnector1">
            <a:avLst/>
          </a:prstGeom>
          <a:noFill/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g15174d6553b_0_14"/>
          <p:cNvSpPr txBox="1"/>
          <p:nvPr/>
        </p:nvSpPr>
        <p:spPr>
          <a:xfrm>
            <a:off x="2990225" y="2403663"/>
            <a:ext cx="2656800" cy="12618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Capacidade de literacia de dados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capacidades técnicas (como aceder e gerir concretamente uma grande quantidade de dados)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⮚"/>
            </a:pPr>
            <a:r>
              <a:rPr b="0" i="0" lang="lt-LT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práticas reflexivas (como interpretar criticamente estes dados e com que objectivos)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g15174d6553b_0_14"/>
          <p:cNvSpPr txBox="1"/>
          <p:nvPr/>
        </p:nvSpPr>
        <p:spPr>
          <a:xfrm>
            <a:off x="3458452" y="1981775"/>
            <a:ext cx="1043875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Professor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g15174d6553b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6423" y="1951025"/>
            <a:ext cx="461700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15174d6553b_0_14"/>
          <p:cNvSpPr txBox="1"/>
          <p:nvPr/>
        </p:nvSpPr>
        <p:spPr>
          <a:xfrm>
            <a:off x="4798727" y="1985861"/>
            <a:ext cx="1030623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Estudante</a:t>
            </a:r>
            <a:endParaRPr b="1" i="0" sz="14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9" name="Google Shape;189;g15174d6553b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700" y="1951025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15174d6553b_0_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5197" y="768750"/>
            <a:ext cx="316623" cy="5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15174d6553b_0_14"/>
          <p:cNvSpPr txBox="1"/>
          <p:nvPr/>
        </p:nvSpPr>
        <p:spPr>
          <a:xfrm>
            <a:off x="4946900" y="850075"/>
            <a:ext cx="3000000" cy="5031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lt-LT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Leitura opcional </a:t>
            </a:r>
            <a:r>
              <a:rPr b="1" i="0" lang="lt-LT" sz="18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aqui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174d6553b_0_14"/>
          <p:cNvSpPr txBox="1"/>
          <p:nvPr/>
        </p:nvSpPr>
        <p:spPr>
          <a:xfrm>
            <a:off x="6619025" y="3159025"/>
            <a:ext cx="1025100" cy="10053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melhoria do progresso e dos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processos de ensino e aprendizagem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g15174d6553b_0_14"/>
          <p:cNvSpPr txBox="1"/>
          <p:nvPr/>
        </p:nvSpPr>
        <p:spPr>
          <a:xfrm>
            <a:off x="6690874" y="2571750"/>
            <a:ext cx="1983715" cy="5129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lt-LT" sz="1300" u="none" cap="none" strike="noStrik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Dados gerados pela AA</a:t>
            </a:r>
            <a:endParaRPr b="1" i="0" sz="1400" u="none" cap="none" strike="noStrike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g15174d6553b_0_14"/>
          <p:cNvSpPr txBox="1"/>
          <p:nvPr/>
        </p:nvSpPr>
        <p:spPr>
          <a:xfrm>
            <a:off x="6010124" y="4140425"/>
            <a:ext cx="1264200" cy="600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apoio personalizado e atempado durante a oferta do curso</a:t>
            </a:r>
            <a:endParaRPr b="0" i="0" sz="11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g15174d6553b_0_14"/>
          <p:cNvSpPr txBox="1"/>
          <p:nvPr/>
        </p:nvSpPr>
        <p:spPr>
          <a:xfrm>
            <a:off x="8251700" y="4098175"/>
            <a:ext cx="814500" cy="461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adaptação do currículo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g15174d6553b_0_14"/>
          <p:cNvSpPr txBox="1"/>
          <p:nvPr/>
        </p:nvSpPr>
        <p:spPr>
          <a:xfrm>
            <a:off x="7199537" y="4300950"/>
            <a:ext cx="1132200" cy="73863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Melhoria da AAR através da concepção de cursos</a:t>
            </a:r>
            <a:endParaRPr b="0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7" name="Google Shape;197;g15174d6553b_0_14"/>
          <p:cNvCxnSpPr/>
          <p:nvPr/>
        </p:nvCxnSpPr>
        <p:spPr>
          <a:xfrm>
            <a:off x="5948825" y="2334725"/>
            <a:ext cx="746400" cy="9000"/>
          </a:xfrm>
          <a:prstGeom prst="straightConnector1">
            <a:avLst/>
          </a:prstGeom>
          <a:noFill/>
          <a:ln cap="flat" cmpd="sng" w="28575">
            <a:solidFill>
              <a:srgbClr val="73737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8" name="Google Shape;198;g15174d6553b_0_14"/>
          <p:cNvSpPr txBox="1"/>
          <p:nvPr/>
        </p:nvSpPr>
        <p:spPr>
          <a:xfrm>
            <a:off x="5899400" y="2330425"/>
            <a:ext cx="1025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Aceder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Monitorizar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Analisar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lt-LT" sz="10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Interpretar </a:t>
            </a:r>
            <a:endParaRPr b="1" i="0" sz="10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g15174d6553b_0_14"/>
          <p:cNvSpPr txBox="1"/>
          <p:nvPr/>
        </p:nvSpPr>
        <p:spPr>
          <a:xfrm>
            <a:off x="7667800" y="3159025"/>
            <a:ext cx="102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melhoria da </a:t>
            </a:r>
            <a:r>
              <a:rPr b="1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aprendizagem auto-regulada </a:t>
            </a:r>
            <a:r>
              <a:rPr b="0" i="0" lang="lt-LT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(AAR)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g15174d6553b_0_14"/>
          <p:cNvSpPr/>
          <p:nvPr/>
        </p:nvSpPr>
        <p:spPr>
          <a:xfrm rot="-8364172">
            <a:off x="7389399" y="2911420"/>
            <a:ext cx="447647" cy="400204"/>
          </a:xfrm>
          <a:prstGeom prst="leftUpArrow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15174d6553b_0_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59581" y="1906050"/>
            <a:ext cx="707276" cy="70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5174d6553b_0_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a5593ba52_1_0"/>
          <p:cNvSpPr txBox="1"/>
          <p:nvPr>
            <p:ph type="title"/>
          </p:nvPr>
        </p:nvSpPr>
        <p:spPr>
          <a:xfrm>
            <a:off x="124424" y="732025"/>
            <a:ext cx="4592075" cy="6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lt-LT" sz="2600"/>
              <a:t>Aprendizagem auto-regulada</a:t>
            </a:r>
            <a:endParaRPr sz="2600"/>
          </a:p>
        </p:txBody>
      </p:sp>
      <p:sp>
        <p:nvSpPr>
          <p:cNvPr id="208" name="Google Shape;208;g15a5593ba52_1_0"/>
          <p:cNvSpPr txBox="1"/>
          <p:nvPr/>
        </p:nvSpPr>
        <p:spPr>
          <a:xfrm>
            <a:off x="228299" y="1752775"/>
            <a:ext cx="2950329" cy="3846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3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Aprendizagem auto-regulada (AAR)</a:t>
            </a:r>
            <a:endParaRPr b="1" i="0" sz="13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15a5593ba52_1_0"/>
          <p:cNvSpPr txBox="1"/>
          <p:nvPr/>
        </p:nvSpPr>
        <p:spPr>
          <a:xfrm>
            <a:off x="311925" y="2122075"/>
            <a:ext cx="2184600" cy="2769959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As crenças dos alunos sobre a sua capacidade de se envolverem em acções, pensamentos, sentimentos e comportamentos apropriados, a fim de perseguirem objectivos académicos valiosos, ao mesmo tempo que se auto-monitorizam e auto-reflectem sobre o seu progresso em direcção à realização de objectivos. (</a:t>
            </a:r>
            <a:r>
              <a:rPr b="0" i="0" lang="lt-LT" sz="1200" u="sng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Zimmerman, 2000</a:t>
            </a:r>
            <a:r>
              <a:rPr b="0" i="0" lang="lt-LT" sz="12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b="0" i="0" sz="12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g15a5593ba52_1_0"/>
          <p:cNvSpPr txBox="1"/>
          <p:nvPr/>
        </p:nvSpPr>
        <p:spPr>
          <a:xfrm>
            <a:off x="2848163" y="2122075"/>
            <a:ext cx="1479900" cy="11079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Modelo Zimmerman de fases cíclicas AAR. </a:t>
            </a:r>
            <a:endParaRPr b="1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lt-LT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(Panadero, 2017). Adaptado de Zimmerman &amp; Moylan, 2009</a:t>
            </a:r>
            <a:endParaRPr b="0" i="0" sz="1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g15a5593ba52_1_0"/>
          <p:cNvSpPr/>
          <p:nvPr/>
        </p:nvSpPr>
        <p:spPr>
          <a:xfrm>
            <a:off x="2957638" y="3230275"/>
            <a:ext cx="1377300" cy="44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15a5593ba52_1_0"/>
          <p:cNvPicPr preferRelativeResize="0"/>
          <p:nvPr/>
        </p:nvPicPr>
        <p:blipFill rotWithShape="1">
          <a:blip r:embed="rId4">
            <a:alphaModFix/>
          </a:blip>
          <a:srcRect b="10750" l="2887" r="4198" t="1844"/>
          <a:stretch/>
        </p:blipFill>
        <p:spPr>
          <a:xfrm>
            <a:off x="4716500" y="1440775"/>
            <a:ext cx="4035900" cy="3437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66675">
              <a:srgbClr val="000000">
                <a:alpha val="49019"/>
              </a:srgbClr>
            </a:outerShdw>
          </a:effectLst>
        </p:spPr>
      </p:pic>
      <p:pic>
        <p:nvPicPr>
          <p:cNvPr id="213" name="Google Shape;213;g15a5593ba5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15325" y="4978125"/>
            <a:ext cx="771525" cy="1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