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5143500" cx="9144000"/>
  <p:notesSz cx="6858000" cy="9144000"/>
  <p:embeddedFontLst>
    <p:embeddedFont>
      <p:font typeface="Roboto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19" roundtripDataSignature="AMtx7mgRsYTg+U4Hf8HjufzRVtaya5Se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6C8FCBB-CF5C-4897-B42D-66DC0751E8AF}">
  <a:tblStyle styleId="{B6C8FCBB-CF5C-4897-B42D-66DC0751E8AF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07A770CC-9CF1-4FFE-98BE-7C6890BB612F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Roboto-regular.fntdata"/><Relationship Id="rId14" Type="http://schemas.openxmlformats.org/officeDocument/2006/relationships/slide" Target="slides/slide8.xml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5" Type="http://schemas.openxmlformats.org/officeDocument/2006/relationships/slideMaster" Target="slideMasters/slideMaster1.xml"/><Relationship Id="rId19" Type="http://customschemas.google.com/relationships/presentationmetadata" Target="metadata"/><Relationship Id="rId6" Type="http://schemas.openxmlformats.org/officeDocument/2006/relationships/notesMaster" Target="notesMasters/notesMaster1.xml"/><Relationship Id="rId18" Type="http://schemas.openxmlformats.org/officeDocument/2006/relationships/font" Target="fonts/Roboto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569f139613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569f139613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b93835ec53_0_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g1b93835ec5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838abf5a2b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g1838abf5a2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b93835ec53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g1b93835ec5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" name="Google Shape;155;p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lt-L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543d140d06_0_1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g1543d140d06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838abf5a2b_0_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g1838abf5a2b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15.png"/><Relationship Id="rId4" Type="http://schemas.openxmlformats.org/officeDocument/2006/relationships/hyperlink" Target="http://creativecommons.org/licenses/by-nc-sa/4.0/" TargetMode="External"/><Relationship Id="rId5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7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1" name="Google Shape;71;p27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2" name="Google Shape;72;p2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3" name="Google Shape;73;p2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8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8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78" name="Google Shape;78;p2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9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1" name="Google Shape;81;p29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2" name="Google Shape;82;p2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0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549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0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0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2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  <p:sp>
        <p:nvSpPr>
          <p:cNvPr id="17" name="Google Shape;17;p20"/>
          <p:cNvSpPr txBox="1"/>
          <p:nvPr/>
        </p:nvSpPr>
        <p:spPr>
          <a:xfrm>
            <a:off x="225425" y="4400500"/>
            <a:ext cx="752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" name="Google Shape;1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100" y="4400500"/>
            <a:ext cx="2400300" cy="8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0"/>
          <p:cNvSpPr txBox="1"/>
          <p:nvPr/>
        </p:nvSpPr>
        <p:spPr>
          <a:xfrm>
            <a:off x="5282550" y="4204475"/>
            <a:ext cx="240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" name="Google Shape;20;p20"/>
          <p:cNvSpPr txBox="1"/>
          <p:nvPr/>
        </p:nvSpPr>
        <p:spPr>
          <a:xfrm>
            <a:off x="3322425" y="4645500"/>
            <a:ext cx="564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" name="Google Shape;2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77678" y="33175"/>
            <a:ext cx="3494574" cy="73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1"/>
          <p:cNvSpPr/>
          <p:nvPr/>
        </p:nvSpPr>
        <p:spPr>
          <a:xfrm flipH="1" rot="10800000">
            <a:off x="0" y="1358400"/>
            <a:ext cx="9144000" cy="3785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1"/>
          <p:cNvSpPr/>
          <p:nvPr/>
        </p:nvSpPr>
        <p:spPr>
          <a:xfrm>
            <a:off x="0" y="1341125"/>
            <a:ext cx="9144000" cy="5118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21"/>
          <p:cNvSpPr txBox="1"/>
          <p:nvPr>
            <p:ph type="title"/>
          </p:nvPr>
        </p:nvSpPr>
        <p:spPr>
          <a:xfrm>
            <a:off x="177775" y="573425"/>
            <a:ext cx="81117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6" name="Google Shape;26;p2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2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  <p:sp>
        <p:nvSpPr>
          <p:cNvPr id="28" name="Google Shape;28;p21"/>
          <p:cNvSpPr txBox="1"/>
          <p:nvPr/>
        </p:nvSpPr>
        <p:spPr>
          <a:xfrm>
            <a:off x="803650" y="4155475"/>
            <a:ext cx="7017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9" name="Google Shape;29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40030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77678" y="33175"/>
            <a:ext cx="3494574" cy="73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/>
          <p:nvPr>
            <p:ph type="title"/>
          </p:nvPr>
        </p:nvSpPr>
        <p:spPr>
          <a:xfrm>
            <a:off x="628649" y="665073"/>
            <a:ext cx="7886700" cy="6113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0"/>
          <p:cNvSpPr txBox="1"/>
          <p:nvPr>
            <p:ph idx="1" type="body"/>
          </p:nvPr>
        </p:nvSpPr>
        <p:spPr>
          <a:xfrm>
            <a:off x="628650" y="1485901"/>
            <a:ext cx="7886700" cy="3146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1pPr>
            <a:lvl2pPr indent="-355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3pPr>
            <a:lvl4pPr indent="-3302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4pPr>
            <a:lvl5pPr indent="-3302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10"/>
          <p:cNvSpPr txBox="1"/>
          <p:nvPr>
            <p:ph idx="12" type="sldNum"/>
          </p:nvPr>
        </p:nvSpPr>
        <p:spPr>
          <a:xfrm>
            <a:off x="7928903" y="4767263"/>
            <a:ext cx="586446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  <p:pic>
        <p:nvPicPr>
          <p:cNvPr id="35" name="Google Shape;35;p10"/>
          <p:cNvPicPr preferRelativeResize="0"/>
          <p:nvPr/>
        </p:nvPicPr>
        <p:blipFill rotWithShape="1">
          <a:blip r:embed="rId2">
            <a:alphaModFix/>
          </a:blip>
          <a:srcRect b="0" l="0" r="40902" t="0"/>
          <a:stretch/>
        </p:blipFill>
        <p:spPr>
          <a:xfrm>
            <a:off x="8244106" y="115083"/>
            <a:ext cx="760409" cy="542823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10"/>
          <p:cNvSpPr/>
          <p:nvPr/>
        </p:nvSpPr>
        <p:spPr>
          <a:xfrm>
            <a:off x="1320348" y="147539"/>
            <a:ext cx="6608555" cy="38299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lt-LT" sz="1050" u="none" cap="none" strike="noStrike">
                <a:solidFill>
                  <a:srgbClr val="383C4C"/>
                </a:solidFill>
                <a:latin typeface="Georgia"/>
                <a:ea typeface="Georgia"/>
                <a:cs typeface="Georgia"/>
                <a:sym typeface="Georgia"/>
              </a:rPr>
              <a:t>Large scope university development in the context of university restructurization</a:t>
            </a:r>
            <a:br>
              <a:rPr b="0" i="0" lang="lt-LT" sz="1050" u="none" cap="none" strike="noStrike">
                <a:solidFill>
                  <a:srgbClr val="383C4C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b="0" i="0" lang="lt-LT" sz="750" u="none" cap="none" strike="noStrike">
                <a:solidFill>
                  <a:srgbClr val="383C4C"/>
                </a:solidFill>
                <a:latin typeface="Georgia"/>
                <a:ea typeface="Georgia"/>
                <a:cs typeface="Georgia"/>
                <a:sym typeface="Georgia"/>
              </a:rPr>
              <a:t>(N0. 09.3.1-ESFA-V-738-02-0001)</a:t>
            </a:r>
            <a:endParaRPr b="0" i="0" sz="750" u="none" cap="none" strike="noStrike">
              <a:solidFill>
                <a:srgbClr val="383C4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37" name="Google Shape;37;p10"/>
          <p:cNvCxnSpPr/>
          <p:nvPr/>
        </p:nvCxnSpPr>
        <p:spPr>
          <a:xfrm>
            <a:off x="0" y="26126"/>
            <a:ext cx="9144000" cy="0"/>
          </a:xfrm>
          <a:prstGeom prst="straightConnector1">
            <a:avLst/>
          </a:prstGeom>
          <a:noFill/>
          <a:ln cap="flat" cmpd="sng" w="76200">
            <a:solidFill>
              <a:srgbClr val="383C4C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" name="Google Shape;38;p10"/>
          <p:cNvCxnSpPr/>
          <p:nvPr/>
        </p:nvCxnSpPr>
        <p:spPr>
          <a:xfrm rot="10800000">
            <a:off x="1320348" y="78889"/>
            <a:ext cx="0" cy="525320"/>
          </a:xfrm>
          <a:prstGeom prst="straightConnector1">
            <a:avLst/>
          </a:prstGeom>
          <a:noFill/>
          <a:ln cap="flat" cmpd="sng" w="28575">
            <a:solidFill>
              <a:srgbClr val="383C4C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" name="Google Shape;3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217" y="139919"/>
            <a:ext cx="995189" cy="4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10"/>
          <p:cNvSpPr txBox="1"/>
          <p:nvPr/>
        </p:nvSpPr>
        <p:spPr>
          <a:xfrm>
            <a:off x="4107426" y="4755906"/>
            <a:ext cx="3821477" cy="30008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C4C"/>
              </a:buClr>
              <a:buSzPts val="1000"/>
              <a:buFont typeface="Georgia"/>
              <a:buNone/>
            </a:pPr>
            <a:r>
              <a:rPr b="0" i="0" lang="lt-LT" sz="750" u="none" cap="none" strike="noStrike">
                <a:solidFill>
                  <a:srgbClr val="383C4C"/>
                </a:solidFill>
                <a:latin typeface="Georgia"/>
                <a:ea typeface="Georgia"/>
                <a:cs typeface="Georgia"/>
                <a:sym typeface="Georgia"/>
              </a:rPr>
              <a:t>This project has received funding from European Social Fund (project No 09.3.1-ESFA-V-738-02-0001) under grant agreement with the European Social Fund Agency (ESFA)</a:t>
            </a:r>
            <a:endParaRPr b="0" i="0" sz="750" u="none" cap="none" strike="noStrike">
              <a:solidFill>
                <a:srgbClr val="383C4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" name="Google Shape;41;p10"/>
          <p:cNvSpPr txBox="1"/>
          <p:nvPr/>
        </p:nvSpPr>
        <p:spPr>
          <a:xfrm>
            <a:off x="1227238" y="4755906"/>
            <a:ext cx="3117618" cy="30008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eorgia"/>
              <a:buNone/>
            </a:pPr>
            <a:r>
              <a:rPr b="0" i="0" lang="lt-LT" sz="75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This work is licensed under a </a:t>
            </a:r>
            <a:r>
              <a:rPr b="0" i="0" lang="lt-LT" sz="750" u="sng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Attribution-NonCommercial-ShareAlike 4.0 International License</a:t>
            </a:r>
            <a:r>
              <a:rPr b="0" i="0" lang="lt-LT" sz="75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.</a:t>
            </a:r>
            <a:endParaRPr b="0" i="0" sz="750" u="none" cap="none" strike="noStrike">
              <a:solidFill>
                <a:srgbClr val="383C4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descr="Creative Commons License" id="42" name="Google Shape;42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0235" y="4806760"/>
            <a:ext cx="628650" cy="221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2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5" name="Google Shape;45;p2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3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23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2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50" name="Google Shape;50;p23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1" name="Google Shape;51;p23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2" name="Google Shape;52;p2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4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4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4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7" name="Google Shape;57;p2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5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5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2" name="Google Shape;62;p25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3" name="Google Shape;63;p2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6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66" name="Google Shape;66;p2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9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b="0" i="0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teacamp.vdu.lt/mod/glossary/showentry.php?eid=52&amp;displayformat=dictionary" TargetMode="External"/><Relationship Id="rId4" Type="http://schemas.openxmlformats.org/officeDocument/2006/relationships/hyperlink" Target="https://teacamp.vdu.lt/course/view.php?id=96" TargetMode="External"/><Relationship Id="rId5" Type="http://schemas.openxmlformats.org/officeDocument/2006/relationships/hyperlink" Target="http://creativecommons.org/licenses/by-sa/4.0/" TargetMode="External"/><Relationship Id="rId6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doi.org/10.5334/jime.528" TargetMode="External"/><Relationship Id="rId4" Type="http://schemas.openxmlformats.org/officeDocument/2006/relationships/image" Target="../media/image7.jpg"/><Relationship Id="rId9" Type="http://schemas.openxmlformats.org/officeDocument/2006/relationships/image" Target="../media/image12.png"/><Relationship Id="rId5" Type="http://schemas.openxmlformats.org/officeDocument/2006/relationships/image" Target="../media/image18.png"/><Relationship Id="rId6" Type="http://schemas.openxmlformats.org/officeDocument/2006/relationships/image" Target="../media/image3.png"/><Relationship Id="rId7" Type="http://schemas.openxmlformats.org/officeDocument/2006/relationships/image" Target="../media/image10.png"/><Relationship Id="rId8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doi.org/10.5334/jime.528" TargetMode="External"/><Relationship Id="rId4" Type="http://schemas.openxmlformats.org/officeDocument/2006/relationships/image" Target="../media/image7.jpg"/><Relationship Id="rId9" Type="http://schemas.openxmlformats.org/officeDocument/2006/relationships/image" Target="../media/image9.png"/><Relationship Id="rId5" Type="http://schemas.openxmlformats.org/officeDocument/2006/relationships/image" Target="../media/image18.png"/><Relationship Id="rId6" Type="http://schemas.openxmlformats.org/officeDocument/2006/relationships/image" Target="../media/image3.png"/><Relationship Id="rId7" Type="http://schemas.openxmlformats.org/officeDocument/2006/relationships/image" Target="../media/image10.png"/><Relationship Id="rId8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doi.org/10.1080/00461520.2014.965823" TargetMode="External"/><Relationship Id="rId4" Type="http://schemas.openxmlformats.org/officeDocument/2006/relationships/image" Target="../media/image7.jpg"/><Relationship Id="rId9" Type="http://schemas.openxmlformats.org/officeDocument/2006/relationships/image" Target="../media/image9.png"/><Relationship Id="rId5" Type="http://schemas.openxmlformats.org/officeDocument/2006/relationships/image" Target="../media/image18.png"/><Relationship Id="rId6" Type="http://schemas.openxmlformats.org/officeDocument/2006/relationships/image" Target="../media/image3.png"/><Relationship Id="rId7" Type="http://schemas.openxmlformats.org/officeDocument/2006/relationships/image" Target="../media/image10.png"/><Relationship Id="rId8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18.png"/><Relationship Id="rId5" Type="http://schemas.openxmlformats.org/officeDocument/2006/relationships/image" Target="../media/image3.png"/><Relationship Id="rId6" Type="http://schemas.openxmlformats.org/officeDocument/2006/relationships/image" Target="../media/image10.png"/><Relationship Id="rId7" Type="http://schemas.openxmlformats.org/officeDocument/2006/relationships/image" Target="../media/image4.png"/><Relationship Id="rId8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7.jpg"/><Relationship Id="rId9" Type="http://schemas.openxmlformats.org/officeDocument/2006/relationships/image" Target="../media/image9.png"/><Relationship Id="rId5" Type="http://schemas.openxmlformats.org/officeDocument/2006/relationships/image" Target="../media/image18.png"/><Relationship Id="rId6" Type="http://schemas.openxmlformats.org/officeDocument/2006/relationships/image" Target="../media/image3.png"/><Relationship Id="rId7" Type="http://schemas.openxmlformats.org/officeDocument/2006/relationships/image" Target="../media/image10.png"/><Relationship Id="rId8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9.png"/><Relationship Id="rId10" Type="http://schemas.openxmlformats.org/officeDocument/2006/relationships/hyperlink" Target="https://docs.moodle.org/400/en/Activity_completion_report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doi.org/10.1787/589b283f-en" TargetMode="External"/><Relationship Id="rId4" Type="http://schemas.openxmlformats.org/officeDocument/2006/relationships/image" Target="../media/image7.jpg"/><Relationship Id="rId9" Type="http://schemas.openxmlformats.org/officeDocument/2006/relationships/image" Target="../media/image19.png"/><Relationship Id="rId5" Type="http://schemas.openxmlformats.org/officeDocument/2006/relationships/image" Target="../media/image18.png"/><Relationship Id="rId6" Type="http://schemas.openxmlformats.org/officeDocument/2006/relationships/image" Target="../media/image3.png"/><Relationship Id="rId7" Type="http://schemas.openxmlformats.org/officeDocument/2006/relationships/image" Target="../media/image10.png"/><Relationship Id="rId8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Relationship Id="rId4" Type="http://schemas.openxmlformats.org/officeDocument/2006/relationships/image" Target="../media/image18.png"/><Relationship Id="rId5" Type="http://schemas.openxmlformats.org/officeDocument/2006/relationships/image" Target="../media/image3.png"/><Relationship Id="rId6" Type="http://schemas.openxmlformats.org/officeDocument/2006/relationships/image" Target="../media/image10.png"/><Relationship Id="rId7" Type="http://schemas.openxmlformats.org/officeDocument/2006/relationships/image" Target="../media/image4.png"/><Relationship Id="rId8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569f139613_0_3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lt-LT" sz="3320"/>
              <a:t>3 skyrius. Besimokančiųjų parama ir įtraukimas remiantis įrodymais pagrįstais duomenimis</a:t>
            </a:r>
            <a:endParaRPr sz="3320"/>
          </a:p>
        </p:txBody>
      </p:sp>
      <p:sp>
        <p:nvSpPr>
          <p:cNvPr id="88" name="Google Shape;88;g2569f139613_0_3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t-LT"/>
              <a:t>3.1. Besimokančiųjų įtrauktis</a:t>
            </a:r>
            <a:endParaRPr/>
          </a:p>
        </p:txBody>
      </p:sp>
      <p:sp>
        <p:nvSpPr>
          <p:cNvPr id="89" name="Google Shape;89;g2569f139613_0_3"/>
          <p:cNvSpPr txBox="1"/>
          <p:nvPr/>
        </p:nvSpPr>
        <p:spPr>
          <a:xfrm>
            <a:off x="3148925" y="4158300"/>
            <a:ext cx="47637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Objektui </a:t>
            </a:r>
            <a:r>
              <a:rPr lang="lt-LT" sz="1000">
                <a:solidFill>
                  <a:schemeClr val="lt1"/>
                </a:solidFill>
              </a:rPr>
              <a:t>Mokomoji medžiaga "Besimokančiųjų stebėsena, parama ir įtrauktis </a:t>
            </a:r>
            <a:r>
              <a:rPr lang="lt-LT" sz="1000">
                <a:solidFill>
                  <a:schemeClr val="lt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mokymosi duomenų analizė</a:t>
            </a:r>
            <a:r>
              <a:rPr lang="lt-LT" sz="1000">
                <a:solidFill>
                  <a:schemeClr val="lt1"/>
                </a:solidFill>
              </a:rPr>
              <a:t>s pagrindu", kurį sukūrė </a:t>
            </a:r>
            <a:r>
              <a:rPr lang="lt-LT" sz="1000">
                <a:solidFill>
                  <a:schemeClr val="lt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Maina, M.F., Guàrdia, L., Duart, J.M., Mancini, F., Malerba, M.L., Volungeviciene, A., Tamoliune, G.</a:t>
            </a:r>
            <a:r>
              <a:rPr lang="lt-LT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yra suteikta </a:t>
            </a:r>
            <a:r>
              <a:rPr lang="lt-LT" sz="1000">
                <a:solidFill>
                  <a:schemeClr val="lt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Priskyrimas - Analogiškas platinimas 4.0 Tarptautinė licencija</a:t>
            </a:r>
            <a:r>
              <a:rPr lang="lt-LT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0" name="Google Shape;90;g2569f139613_0_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18350" y="4879025"/>
            <a:ext cx="1160925" cy="20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b93835ec53_0_15"/>
          <p:cNvSpPr txBox="1"/>
          <p:nvPr/>
        </p:nvSpPr>
        <p:spPr>
          <a:xfrm>
            <a:off x="538100" y="721375"/>
            <a:ext cx="8016000" cy="8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lt-LT">
                <a:latin typeface="Calibri"/>
                <a:ea typeface="Calibri"/>
                <a:cs typeface="Calibri"/>
                <a:sym typeface="Calibri"/>
              </a:rPr>
              <a:t>"</a:t>
            </a:r>
            <a:r>
              <a:rPr b="1" lang="lt-LT">
                <a:latin typeface="Calibri"/>
                <a:ea typeface="Calibri"/>
                <a:cs typeface="Calibri"/>
                <a:sym typeface="Calibri"/>
              </a:rPr>
              <a:t>Energija ir pastangos</a:t>
            </a:r>
            <a:r>
              <a:rPr lang="lt-LT">
                <a:latin typeface="Calibri"/>
                <a:ea typeface="Calibri"/>
                <a:cs typeface="Calibri"/>
                <a:sym typeface="Calibri"/>
              </a:rPr>
              <a:t>, kurias studentai deda mokymosi bendruomenėje, stebimas pagal bet kokius </a:t>
            </a:r>
            <a:r>
              <a:rPr b="1" lang="lt-LT">
                <a:latin typeface="Calibri"/>
                <a:ea typeface="Calibri"/>
                <a:cs typeface="Calibri"/>
                <a:sym typeface="Calibri"/>
              </a:rPr>
              <a:t>elgesio</a:t>
            </a:r>
            <a:r>
              <a:rPr lang="lt-LT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lang="lt-LT">
                <a:latin typeface="Calibri"/>
                <a:ea typeface="Calibri"/>
                <a:cs typeface="Calibri"/>
                <a:sym typeface="Calibri"/>
              </a:rPr>
              <a:t>kognityvinius </a:t>
            </a:r>
            <a:r>
              <a:rPr lang="lt-LT">
                <a:latin typeface="Calibri"/>
                <a:ea typeface="Calibri"/>
                <a:cs typeface="Calibri"/>
                <a:sym typeface="Calibri"/>
              </a:rPr>
              <a:t>ar </a:t>
            </a:r>
            <a:r>
              <a:rPr b="1" lang="lt-LT">
                <a:latin typeface="Calibri"/>
                <a:ea typeface="Calibri"/>
                <a:cs typeface="Calibri"/>
                <a:sym typeface="Calibri"/>
              </a:rPr>
              <a:t>afektinius </a:t>
            </a:r>
            <a:r>
              <a:rPr lang="lt-LT">
                <a:latin typeface="Calibri"/>
                <a:ea typeface="Calibri"/>
                <a:cs typeface="Calibri"/>
                <a:sym typeface="Calibri"/>
              </a:rPr>
              <a:t>rodiklius. Jį formuoja įvairios </a:t>
            </a:r>
            <a:r>
              <a:rPr b="1" lang="lt-LT">
                <a:latin typeface="Calibri"/>
                <a:ea typeface="Calibri"/>
                <a:cs typeface="Calibri"/>
                <a:sym typeface="Calibri"/>
              </a:rPr>
              <a:t>struktūrinės ir vidinės įtakos</a:t>
            </a:r>
            <a:r>
              <a:rPr lang="lt-LT">
                <a:latin typeface="Calibri"/>
                <a:ea typeface="Calibri"/>
                <a:cs typeface="Calibri"/>
                <a:sym typeface="Calibri"/>
              </a:rPr>
              <a:t>, įskaitant sudėtingą </a:t>
            </a:r>
            <a:r>
              <a:rPr b="1" lang="lt-LT">
                <a:latin typeface="Calibri"/>
                <a:ea typeface="Calibri"/>
                <a:cs typeface="Calibri"/>
                <a:sym typeface="Calibri"/>
              </a:rPr>
              <a:t>santykių</a:t>
            </a:r>
            <a:r>
              <a:rPr lang="lt-LT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lang="lt-LT">
                <a:latin typeface="Calibri"/>
                <a:ea typeface="Calibri"/>
                <a:cs typeface="Calibri"/>
                <a:sym typeface="Calibri"/>
              </a:rPr>
              <a:t>mokymosi veiklos</a:t>
            </a:r>
            <a:r>
              <a:rPr lang="lt-LT">
                <a:latin typeface="Calibri"/>
                <a:ea typeface="Calibri"/>
                <a:cs typeface="Calibri"/>
                <a:sym typeface="Calibri"/>
              </a:rPr>
              <a:t> ir </a:t>
            </a:r>
            <a:r>
              <a:rPr b="1" lang="lt-LT">
                <a:latin typeface="Calibri"/>
                <a:ea typeface="Calibri"/>
                <a:cs typeface="Calibri"/>
                <a:sym typeface="Calibri"/>
              </a:rPr>
              <a:t>mokymosi aplinkos sąveiką</a:t>
            </a:r>
            <a:r>
              <a:rPr lang="lt-LT">
                <a:latin typeface="Calibri"/>
                <a:ea typeface="Calibri"/>
                <a:cs typeface="Calibri"/>
                <a:sym typeface="Calibri"/>
              </a:rPr>
              <a:t>"</a:t>
            </a:r>
            <a:r>
              <a:rPr b="0" i="0" lang="lt-LT" sz="1200" u="none" cap="none" strike="noStrik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lt-LT" sz="1200">
                <a:solidFill>
                  <a:srgbClr val="737373"/>
                </a:solidFill>
              </a:rPr>
              <a:t> </a:t>
            </a:r>
            <a:r>
              <a:rPr b="0" i="0" lang="lt-LT" sz="1000" u="none" cap="none" strike="noStrik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(Bond &amp; Bedenlier, 2019, p.2)</a:t>
            </a:r>
            <a:endParaRPr b="0" i="0" sz="1000" u="none" cap="none" strike="noStrike">
              <a:solidFill>
                <a:srgbClr val="73737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g1b93835ec53_0_15"/>
          <p:cNvSpPr txBox="1"/>
          <p:nvPr/>
        </p:nvSpPr>
        <p:spPr>
          <a:xfrm>
            <a:off x="2194150" y="4723050"/>
            <a:ext cx="5380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lt-LT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Bond, M., &amp; Bedenlier, S. (2019). Facilitating student engagement through educational technology: Towards a conceptual framework. </a:t>
            </a:r>
            <a:r>
              <a:rPr b="0" i="1" lang="lt-LT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Journal of Interactive Media in Education, (1)</a:t>
            </a:r>
            <a:r>
              <a:rPr b="0" i="0" lang="lt-LT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, 1–14. </a:t>
            </a:r>
            <a:r>
              <a:rPr b="0" i="0" lang="lt-LT" sz="900" u="sng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https://doi.org/10.5334/jime.528</a:t>
            </a:r>
            <a:r>
              <a:rPr b="0" i="0" lang="lt-LT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900" u="none" cap="none" strike="noStrik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g1b93835ec53_0_15"/>
          <p:cNvSpPr txBox="1"/>
          <p:nvPr/>
        </p:nvSpPr>
        <p:spPr>
          <a:xfrm>
            <a:off x="7993363" y="2846875"/>
            <a:ext cx="1079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lt-LT" sz="1000">
                <a:solidFill>
                  <a:srgbClr val="737373"/>
                </a:solidFill>
              </a:rPr>
              <a:t>Studentų įtraukties modelis </a:t>
            </a:r>
            <a:r>
              <a:rPr b="0" i="0" lang="lt-LT" sz="1000" u="none" cap="none" strike="noStrik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(p.8)</a:t>
            </a:r>
            <a:endParaRPr b="0" i="0" sz="1000" u="none" cap="none" strike="noStrike">
              <a:solidFill>
                <a:srgbClr val="73737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g1b93835ec53_0_15"/>
          <p:cNvSpPr txBox="1"/>
          <p:nvPr/>
        </p:nvSpPr>
        <p:spPr>
          <a:xfrm>
            <a:off x="2701525" y="44300"/>
            <a:ext cx="4353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lt-LT" sz="2400">
                <a:solidFill>
                  <a:srgbClr val="000078"/>
                </a:solidFill>
                <a:latin typeface="Roboto"/>
                <a:ea typeface="Roboto"/>
                <a:cs typeface="Roboto"/>
                <a:sym typeface="Roboto"/>
              </a:rPr>
              <a:t>Įtraukties modelis</a:t>
            </a:r>
            <a:endParaRPr b="1" i="0" sz="2400" u="none" cap="none" strike="noStrike">
              <a:solidFill>
                <a:srgbClr val="0000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g1b93835ec53_0_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200" y="13700"/>
            <a:ext cx="1258375" cy="48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g1b93835ec53_0_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93350" y="44300"/>
            <a:ext cx="1079125" cy="427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g1b93835ec53_0_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93350" y="507400"/>
            <a:ext cx="681834" cy="13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g1b93835ec53_0_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489525" y="4637875"/>
            <a:ext cx="582946" cy="42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g1b93835ec53_0_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1200" y="4764291"/>
            <a:ext cx="1258376" cy="379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g1b93835ec53_0_15"/>
          <p:cNvPicPr preferRelativeResize="0"/>
          <p:nvPr/>
        </p:nvPicPr>
        <p:blipFill rotWithShape="1">
          <a:blip r:embed="rId9">
            <a:alphaModFix/>
          </a:blip>
          <a:srcRect b="0" l="0" r="0" t="9664"/>
          <a:stretch/>
        </p:blipFill>
        <p:spPr>
          <a:xfrm>
            <a:off x="1079625" y="1968375"/>
            <a:ext cx="6869426" cy="266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g1b93835ec53_0_15"/>
          <p:cNvSpPr txBox="1"/>
          <p:nvPr/>
        </p:nvSpPr>
        <p:spPr>
          <a:xfrm>
            <a:off x="1377800" y="1821200"/>
            <a:ext cx="2392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lang="lt-LT" sz="90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Technologijomis grindžiama mokymosi aplinka</a:t>
            </a:r>
            <a:endParaRPr b="1" i="0" sz="1400" u="none" cap="none" strike="noStrike">
              <a:solidFill>
                <a:srgbClr val="231F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1b93835ec53_0_15"/>
          <p:cNvSpPr txBox="1"/>
          <p:nvPr/>
        </p:nvSpPr>
        <p:spPr>
          <a:xfrm>
            <a:off x="2111400" y="2450100"/>
            <a:ext cx="936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lt-LT" sz="80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MIKROSISTEMA</a:t>
            </a:r>
            <a:endParaRPr b="1" i="0" sz="1300" u="none" cap="none" strike="noStrike">
              <a:solidFill>
                <a:srgbClr val="231F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g1b93835ec53_0_15"/>
          <p:cNvSpPr txBox="1"/>
          <p:nvPr/>
        </p:nvSpPr>
        <p:spPr>
          <a:xfrm>
            <a:off x="4219450" y="1821200"/>
            <a:ext cx="1330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lang="lt-LT" sz="90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Studento įtrauktis</a:t>
            </a:r>
            <a:endParaRPr b="1" i="0" sz="1400" u="none" cap="none" strike="noStrike">
              <a:solidFill>
                <a:srgbClr val="231F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g1b93835ec53_0_15"/>
          <p:cNvSpPr txBox="1"/>
          <p:nvPr/>
        </p:nvSpPr>
        <p:spPr>
          <a:xfrm>
            <a:off x="2253325" y="2675750"/>
            <a:ext cx="7155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lt-LT" sz="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Technolog</a:t>
            </a:r>
            <a:r>
              <a:rPr b="1" lang="lt-LT"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ija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g1b93835ec53_0_15"/>
          <p:cNvSpPr txBox="1"/>
          <p:nvPr/>
        </p:nvSpPr>
        <p:spPr>
          <a:xfrm>
            <a:off x="2309700" y="3224150"/>
            <a:ext cx="5394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lang="lt-LT"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Studentai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g1b93835ec53_0_15"/>
          <p:cNvSpPr txBox="1"/>
          <p:nvPr/>
        </p:nvSpPr>
        <p:spPr>
          <a:xfrm>
            <a:off x="2006475" y="3662000"/>
            <a:ext cx="503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lang="lt-LT"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Kolegos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g1b93835ec53_0_15"/>
          <p:cNvSpPr txBox="1"/>
          <p:nvPr/>
        </p:nvSpPr>
        <p:spPr>
          <a:xfrm>
            <a:off x="2701517" y="3662000"/>
            <a:ext cx="6819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lang="lt-LT"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Aplinka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g1b93835ec53_0_15"/>
          <p:cNvSpPr txBox="1"/>
          <p:nvPr/>
        </p:nvSpPr>
        <p:spPr>
          <a:xfrm>
            <a:off x="1778400" y="3063700"/>
            <a:ext cx="6819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lang="lt-LT"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Dėstytojas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g1b93835ec53_0_15"/>
          <p:cNvSpPr txBox="1"/>
          <p:nvPr/>
        </p:nvSpPr>
        <p:spPr>
          <a:xfrm>
            <a:off x="2877985" y="3063689"/>
            <a:ext cx="5829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lang="lt-LT"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Veiklos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g1b93835ec53_0_15"/>
          <p:cNvSpPr txBox="1"/>
          <p:nvPr/>
        </p:nvSpPr>
        <p:spPr>
          <a:xfrm>
            <a:off x="4587024" y="2601838"/>
            <a:ext cx="58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lang="lt-LT"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Afektyvinė / emocinė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g1b93835ec53_0_15"/>
          <p:cNvSpPr txBox="1"/>
          <p:nvPr/>
        </p:nvSpPr>
        <p:spPr>
          <a:xfrm>
            <a:off x="4039000" y="3459600"/>
            <a:ext cx="6357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lang="lt-LT"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Kognityvinė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g1b93835ec53_0_15"/>
          <p:cNvSpPr txBox="1"/>
          <p:nvPr/>
        </p:nvSpPr>
        <p:spPr>
          <a:xfrm>
            <a:off x="4965925" y="3459600"/>
            <a:ext cx="6357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lang="lt-LT"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Elgsenos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g1b93835ec53_0_15"/>
          <p:cNvSpPr txBox="1"/>
          <p:nvPr/>
        </p:nvSpPr>
        <p:spPr>
          <a:xfrm>
            <a:off x="6568850" y="2314100"/>
            <a:ext cx="936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lt-LT" sz="80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REZULTATAI</a:t>
            </a:r>
            <a:endParaRPr b="1" i="0" sz="1300" u="none" cap="none" strike="noStrike">
              <a:solidFill>
                <a:srgbClr val="231F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g1b93835ec53_0_15"/>
          <p:cNvSpPr txBox="1"/>
          <p:nvPr/>
        </p:nvSpPr>
        <p:spPr>
          <a:xfrm>
            <a:off x="6709546" y="2675750"/>
            <a:ext cx="13302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lt-LT" sz="70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Trumpalaikiai rezultatai</a:t>
            </a:r>
            <a:endParaRPr b="1" i="0" sz="1200" u="none" cap="none" strike="noStrike">
              <a:solidFill>
                <a:srgbClr val="231F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g1b93835ec53_0_15"/>
          <p:cNvSpPr txBox="1"/>
          <p:nvPr/>
        </p:nvSpPr>
        <p:spPr>
          <a:xfrm>
            <a:off x="6707621" y="3518575"/>
            <a:ext cx="1330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lt-LT" sz="80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Ilgalaikiai rezultatai</a:t>
            </a:r>
            <a:endParaRPr b="1" i="0" sz="1300" u="none" cap="none" strike="noStrike">
              <a:solidFill>
                <a:srgbClr val="231F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g1b93835ec53_0_15"/>
          <p:cNvSpPr txBox="1"/>
          <p:nvPr/>
        </p:nvSpPr>
        <p:spPr>
          <a:xfrm>
            <a:off x="6743475" y="2923988"/>
            <a:ext cx="12585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lt-LT" sz="70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Akademiniai</a:t>
            </a:r>
            <a:r>
              <a:rPr b="1" i="0" lang="lt-LT" sz="700" u="none" cap="none" strike="noStrik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    Socialiniai</a:t>
            </a:r>
            <a:endParaRPr b="1" i="0" sz="1200" u="none" cap="none" strike="noStrike">
              <a:solidFill>
                <a:srgbClr val="231F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g1b93835ec53_0_15"/>
          <p:cNvSpPr txBox="1"/>
          <p:nvPr/>
        </p:nvSpPr>
        <p:spPr>
          <a:xfrm>
            <a:off x="6732525" y="3752075"/>
            <a:ext cx="12585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lt-LT" sz="70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Akademiniai</a:t>
            </a:r>
            <a:r>
              <a:rPr b="1" i="0" lang="lt-LT" sz="700" u="none" cap="none" strike="noStrik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    Socialiniai</a:t>
            </a:r>
            <a:endParaRPr b="1" i="0" sz="1200" u="none" cap="none" strike="noStrike">
              <a:solidFill>
                <a:srgbClr val="231F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g1b93835ec53_0_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4825" y="4584200"/>
            <a:ext cx="774880" cy="13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838abf5a2b_0_0"/>
          <p:cNvSpPr txBox="1"/>
          <p:nvPr/>
        </p:nvSpPr>
        <p:spPr>
          <a:xfrm>
            <a:off x="2429425" y="4681800"/>
            <a:ext cx="6093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lt-LT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Bond, M., &amp; Bedenlier, S. (2019). Facilitating student engagement through educational technology: Towards a conceptual framework. </a:t>
            </a:r>
            <a:r>
              <a:rPr b="0" i="1" lang="lt-LT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Journal of Interactive Media in Education, (1)</a:t>
            </a:r>
            <a:r>
              <a:rPr b="0" i="0" lang="lt-LT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, 1–14. </a:t>
            </a:r>
            <a:r>
              <a:rPr b="0" i="0" lang="lt-LT" sz="900" u="sng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https://doi.org/10.5334/jime.528</a:t>
            </a:r>
            <a:r>
              <a:rPr b="0" i="0" lang="lt-LT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900" u="none" cap="none" strike="noStrik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28" name="Google Shape;128;g1838abf5a2b_0_0"/>
          <p:cNvGraphicFramePr/>
          <p:nvPr/>
        </p:nvGraphicFramePr>
        <p:xfrm>
          <a:off x="450888" y="737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{B6C8FCBB-CF5C-4897-B42D-66DC0751E8AF}</a:tableStyleId>
              </a:tblPr>
              <a:tblGrid>
                <a:gridCol w="2517950"/>
                <a:gridCol w="3451025"/>
                <a:gridCol w="2535575"/>
              </a:tblGrid>
              <a:tr h="275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lt-LT" sz="1200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Kognityvinė įtrauktis</a:t>
                      </a:r>
                      <a:endParaRPr b="1" sz="12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6000" marB="36000" marR="0" marL="0"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lt-LT" sz="1200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Afektyvinė įtrauktis</a:t>
                      </a:r>
                      <a:endParaRPr b="1" sz="12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6000" marB="36000" marR="0" marL="0"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lt-LT" sz="1200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Elgsenos įtrauktis</a:t>
                      </a:r>
                      <a:endParaRPr b="1" sz="12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6000" marB="36000" marR="0" marL="0"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</a:tr>
              <a:tr h="158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Prasmingumas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Entuziazmas</a:t>
                      </a:r>
                      <a:endParaRPr/>
                    </a:p>
                  </a:txBody>
                  <a:tcPr marT="0" marB="0" marR="0" marL="0"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Pastangos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158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Integra</a:t>
                      </a:r>
                      <a:r>
                        <a:rPr lang="lt-LT" sz="1000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lios idėjos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lt-LT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Priklausymo jausmas</a:t>
                      </a:r>
                      <a:endParaRPr b="1"/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Dėmesys/susifokusavima</a:t>
                      </a: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158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Kritinis mąstymas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lt-LT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Pasitenkinimas</a:t>
                      </a:r>
                      <a:endParaRPr b="1"/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Aktyvus dalyvavimas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158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Mokymosi tikslų nusistatymas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Smalsumas</a:t>
                      </a:r>
                      <a:endParaRPr/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Lankomumas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158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lt-LT" sz="1000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Savivaldus mokymasis</a:t>
                      </a:r>
                      <a:endParaRPr b="1"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Svarbos įžvelgimas</a:t>
                      </a:r>
                      <a:endParaRPr/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Bandymai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158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Veiklos pagrindimas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Susidomėjimas</a:t>
                      </a:r>
                      <a:endParaRPr/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Namų darbų atlikimas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158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Pastangos suprasti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Gerovės jausmas</a:t>
                      </a:r>
                      <a:endParaRPr/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Teigiamas elgesys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158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lt-LT" sz="1000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Refleksija</a:t>
                      </a:r>
                      <a:endParaRPr b="1"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Gyvybingumas</a:t>
                      </a:r>
                      <a:endParaRPr/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Veiksmai/inicijavimas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158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Koncentracija/susikaupimas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Jaučiasi vertinamas</a:t>
                      </a:r>
                      <a:endParaRPr/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Pasitikėjimas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158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Gilus mokymasis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Lūkesčių valdymas</a:t>
                      </a:r>
                      <a:endParaRPr/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Dalyvavimas/įsitraukimas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158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Mokymasis iš kolgeų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Mėgavimasis</a:t>
                      </a:r>
                      <a:endParaRPr/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Prašymas pagalbos iš dėstytojo ar kolegų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158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Sprendimų pagrindimas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Pasididžiavimas</a:t>
                      </a:r>
                      <a:endParaRPr/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Atsakomybės prisiėmimas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158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lt-LT" sz="1000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Suvokimas</a:t>
                      </a:r>
                      <a:endParaRPr b="1"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Jaudulys</a:t>
                      </a:r>
                      <a:endParaRPr/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Galimybių ir/arba iššūkių nustatymas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158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lt-LT" sz="1000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Darymas papildomai, kad išmokti daugiau</a:t>
                      </a:r>
                      <a:endParaRPr b="1"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Troškimas gerai dirbti</a:t>
                      </a:r>
                      <a:endParaRPr/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Daugiadisciplininių įgūdžių ugdymas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347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1000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Tolesnis vykdymas / priežiūra / atidumas</a:t>
                      </a:r>
                      <a:endParaRPr sz="1000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1000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Teigiamas savęs vertinimas ir saviveiksmingumas</a:t>
                      </a:r>
                      <a:endParaRPr sz="1000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1000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Pirmenybė sudėtingoms užduotims</a:t>
                      </a:r>
                      <a:endParaRPr sz="1000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1000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Savęs ir kolegų mokymas</a:t>
                      </a:r>
                      <a:endParaRPr sz="1000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1000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Sudėtingų mokymosi strategijų taikymas</a:t>
                      </a:r>
                      <a:endParaRPr sz="1000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1000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Teigiamas požiūris į dėstytojo paramą</a:t>
                      </a:r>
                      <a:endParaRPr sz="1000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29" name="Google Shape;129;g1838abf5a2b_0_0"/>
          <p:cNvSpPr txBox="1"/>
          <p:nvPr/>
        </p:nvSpPr>
        <p:spPr>
          <a:xfrm>
            <a:off x="2240227" y="13700"/>
            <a:ext cx="5522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lt-LT" sz="2400">
                <a:solidFill>
                  <a:srgbClr val="000078"/>
                </a:solidFill>
              </a:rPr>
              <a:t>Studentų įtraukties indikatoriai</a:t>
            </a:r>
            <a:endParaRPr b="1" i="0" sz="2400" u="none" cap="none" strike="noStrike">
              <a:solidFill>
                <a:srgbClr val="0000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g1838abf5a2b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200" y="13700"/>
            <a:ext cx="1258375" cy="48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1838abf5a2b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93350" y="44300"/>
            <a:ext cx="1079125" cy="427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g1838abf5a2b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93350" y="507400"/>
            <a:ext cx="681834" cy="13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g1838abf5a2b_0_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489525" y="4637875"/>
            <a:ext cx="582946" cy="42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g1838abf5a2b_0_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1200" y="4764291"/>
            <a:ext cx="1258376" cy="379209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g1838abf5a2b_0_0"/>
          <p:cNvSpPr txBox="1"/>
          <p:nvPr/>
        </p:nvSpPr>
        <p:spPr>
          <a:xfrm>
            <a:off x="2317900" y="431200"/>
            <a:ext cx="4884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t-LT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lt-LT" sz="1100" u="none" cap="none" strike="noStrike">
                <a:solidFill>
                  <a:srgbClr val="000078"/>
                </a:solidFill>
                <a:latin typeface="Calibri"/>
                <a:ea typeface="Calibri"/>
                <a:cs typeface="Calibri"/>
                <a:sym typeface="Calibri"/>
              </a:rPr>
              <a:t>(Bond &amp; Bedenlier, 2019, p.3)</a:t>
            </a:r>
            <a:endParaRPr b="0" i="0" sz="1100" u="none" cap="none" strike="noStrike">
              <a:solidFill>
                <a:srgbClr val="0000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g1838abf5a2b_0_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4825" y="4584200"/>
            <a:ext cx="774880" cy="13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b93835ec53_0_0"/>
          <p:cNvSpPr txBox="1"/>
          <p:nvPr/>
        </p:nvSpPr>
        <p:spPr>
          <a:xfrm>
            <a:off x="1489900" y="4592650"/>
            <a:ext cx="657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lt-LT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Chi, M.T.H. &amp; Wylie R. (2014) The ICAP Framework: Linking Cognitive Engagement to Active Learning Outcomes,</a:t>
            </a:r>
            <a:r>
              <a:rPr b="0" i="1" lang="lt-LT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Educational Psychologist, 49</a:t>
            </a:r>
            <a:r>
              <a:rPr b="0" i="0" lang="lt-LT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(4), 219-243. </a:t>
            </a:r>
            <a:r>
              <a:rPr b="0" i="0" lang="lt-LT" sz="9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https://doi.org/10.1080/00461520.2014.965823</a:t>
            </a:r>
            <a:r>
              <a:rPr b="0" i="0" lang="lt-LT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g1b93835ec53_0_0"/>
          <p:cNvSpPr txBox="1"/>
          <p:nvPr/>
        </p:nvSpPr>
        <p:spPr>
          <a:xfrm>
            <a:off x="887850" y="1072900"/>
            <a:ext cx="762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lt-LT" sz="14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rPr>
              <a:t>ICAP </a:t>
            </a:r>
            <a:r>
              <a:rPr b="1" lang="lt-LT">
                <a:solidFill>
                  <a:srgbClr val="000078"/>
                </a:solidFill>
              </a:rPr>
              <a:t>Modelis</a:t>
            </a:r>
            <a:r>
              <a:rPr b="1" i="0" lang="lt-LT" sz="14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rPr>
              <a:t>: Kognityvinio įsitraukimo ir akt</a:t>
            </a:r>
            <a:r>
              <a:rPr b="1" lang="lt-LT">
                <a:solidFill>
                  <a:srgbClr val="000078"/>
                </a:solidFill>
              </a:rPr>
              <a:t>yvaus mokymosi rezultatų susiejimas </a:t>
            </a:r>
            <a:endParaRPr b="0" i="0" sz="1400" u="none" cap="none" strike="noStrike">
              <a:solidFill>
                <a:srgbClr val="0000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g1b93835ec53_0_0"/>
          <p:cNvSpPr txBox="1"/>
          <p:nvPr/>
        </p:nvSpPr>
        <p:spPr>
          <a:xfrm>
            <a:off x="1655600" y="46400"/>
            <a:ext cx="6078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lt-LT" sz="2400">
                <a:solidFill>
                  <a:srgbClr val="000078"/>
                </a:solidFill>
                <a:latin typeface="Roboto"/>
                <a:ea typeface="Roboto"/>
                <a:cs typeface="Roboto"/>
                <a:sym typeface="Roboto"/>
              </a:rPr>
              <a:t>Įsitraukimas ir</a:t>
            </a:r>
            <a:r>
              <a:rPr b="1" i="0" lang="lt-LT" sz="2400" u="none" cap="none" strike="noStrike">
                <a:solidFill>
                  <a:srgbClr val="000078"/>
                </a:solidFill>
                <a:latin typeface="Roboto"/>
                <a:ea typeface="Roboto"/>
                <a:cs typeface="Roboto"/>
                <a:sym typeface="Roboto"/>
              </a:rPr>
              <a:t> (aktyvios) </a:t>
            </a:r>
            <a:r>
              <a:rPr b="1" lang="lt-LT" sz="2400">
                <a:solidFill>
                  <a:srgbClr val="000078"/>
                </a:solidFill>
                <a:latin typeface="Roboto"/>
                <a:ea typeface="Roboto"/>
                <a:cs typeface="Roboto"/>
                <a:sym typeface="Roboto"/>
              </a:rPr>
              <a:t>mokymosi veiklos</a:t>
            </a:r>
            <a:endParaRPr b="1" i="0" sz="2400" u="none" cap="none" strike="noStrike">
              <a:solidFill>
                <a:srgbClr val="0000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g1b93835ec53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200" y="13700"/>
            <a:ext cx="1258375" cy="48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g1b93835ec53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93350" y="44300"/>
            <a:ext cx="1079125" cy="427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g1b93835ec53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93350" y="507400"/>
            <a:ext cx="681834" cy="13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g1b93835ec53_0_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489525" y="4637875"/>
            <a:ext cx="582946" cy="42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g1b93835ec53_0_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1200" y="4764291"/>
            <a:ext cx="1258376" cy="37920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9" name="Google Shape;149;g1b93835ec53_0_0"/>
          <p:cNvGraphicFramePr/>
          <p:nvPr/>
        </p:nvGraphicFramePr>
        <p:xfrm>
          <a:off x="545475" y="1656938"/>
          <a:ext cx="3000000" cy="3000000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  <a:tableStyleId>{B6C8FCBB-CF5C-4897-B42D-66DC0751E8AF}</a:tableStyleId>
              </a:tblPr>
              <a:tblGrid>
                <a:gridCol w="778950"/>
                <a:gridCol w="1693850"/>
                <a:gridCol w="1648550"/>
                <a:gridCol w="2199075"/>
                <a:gridCol w="1930900"/>
              </a:tblGrid>
              <a:tr h="373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50"/>
                        <a:buFont typeface="Arial"/>
                        <a:buNone/>
                      </a:pPr>
                      <a:r>
                        <a:rPr b="1" lang="lt-LT" sz="75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endParaRPr b="1" sz="75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50"/>
                        <a:buFont typeface="Arial"/>
                        <a:buNone/>
                      </a:pPr>
                      <a:r>
                        <a:rPr b="1" lang="lt-LT" sz="85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PASYVUS </a:t>
                      </a:r>
                      <a:r>
                        <a:rPr b="1" i="1" lang="lt-LT" sz="85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Gavimas</a:t>
                      </a:r>
                      <a:endParaRPr b="1" i="1" sz="85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50"/>
                        <a:buFont typeface="Arial"/>
                        <a:buNone/>
                      </a:pPr>
                      <a:r>
                        <a:rPr b="1" lang="lt-LT" sz="85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AKTYVUS </a:t>
                      </a:r>
                      <a:r>
                        <a:rPr b="1" i="1" lang="lt-LT" sz="85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Manipuliavimas</a:t>
                      </a:r>
                      <a:endParaRPr b="1" i="1" sz="85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50"/>
                        <a:buFont typeface="Arial"/>
                        <a:buNone/>
                      </a:pPr>
                      <a:r>
                        <a:rPr b="1" lang="lt-LT" sz="85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KONSTRUKTYVUS </a:t>
                      </a:r>
                      <a:r>
                        <a:rPr b="1" i="1" lang="lt-LT" sz="85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Kūrimas</a:t>
                      </a:r>
                      <a:endParaRPr b="1" i="1" sz="85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50"/>
                        <a:buFont typeface="Arial"/>
                        <a:buNone/>
                      </a:pPr>
                      <a:r>
                        <a:rPr b="1" lang="lt-LT" sz="85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INTERAKTYVUS </a:t>
                      </a:r>
                      <a:r>
                        <a:rPr b="1" i="1" lang="lt-LT" sz="85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Bendravimas</a:t>
                      </a:r>
                      <a:endParaRPr b="1" i="1" sz="85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2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lt-LT" sz="8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Paskaitos KLAUSYMAS</a:t>
                      </a:r>
                      <a:endParaRPr sz="8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lt-LT" sz="8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Klausymas nedarant nieko kito, bet orientuojantis į mokymą</a:t>
                      </a:r>
                      <a:endParaRPr sz="8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8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Kartojimas arba repeticija;</a:t>
                      </a:r>
                      <a:endParaRPr sz="8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8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Sprendimo žingsnių kopijavimas; pažodinis užrašų darymas</a:t>
                      </a:r>
                      <a:endParaRPr sz="8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8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Garsus apmąstymas;</a:t>
                      </a:r>
                      <a:endParaRPr sz="8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8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Sąvokų žemėlapių braižymas;</a:t>
                      </a:r>
                      <a:endParaRPr sz="8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8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Klausimų uždavimas</a:t>
                      </a:r>
                      <a:endParaRPr sz="8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lt-LT" sz="8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Pozicijos gynimas ir argumentavimas dviese arba mažoje grupėje</a:t>
                      </a:r>
                      <a:endParaRPr sz="8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2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lt-LT" sz="8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Teksto SKAITYMAS</a:t>
                      </a:r>
                      <a:endParaRPr sz="8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lt-LT" sz="8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Viso teksto ištraukų skaitymas tyliai ir (arba) garsiai, neatliekant jokių kitų veiksmų.</a:t>
                      </a:r>
                      <a:endParaRPr sz="8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8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Pabraukimas arba paryškinimas;</a:t>
                      </a:r>
                      <a:endParaRPr sz="8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8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Apibendrinimas kopijuojant ir trinant</a:t>
                      </a:r>
                      <a:endParaRPr sz="8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8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Savarankiškas paaiškinimas;</a:t>
                      </a:r>
                      <a:endParaRPr sz="8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8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Tekstų integravimas; užrašų darymas savais žodžiais</a:t>
                      </a:r>
                      <a:endParaRPr sz="8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lt-LT" sz="8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Klausimų apie supratimą ir atsakymų į juos pateikimas kartu su kolega.</a:t>
                      </a:r>
                      <a:endParaRPr sz="8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17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lt-LT" sz="8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Video ŽIŪRĖJIMAS</a:t>
                      </a:r>
                      <a:endParaRPr sz="8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lt-LT" sz="8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Vaizdo įrašo žiūrėjimas neatliekant jokių kitų veiksmų</a:t>
                      </a:r>
                      <a:endParaRPr sz="8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lt-LT" sz="8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Manipuliavimas juosta: sustabdymas, atkūrimas, persukimas pirmyn ir atgal</a:t>
                      </a:r>
                      <a:endParaRPr sz="8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lt-LT" sz="8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Vaizdo įraše pateiktų sąvokų paaiškinimas; palyginimas ir palyginimas su ankstesnėmis žiniomis ar kita medžiaga.</a:t>
                      </a:r>
                      <a:endParaRPr sz="8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8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Diskusija su kolegomis apie pagrindimus;</a:t>
                      </a:r>
                      <a:endParaRPr sz="8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8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Panašumų ir skirtumų aptarimas</a:t>
                      </a:r>
                      <a:endParaRPr sz="8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50" name="Google Shape;150;g1b93835ec53_0_0"/>
          <p:cNvSpPr txBox="1"/>
          <p:nvPr/>
        </p:nvSpPr>
        <p:spPr>
          <a:xfrm>
            <a:off x="2140400" y="4062550"/>
            <a:ext cx="6576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lt-LT" sz="900">
                <a:solidFill>
                  <a:schemeClr val="lt2"/>
                </a:solidFill>
              </a:rPr>
              <a:t>Mokymosi veiklos pavyzdžiai pagal įsitraukimo būdą (iš Ch</a:t>
            </a:r>
            <a:r>
              <a:rPr b="0" i="0" lang="lt-LT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 &amp; Wylie</a:t>
            </a:r>
            <a:r>
              <a:rPr lang="lt-LT" sz="900">
                <a:solidFill>
                  <a:schemeClr val="lt2"/>
                </a:solidFill>
              </a:rPr>
              <a:t>, </a:t>
            </a:r>
            <a:r>
              <a:rPr b="0" i="0" lang="lt-LT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2014, p.221).</a:t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g1b93835ec53_0_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4825" y="4584200"/>
            <a:ext cx="774880" cy="13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  <p:graphicFrame>
        <p:nvGraphicFramePr>
          <p:cNvPr id="158" name="Google Shape;158;p5"/>
          <p:cNvGraphicFramePr/>
          <p:nvPr/>
        </p:nvGraphicFramePr>
        <p:xfrm>
          <a:off x="601426" y="111283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{B6C8FCBB-CF5C-4897-B42D-66DC0751E8AF}</a:tableStyleId>
              </a:tblPr>
              <a:tblGrid>
                <a:gridCol w="653875"/>
                <a:gridCol w="1188100"/>
                <a:gridCol w="1095575"/>
                <a:gridCol w="726225"/>
                <a:gridCol w="4409975"/>
              </a:tblGrid>
              <a:tr h="319750">
                <a:tc>
                  <a:txBody>
                    <a:bodyPr/>
                    <a:lstStyle/>
                    <a:p>
                      <a:pPr indent="0" lvl="0" marL="38100" marR="381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lt-LT" sz="1100">
                          <a:solidFill>
                            <a:srgbClr val="FFFFF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Fazė</a:t>
                      </a:r>
                      <a:endParaRPr b="1" sz="1100" u="none" cap="none" strike="noStrike">
                        <a:solidFill>
                          <a:srgbClr val="FFFFFF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68575" marB="68575" marR="68575" marL="6857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1007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381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lt-LT" sz="1100">
                          <a:solidFill>
                            <a:srgbClr val="FFFFF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Studentų vaidmuo</a:t>
                      </a:r>
                      <a:endParaRPr b="1" sz="1100" u="none" cap="none" strike="noStrike">
                        <a:solidFill>
                          <a:srgbClr val="FFFFFF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68575" marB="68575" marR="68575" marL="6857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1007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381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lt-LT" sz="1100">
                          <a:solidFill>
                            <a:srgbClr val="FFFFF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Dėstytojo vaidmuo</a:t>
                      </a:r>
                      <a:endParaRPr b="1" sz="1100" u="none" cap="none" strike="noStrike">
                        <a:solidFill>
                          <a:srgbClr val="FFFFFF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68575" marB="68575" marR="68575" marL="6857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1007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381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lt-LT" sz="1100">
                          <a:solidFill>
                            <a:srgbClr val="FFFFF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Savaitė</a:t>
                      </a:r>
                      <a:endParaRPr b="1" sz="1100" u="none" cap="none" strike="noStrike">
                        <a:solidFill>
                          <a:srgbClr val="FFFFFF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68575" marB="68575" marR="68575" marL="6857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1007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3810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lt-LT" sz="1100" u="none" cap="none" strike="noStrike">
                          <a:solidFill>
                            <a:srgbClr val="FFFFF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Proces</a:t>
                      </a:r>
                      <a:r>
                        <a:rPr b="1" lang="lt-LT" sz="1100">
                          <a:solidFill>
                            <a:srgbClr val="FFFFF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as</a:t>
                      </a:r>
                      <a:endParaRPr b="1" sz="1100" u="none" cap="none" strike="noStrike">
                        <a:solidFill>
                          <a:srgbClr val="FFFFFF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68575" marB="68575" marR="68575" marL="6857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10078"/>
                    </a:solidFill>
                  </a:tcPr>
                </a:tc>
              </a:tr>
              <a:tr h="880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lt-LT" sz="1100" u="none" cap="none" strike="noStrike">
                          <a:solidFill>
                            <a:srgbClr val="000078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1</a:t>
                      </a:r>
                      <a:endParaRPr b="1" sz="1100" u="none" cap="none" strike="noStrike">
                        <a:solidFill>
                          <a:srgbClr val="000078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68575" marB="68575" marR="68575" marL="6857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3E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13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Naujokas</a:t>
                      </a:r>
                      <a:endParaRPr sz="1300">
                        <a:solidFill>
                          <a:srgbClr val="43434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8900" marB="88900" marR="88900" marL="88900">
                    <a:lnL cap="flat" cmpd="sng" w="254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11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Socialinis derybininkas</a:t>
                      </a:r>
                      <a:endParaRPr sz="1100">
                        <a:solidFill>
                          <a:srgbClr val="43434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8900" marB="88900" marR="88900" marL="88900">
                    <a:lnL cap="flat" cmpd="sng" w="254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t-LT" sz="1100" u="none" cap="none" strike="noStrike">
                          <a:solidFill>
                            <a:srgbClr val="434343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1-2</a:t>
                      </a:r>
                      <a:endParaRPr sz="1100" u="none" cap="none" strike="noStrike">
                        <a:solidFill>
                          <a:srgbClr val="434343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68575" marB="68575" marR="68575" marL="68575">
                    <a:lnL cap="flat" cmpd="sng" w="254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381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Dėstytojas siūlo interaktyvią veiklą, kuri padeda besimokantiesiems geriau pažinti vieniems kitus. Dėstytojas išreiškia lūkesčius dėl dalyvavimo kurse, supažindina su kursu ir neleidžia besimokantiesiems atsilikti. Pavyzdžiai: </a:t>
                      </a:r>
                      <a:r>
                        <a:rPr b="1" lang="lt-LT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ledlaužiai</a:t>
                      </a:r>
                      <a:r>
                        <a:rPr lang="lt-LT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b="1" lang="lt-LT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individualūs prisistatymai</a:t>
                      </a:r>
                      <a:r>
                        <a:rPr lang="lt-LT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b="1" lang="lt-LT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diskusijos bendruomenės klausimais</a:t>
                      </a:r>
                      <a:r>
                        <a:rPr lang="lt-LT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pavyzdžiui, apie Netiketo taisykles virtualioje poilsio erdvėje.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8900" marB="88900" marR="88900" marL="88900">
                    <a:lnL cap="flat" cmpd="sng" w="254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EFFA"/>
                    </a:solidFill>
                  </a:tcPr>
                </a:tc>
              </a:tr>
              <a:tr h="582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lt-LT" sz="1100" u="none" cap="none" strike="noStrike">
                          <a:solidFill>
                            <a:srgbClr val="000078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2</a:t>
                      </a:r>
                      <a:endParaRPr b="1" sz="1100" u="none" cap="none" strike="noStrike">
                        <a:solidFill>
                          <a:srgbClr val="000078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68575" marB="68575" marR="68575" marL="6857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3E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13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Bendradarbis</a:t>
                      </a:r>
                      <a:endParaRPr sz="1300">
                        <a:solidFill>
                          <a:srgbClr val="43434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8900" marB="88900" marR="88900" marL="88900">
                    <a:lnL cap="flat" cmpd="sng" w="254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11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Statybos inžinierius</a:t>
                      </a:r>
                      <a:endParaRPr sz="1100">
                        <a:solidFill>
                          <a:srgbClr val="43434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8900" marB="88900" marR="88900" marL="88900">
                    <a:lnL cap="flat" cmpd="sng" w="254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t-LT" sz="1100" u="none" cap="none" strike="noStrike">
                          <a:solidFill>
                            <a:srgbClr val="434343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3-4</a:t>
                      </a:r>
                      <a:endParaRPr sz="1100" u="none" cap="none" strike="noStrike">
                        <a:solidFill>
                          <a:srgbClr val="434343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68575" marB="68575" marR="68575" marL="68575">
                    <a:lnL cap="flat" cmpd="sng" w="254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381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Dėstytojas suformuoja besimokančiųjų grupes ir vykdo veiklą, reikalaujančią kritinio mąstymo, apmąstymų ir dalijimosi idėjomis. Pavyzdžiai: </a:t>
                      </a:r>
                      <a:r>
                        <a:rPr b="1" lang="lt-LT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tarpusavio vertinimai, veiklos kritika</a:t>
                      </a:r>
                      <a:r>
                        <a:rPr lang="lt-LT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8900" marB="88900" marR="88900" marL="88900">
                    <a:lnL cap="flat" cmpd="sng" w="254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EFFA"/>
                    </a:solidFill>
                  </a:tcPr>
                </a:tc>
              </a:tr>
              <a:tr h="582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lt-LT" sz="1100" u="none" cap="none" strike="noStrike">
                          <a:solidFill>
                            <a:srgbClr val="000078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3</a:t>
                      </a:r>
                      <a:endParaRPr b="1" sz="1100" u="none" cap="none" strike="noStrike">
                        <a:solidFill>
                          <a:srgbClr val="000078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68575" marB="68575" marR="68575" marL="6857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3E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13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Bendrakūrėjas</a:t>
                      </a:r>
                      <a:endParaRPr sz="1300">
                        <a:solidFill>
                          <a:srgbClr val="43434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8900" marB="88900" marR="88900" marL="88900">
                    <a:lnL cap="flat" cmpd="sng" w="254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11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Tarpininkas</a:t>
                      </a:r>
                      <a:endParaRPr sz="1100">
                        <a:solidFill>
                          <a:srgbClr val="43434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8900" marB="88900" marR="88900" marL="88900">
                    <a:lnL cap="flat" cmpd="sng" w="254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t-LT" sz="1100" u="none" cap="none" strike="noStrike">
                          <a:solidFill>
                            <a:srgbClr val="434343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5-6</a:t>
                      </a:r>
                      <a:endParaRPr sz="1100" u="none" cap="none" strike="noStrike">
                        <a:solidFill>
                          <a:srgbClr val="434343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68575" marB="68575" marR="68575" marL="68575">
                    <a:lnL cap="flat" cmpd="sng" w="254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381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Dėstytojas siūlo veiklą, kurios metu mažos grupės turi bendradarbiauti, spręsti problemas, apmąstyti patirtį. Pavyzdžiai: </a:t>
                      </a:r>
                      <a:r>
                        <a:rPr b="1" lang="lt-LT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diskusijos apie turinį, vaidmenų žaidimai, debatai, dėlionės</a:t>
                      </a:r>
                      <a:r>
                        <a:rPr lang="lt-LT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8900" marB="88900" marR="88900" marL="88900">
                    <a:lnL cap="flat" cmpd="sng" w="254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EFFA"/>
                    </a:solidFill>
                  </a:tcPr>
                </a:tc>
              </a:tr>
              <a:tr h="681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lt-LT" sz="1100" u="none" cap="none" strike="noStrike">
                          <a:solidFill>
                            <a:srgbClr val="000078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4</a:t>
                      </a:r>
                      <a:endParaRPr b="1" sz="1100" u="none" cap="none" strike="noStrike">
                        <a:solidFill>
                          <a:srgbClr val="000078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68575" marB="68575" marR="68575" marL="6857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3E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13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Iniciatorius / partneris</a:t>
                      </a:r>
                      <a:endParaRPr sz="1300">
                        <a:solidFill>
                          <a:srgbClr val="43434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8900" marB="88900" marR="88900" marL="88900">
                    <a:lnL cap="flat" cmpd="sng" w="254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11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Bendruomenės narys / iššūkių skatintojas</a:t>
                      </a:r>
                      <a:endParaRPr sz="1100">
                        <a:solidFill>
                          <a:srgbClr val="43434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8900" marB="88900" marR="88900" marL="88900">
                    <a:lnL cap="flat" cmpd="sng" w="254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t-LT" sz="1100" u="none" cap="none" strike="noStrike">
                          <a:solidFill>
                            <a:srgbClr val="434343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7-16</a:t>
                      </a:r>
                      <a:endParaRPr sz="1100" u="none" cap="none" strike="noStrike">
                        <a:solidFill>
                          <a:srgbClr val="434343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68575" marB="68575" marR="68575" marL="68575">
                    <a:lnL cap="flat" cmpd="sng" w="254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381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Veikla yra sukurta paties besimokančiojo arba vykdoma paties besimokančiojo. Diskusijos pradeda vykti ne tik ten, kur nori dėstytojas, bet ir ten, kur jas nukreipia besimokantieji. Pavyzdžiai: </a:t>
                      </a:r>
                      <a:r>
                        <a:rPr b="1" lang="lt-LT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grupiniai pristatymai ir projektai, besimokančiųjų vedamos diskusijos</a:t>
                      </a:r>
                      <a:r>
                        <a:rPr lang="lt-LT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8900" marB="88900" marR="88900" marL="88900">
                    <a:lnL cap="flat" cmpd="sng" w="254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EFFA"/>
                    </a:solidFill>
                  </a:tcPr>
                </a:tc>
              </a:tr>
            </a:tbl>
          </a:graphicData>
        </a:graphic>
      </p:graphicFrame>
      <p:sp>
        <p:nvSpPr>
          <p:cNvPr id="159" name="Google Shape;159;p5"/>
          <p:cNvSpPr txBox="1"/>
          <p:nvPr/>
        </p:nvSpPr>
        <p:spPr>
          <a:xfrm>
            <a:off x="1602475" y="4740650"/>
            <a:ext cx="5921700" cy="2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lt-LT" sz="9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Adaptuota iš</a:t>
            </a:r>
            <a:r>
              <a:rPr b="0" i="0" lang="lt-LT" sz="900" u="none" cap="none" strike="noStrik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: Conrad, R. M., &amp; Donaldson, J. A. (2011). Engaging the online learner: Activities and resources for creative instruction (Vol. 38). John Wiley &amp; Sons. (p.9)</a:t>
            </a:r>
            <a:endParaRPr b="0" i="0" sz="900" u="none" cap="none" strike="noStrik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5"/>
          <p:cNvSpPr txBox="1"/>
          <p:nvPr/>
        </p:nvSpPr>
        <p:spPr>
          <a:xfrm>
            <a:off x="1205425" y="471800"/>
            <a:ext cx="6715800" cy="7029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lt-LT" sz="2400">
                <a:solidFill>
                  <a:srgbClr val="000078"/>
                </a:solidFill>
                <a:latin typeface="Roboto"/>
                <a:ea typeface="Roboto"/>
                <a:cs typeface="Roboto"/>
                <a:sym typeface="Roboto"/>
              </a:rPr>
              <a:t>Įtraukties ir chronologijos perspektyva,</a:t>
            </a:r>
            <a:endParaRPr b="1" sz="2400">
              <a:solidFill>
                <a:srgbClr val="00007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lt-LT" sz="2400">
                <a:solidFill>
                  <a:srgbClr val="000078"/>
                </a:solidFill>
                <a:latin typeface="Roboto"/>
                <a:ea typeface="Roboto"/>
                <a:cs typeface="Roboto"/>
                <a:sym typeface="Roboto"/>
              </a:rPr>
              <a:t>studijų dalyko pavyzdys</a:t>
            </a:r>
            <a:endParaRPr b="1" sz="2400">
              <a:solidFill>
                <a:srgbClr val="00007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3429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7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61" name="Google Shape;16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00" y="13700"/>
            <a:ext cx="1258375" cy="48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93350" y="44300"/>
            <a:ext cx="1079125" cy="427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93350" y="507400"/>
            <a:ext cx="681834" cy="13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489525" y="4637875"/>
            <a:ext cx="582946" cy="42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1200" y="4764291"/>
            <a:ext cx="1258376" cy="379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825" y="4584200"/>
            <a:ext cx="774880" cy="13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543d140d06_0_119"/>
          <p:cNvSpPr txBox="1"/>
          <p:nvPr>
            <p:ph idx="4294967295" type="title"/>
          </p:nvPr>
        </p:nvSpPr>
        <p:spPr>
          <a:xfrm>
            <a:off x="1917725" y="44300"/>
            <a:ext cx="51732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33333"/>
              <a:buNone/>
            </a:pPr>
            <a:r>
              <a:rPr b="1" lang="lt-LT" sz="2400">
                <a:solidFill>
                  <a:srgbClr val="000078"/>
                </a:solidFill>
              </a:rPr>
              <a:t>Duomenys apie besimokančiųjų įtrauktį</a:t>
            </a:r>
            <a:endParaRPr b="1" sz="2400">
              <a:solidFill>
                <a:srgbClr val="000078"/>
              </a:solidFill>
            </a:endParaRPr>
          </a:p>
        </p:txBody>
      </p:sp>
      <p:sp>
        <p:nvSpPr>
          <p:cNvPr id="172" name="Google Shape;172;g1543d140d06_0_119"/>
          <p:cNvSpPr txBox="1"/>
          <p:nvPr/>
        </p:nvSpPr>
        <p:spPr>
          <a:xfrm>
            <a:off x="2140525" y="2300375"/>
            <a:ext cx="12585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lt-LT"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skatina besimokančiųjų aktyvų įsitraukimą</a:t>
            </a:r>
            <a:endParaRPr b="1" i="0" sz="11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3" name="Google Shape;173;g1543d140d06_0_119"/>
          <p:cNvSpPr txBox="1"/>
          <p:nvPr/>
        </p:nvSpPr>
        <p:spPr>
          <a:xfrm>
            <a:off x="2514475" y="1910700"/>
            <a:ext cx="473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4" name="Google Shape;174;g1543d140d06_0_119"/>
          <p:cNvSpPr txBox="1"/>
          <p:nvPr/>
        </p:nvSpPr>
        <p:spPr>
          <a:xfrm>
            <a:off x="21200" y="734950"/>
            <a:ext cx="2208000" cy="38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78"/>
              </a:buClr>
              <a:buSzPts val="1100"/>
              <a:buFont typeface="Roboto"/>
              <a:buChar char="➔"/>
            </a:pPr>
            <a:r>
              <a:rPr lang="lt-LT"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skatinti aktyvų ir kūrybišką besimokančiųjų įsitraukimą į dalyką.</a:t>
            </a:r>
            <a:endParaRPr sz="11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78"/>
              </a:buClr>
              <a:buSzPts val="1100"/>
              <a:buFont typeface="Roboto"/>
              <a:buChar char="➔"/>
            </a:pPr>
            <a:r>
              <a:rPr lang="lt-LT"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naudoti skaitmenines technologijas pedagoginėse strategijose, kuriomis skatinami įvairiapusiai įgūdžiai, gilus mąstymas ir kūrybinė raiška.</a:t>
            </a:r>
            <a:endParaRPr sz="11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78"/>
              </a:buClr>
              <a:buSzPts val="1100"/>
              <a:buFont typeface="Roboto"/>
              <a:buChar char="➔"/>
            </a:pPr>
            <a:r>
              <a:rPr lang="lt-LT"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atverti mokymąsi naujoms, realioms aplinkybėms, kurios įtraukia pačius besimokančiuosius į praktinę veiklą, mokslinius tyrimus ar sudėtingų problemų sprendimą</a:t>
            </a:r>
            <a:endParaRPr sz="11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5" name="Google Shape;175;g1543d140d06_0_119"/>
          <p:cNvSpPr txBox="1"/>
          <p:nvPr/>
        </p:nvSpPr>
        <p:spPr>
          <a:xfrm>
            <a:off x="6465275" y="1466650"/>
            <a:ext cx="2530800" cy="26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78"/>
              </a:buClr>
              <a:buSzPts val="1100"/>
              <a:buFont typeface="Roboto"/>
              <a:buChar char="➔"/>
            </a:pPr>
            <a:r>
              <a:rPr lang="lt-LT" sz="1100">
                <a:solidFill>
                  <a:srgbClr val="434343"/>
                </a:solidFill>
                <a:highlight>
                  <a:srgbClr val="FAFAFD"/>
                </a:highlight>
                <a:latin typeface="Roboto"/>
                <a:ea typeface="Roboto"/>
                <a:cs typeface="Roboto"/>
                <a:sym typeface="Roboto"/>
              </a:rPr>
              <a:t>žurnalo duomenys (pvz., paspaudimų elgesys, atsakymai į testus mokymosi aplinkoje).</a:t>
            </a:r>
            <a:endParaRPr sz="1100">
              <a:solidFill>
                <a:srgbClr val="434343"/>
              </a:solidFill>
              <a:highlight>
                <a:srgbClr val="FAFAFD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78"/>
              </a:buClr>
              <a:buSzPts val="1100"/>
              <a:buFont typeface="Roboto"/>
              <a:buChar char="➔"/>
            </a:pPr>
            <a:r>
              <a:rPr lang="lt-LT" sz="1100">
                <a:solidFill>
                  <a:srgbClr val="434343"/>
                </a:solidFill>
                <a:highlight>
                  <a:srgbClr val="FAFAFD"/>
                </a:highlight>
                <a:latin typeface="Roboto"/>
                <a:ea typeface="Roboto"/>
                <a:cs typeface="Roboto"/>
                <a:sym typeface="Roboto"/>
              </a:rPr>
              <a:t>besimokančiųjų pasisakymai (pvz., forumai, tinklaraščiai ir kt., skirti kokybinei analizei).</a:t>
            </a:r>
            <a:endParaRPr sz="1100">
              <a:solidFill>
                <a:srgbClr val="434343"/>
              </a:solidFill>
              <a:highlight>
                <a:srgbClr val="FAFAFD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78"/>
              </a:buClr>
              <a:buSzPts val="1100"/>
              <a:buFont typeface="Roboto"/>
              <a:buChar char="➔"/>
            </a:pPr>
            <a:r>
              <a:rPr lang="lt-LT" sz="1100">
                <a:solidFill>
                  <a:srgbClr val="434343"/>
                </a:solidFill>
                <a:highlight>
                  <a:srgbClr val="FAFAFD"/>
                </a:highlight>
                <a:latin typeface="Roboto"/>
                <a:ea typeface="Roboto"/>
                <a:cs typeface="Roboto"/>
                <a:sym typeface="Roboto"/>
              </a:rPr>
              <a:t>garso ir vaizdo duomenys (pvz., stebėjimai, kompiuterinės regos metodai)</a:t>
            </a:r>
            <a:endParaRPr sz="1100">
              <a:solidFill>
                <a:srgbClr val="434343"/>
              </a:solidFill>
              <a:highlight>
                <a:srgbClr val="FAFAFD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78"/>
              </a:buClr>
              <a:buSzPts val="1100"/>
              <a:buFont typeface="Roboto"/>
              <a:buChar char="➔"/>
            </a:pPr>
            <a:r>
              <a:rPr lang="lt-LT" sz="1100">
                <a:solidFill>
                  <a:srgbClr val="434343"/>
                </a:solidFill>
                <a:highlight>
                  <a:srgbClr val="FAFAFD"/>
                </a:highlight>
                <a:latin typeface="Roboto"/>
                <a:ea typeface="Roboto"/>
                <a:cs typeface="Roboto"/>
                <a:sym typeface="Roboto"/>
              </a:rPr>
              <a:t>fiziologiniai duomenys (pvz., studentų emocinės reakcijos)</a:t>
            </a:r>
            <a:endParaRPr sz="1100">
              <a:solidFill>
                <a:srgbClr val="434343"/>
              </a:solidFill>
              <a:highlight>
                <a:srgbClr val="FAFAFD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6" name="Google Shape;176;g1543d140d06_0_119"/>
          <p:cNvSpPr txBox="1"/>
          <p:nvPr/>
        </p:nvSpPr>
        <p:spPr>
          <a:xfrm>
            <a:off x="5064850" y="1876263"/>
            <a:ext cx="13575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lt-LT" sz="1100">
                <a:solidFill>
                  <a:srgbClr val="434343"/>
                </a:solidFill>
                <a:highlight>
                  <a:srgbClr val="FAFAFD"/>
                </a:highlight>
                <a:latin typeface="Roboto"/>
                <a:ea typeface="Roboto"/>
                <a:cs typeface="Roboto"/>
                <a:sym typeface="Roboto"/>
              </a:rPr>
              <a:t>suteikia galimybę stebėti, vertinti ir suprasti mokymąsi bei įvertinti įsitraukimą.</a:t>
            </a:r>
            <a:endParaRPr b="1" i="0" sz="11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7" name="Google Shape;177;g1543d140d06_0_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40000" y="1740050"/>
            <a:ext cx="1422700" cy="142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g1543d140d06_0_119"/>
          <p:cNvSpPr txBox="1"/>
          <p:nvPr/>
        </p:nvSpPr>
        <p:spPr>
          <a:xfrm>
            <a:off x="3110750" y="1178625"/>
            <a:ext cx="2558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lt-LT">
                <a:solidFill>
                  <a:srgbClr val="000078"/>
                </a:solidFill>
                <a:latin typeface="Roboto"/>
                <a:ea typeface="Roboto"/>
                <a:cs typeface="Roboto"/>
                <a:sym typeface="Roboto"/>
              </a:rPr>
              <a:t>Skaitmeninės technologijos</a:t>
            </a:r>
            <a:endParaRPr b="1" i="0" sz="1400" u="none" cap="none" strike="noStrike">
              <a:solidFill>
                <a:srgbClr val="00007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" name="Google Shape;179;g1543d140d06_0_119"/>
          <p:cNvSpPr/>
          <p:nvPr/>
        </p:nvSpPr>
        <p:spPr>
          <a:xfrm flipH="1" rot="517781">
            <a:off x="2766491" y="3227794"/>
            <a:ext cx="1357569" cy="780420"/>
          </a:xfrm>
          <a:prstGeom prst="curvedUp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000078"/>
          </a:solidFill>
          <a:ln cap="flat" cmpd="sng" w="9525">
            <a:solidFill>
              <a:srgbClr val="0000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1543d140d06_0_119"/>
          <p:cNvSpPr/>
          <p:nvPr/>
        </p:nvSpPr>
        <p:spPr>
          <a:xfrm rot="-355835">
            <a:off x="4210552" y="3234198"/>
            <a:ext cx="1422715" cy="767597"/>
          </a:xfrm>
          <a:prstGeom prst="curvedUp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000078"/>
          </a:solidFill>
          <a:ln cap="flat" cmpd="sng" w="9525">
            <a:solidFill>
              <a:srgbClr val="0000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g1543d140d06_0_119"/>
          <p:cNvSpPr/>
          <p:nvPr/>
        </p:nvSpPr>
        <p:spPr>
          <a:xfrm>
            <a:off x="5096250" y="1516800"/>
            <a:ext cx="975900" cy="273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g1543d140d06_0_119"/>
          <p:cNvSpPr/>
          <p:nvPr/>
        </p:nvSpPr>
        <p:spPr>
          <a:xfrm flipH="1">
            <a:off x="2134850" y="2079713"/>
            <a:ext cx="975900" cy="273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78"/>
          </a:solidFill>
          <a:ln cap="flat" cmpd="sng" w="9525">
            <a:solidFill>
              <a:srgbClr val="0000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Google Shape;183;g1543d140d06_0_1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200" y="13700"/>
            <a:ext cx="1258375" cy="48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g1543d140d06_0_1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93350" y="44300"/>
            <a:ext cx="1079125" cy="427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g1543d140d06_0_1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93350" y="507400"/>
            <a:ext cx="681834" cy="13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1543d140d06_0_1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489525" y="4637875"/>
            <a:ext cx="582946" cy="42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g1543d140d06_0_1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1200" y="4764291"/>
            <a:ext cx="1258376" cy="379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g1543d140d06_0_1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4825" y="4584200"/>
            <a:ext cx="774880" cy="13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838abf5a2b_0_38"/>
          <p:cNvSpPr txBox="1"/>
          <p:nvPr/>
        </p:nvSpPr>
        <p:spPr>
          <a:xfrm>
            <a:off x="1279575" y="4620775"/>
            <a:ext cx="7209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lt-LT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D'Mello, S. (2021). Improving student engagement in and with digital learning technologies. In </a:t>
            </a:r>
            <a:r>
              <a:rPr b="0" i="1" lang="lt-LT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Digital Education Outlook 2021. Pushing </a:t>
            </a:r>
            <a:endParaRPr b="0" i="1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1" lang="lt-LT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the frontiers with artificial intelligence, blockchain and robots</a:t>
            </a:r>
            <a:r>
              <a:rPr b="0" i="0" lang="lt-LT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(pp. 75-104). OECD Publishing. </a:t>
            </a:r>
            <a:r>
              <a:rPr b="0" i="0" lang="lt-LT" sz="9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https://doi.org/10.1787/589b283f-en</a:t>
            </a:r>
            <a:r>
              <a:rPr b="0" i="0" lang="lt-LT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g1838abf5a2b_0_38"/>
          <p:cNvSpPr txBox="1"/>
          <p:nvPr/>
        </p:nvSpPr>
        <p:spPr>
          <a:xfrm>
            <a:off x="260525" y="798350"/>
            <a:ext cx="4102800" cy="38790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lt-LT" sz="1100">
                <a:solidFill>
                  <a:srgbClr val="000078"/>
                </a:solidFill>
              </a:rPr>
              <a:t>Tradiciniai vertinimo metodai</a:t>
            </a:r>
            <a:endParaRPr b="1" i="0" sz="1100" u="none" cap="none" strike="noStrike">
              <a:solidFill>
                <a:srgbClr val="00007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00007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100">
                <a:solidFill>
                  <a:srgbClr val="737373"/>
                </a:solidFill>
              </a:rPr>
              <a:t>- savianalizės klausimynai</a:t>
            </a:r>
            <a:endParaRPr sz="1100">
              <a:solidFill>
                <a:srgbClr val="73737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100">
                <a:solidFill>
                  <a:srgbClr val="737373"/>
                </a:solidFill>
              </a:rPr>
              <a:t>- patirties atrankos metodai (ESM) (Csikszentmihalyi ir Larson, 1987)</a:t>
            </a:r>
            <a:endParaRPr sz="1100">
              <a:solidFill>
                <a:srgbClr val="73737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100">
                <a:solidFill>
                  <a:srgbClr val="737373"/>
                </a:solidFill>
              </a:rPr>
              <a:t>- dienos rekonstrukcija (Kahneman ir kt., 2004) ir</a:t>
            </a:r>
            <a:endParaRPr sz="1100">
              <a:solidFill>
                <a:srgbClr val="73737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100">
                <a:solidFill>
                  <a:srgbClr val="737373"/>
                </a:solidFill>
              </a:rPr>
              <a:t>- interviu (Turner ir Meyer, 2000).</a:t>
            </a:r>
            <a:endParaRPr sz="1100">
              <a:solidFill>
                <a:srgbClr val="73737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100">
                <a:solidFill>
                  <a:srgbClr val="737373"/>
                </a:solidFill>
              </a:rPr>
              <a:t>- stebėjimo metodai</a:t>
            </a:r>
            <a:endParaRPr sz="1100">
              <a:solidFill>
                <a:srgbClr val="73737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lt-LT" sz="1100">
                <a:solidFill>
                  <a:srgbClr val="000078"/>
                </a:solidFill>
              </a:rPr>
              <a:t>Automatizuotas skaitmeninio vertinimo metodas</a:t>
            </a:r>
            <a:endParaRPr b="1" i="0" sz="1100" u="none" cap="none" strike="noStrike">
              <a:solidFill>
                <a:srgbClr val="00007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lt-LT" sz="1100">
                <a:solidFill>
                  <a:srgbClr val="737373"/>
                </a:solidFill>
              </a:rPr>
              <a:t>- duomenys, gauti iš akademinių ir elgesio įrašų, pavyzdžiui, namų darbų atlikimas, praleisti užsiėmimai, pasiekimų testų rezultatai, skaitmeninėje mokymosi platformoje praleistas laikas ir pan.</a:t>
            </a:r>
            <a:endParaRPr b="1" i="0" sz="1100" u="none" cap="none" strike="noStrike">
              <a:solidFill>
                <a:srgbClr val="73737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73737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lt-LT" sz="1100">
                <a:solidFill>
                  <a:srgbClr val="737373"/>
                </a:solidFill>
              </a:rPr>
              <a:t>- pažangūs ir eksperimentiniai: akių stebėjimas, apčiuopos technologijos, jutiklis (veido bruožai, kūno judesiai ir sąveikos modeliai).</a:t>
            </a:r>
            <a:endParaRPr b="0" i="0" sz="1100" u="none" cap="none" strike="noStrike">
              <a:solidFill>
                <a:srgbClr val="73737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73737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lt-LT" sz="900">
                <a:solidFill>
                  <a:srgbClr val="737373"/>
                </a:solidFill>
              </a:rPr>
              <a:t>Adaptuota iš</a:t>
            </a:r>
            <a:r>
              <a:rPr b="0" i="0" lang="lt-LT" sz="900" u="none" cap="none" strike="noStrik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 D'Mello (2021). </a:t>
            </a:r>
            <a:endParaRPr b="0" i="0" sz="900" u="none" cap="none" strike="noStrike">
              <a:solidFill>
                <a:srgbClr val="73737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g1838abf5a2b_0_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200" y="13700"/>
            <a:ext cx="1258375" cy="48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g1838abf5a2b_0_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93350" y="44300"/>
            <a:ext cx="1079125" cy="427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g1838abf5a2b_0_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93350" y="507400"/>
            <a:ext cx="681834" cy="13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g1838abf5a2b_0_3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489525" y="4637875"/>
            <a:ext cx="582946" cy="42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g1838abf5a2b_0_3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1200" y="4764291"/>
            <a:ext cx="1258376" cy="379209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g1838abf5a2b_0_38"/>
          <p:cNvSpPr txBox="1"/>
          <p:nvPr>
            <p:ph idx="4294967295" type="title"/>
          </p:nvPr>
        </p:nvSpPr>
        <p:spPr>
          <a:xfrm>
            <a:off x="1882200" y="13700"/>
            <a:ext cx="55065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b="1" lang="lt-LT" sz="2400">
                <a:solidFill>
                  <a:srgbClr val="000078"/>
                </a:solidFill>
              </a:rPr>
              <a:t>Įtraukties stebėsena ir vertinimas</a:t>
            </a:r>
            <a:endParaRPr b="1" sz="2400">
              <a:solidFill>
                <a:srgbClr val="000078"/>
              </a:solidFill>
            </a:endParaRPr>
          </a:p>
        </p:txBody>
      </p:sp>
      <p:sp>
        <p:nvSpPr>
          <p:cNvPr id="201" name="Google Shape;201;g1838abf5a2b_0_38"/>
          <p:cNvSpPr/>
          <p:nvPr/>
        </p:nvSpPr>
        <p:spPr>
          <a:xfrm>
            <a:off x="4388625" y="1169325"/>
            <a:ext cx="4343400" cy="836100"/>
          </a:xfrm>
          <a:prstGeom prst="wedgeRoundRectCallout">
            <a:avLst>
              <a:gd fmla="val -64661" name="adj1"/>
              <a:gd fmla="val 158892" name="adj2"/>
              <a:gd fmla="val 0" name="adj3"/>
            </a:avLst>
          </a:prstGeom>
          <a:solidFill>
            <a:srgbClr val="73EDFF"/>
          </a:solidFill>
          <a:ln cap="flat" cmpd="sng" w="9525">
            <a:solidFill>
              <a:srgbClr val="73ED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100">
                <a:solidFill>
                  <a:srgbClr val="000078"/>
                </a:solidFill>
              </a:rPr>
              <a:t>Galima išskirti iš anksto sukonfigūruotus būdus (kaip ataskaitos ir moduliai Moodle aplinkoje, taip pat tokios funkcijos kaip įvertinimai) ir konfigūruojamus būdus, pvz., testus ar kitokio pobūdžio veiklas. </a:t>
            </a:r>
            <a:endParaRPr sz="1100">
              <a:solidFill>
                <a:srgbClr val="000078"/>
              </a:solidFill>
            </a:endParaRPr>
          </a:p>
        </p:txBody>
      </p:sp>
      <p:pic>
        <p:nvPicPr>
          <p:cNvPr id="202" name="Google Shape;202;g1838abf5a2b_0_3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104575" y="2066628"/>
            <a:ext cx="3570600" cy="20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g1838abf5a2b_0_38"/>
          <p:cNvSpPr txBox="1"/>
          <p:nvPr/>
        </p:nvSpPr>
        <p:spPr>
          <a:xfrm>
            <a:off x="5054675" y="4135675"/>
            <a:ext cx="35706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lt-LT" sz="9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Moodle (</a:t>
            </a:r>
            <a:r>
              <a:rPr lang="lt-LT" sz="900">
                <a:solidFill>
                  <a:srgbClr val="1C4587"/>
                </a:solidFill>
              </a:rPr>
              <a:t>integruota</a:t>
            </a:r>
            <a:r>
              <a:rPr b="0" i="0" lang="lt-LT" sz="9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lt-LT" sz="900">
                <a:solidFill>
                  <a:srgbClr val="1C4587"/>
                </a:solidFill>
              </a:rPr>
              <a:t>Veiklos išbaigtumo ataskaita</a:t>
            </a:r>
            <a:r>
              <a:rPr b="0" i="0" lang="lt-LT" sz="9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lt-LT" sz="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0"/>
              </a:rPr>
              <a:t>https://docs.moodle.org/400/en/Activity_completion_report</a:t>
            </a:r>
            <a:r>
              <a:rPr b="0" i="0" lang="lt-LT" sz="8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Google Shape;204;g1838abf5a2b_0_3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4825" y="4584200"/>
            <a:ext cx="774880" cy="13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9" name="Google Shape;209;p3"/>
          <p:cNvGraphicFramePr/>
          <p:nvPr/>
        </p:nvGraphicFramePr>
        <p:xfrm>
          <a:off x="1137020" y="68186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{07A770CC-9CF1-4FFE-98BE-7C6890BB612F}</a:tableStyleId>
              </a:tblPr>
              <a:tblGrid>
                <a:gridCol w="1676975"/>
                <a:gridCol w="2760450"/>
                <a:gridCol w="2600425"/>
              </a:tblGrid>
              <a:tr h="402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lt-LT" sz="1300">
                          <a:solidFill>
                            <a:srgbClr val="000078"/>
                          </a:solidFill>
                        </a:rPr>
                        <a:t>Veikla</a:t>
                      </a:r>
                      <a:endParaRPr b="1" sz="1600" u="none" cap="none" strike="noStrike">
                        <a:solidFill>
                          <a:srgbClr val="000078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b="1" sz="1300" u="none" cap="none" strike="noStrike">
                        <a:solidFill>
                          <a:srgbClr val="000078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lt-LT" sz="1300">
                          <a:solidFill>
                            <a:srgbClr val="000078"/>
                          </a:solidFill>
                        </a:rPr>
                        <a:t>Stebimi duomenys ir skaitmeniniai įrodymai</a:t>
                      </a:r>
                      <a:endParaRPr b="1" sz="1300" u="none" cap="none" strike="noStrike">
                        <a:solidFill>
                          <a:srgbClr val="000078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lt-LT" sz="1300">
                          <a:solidFill>
                            <a:srgbClr val="000078"/>
                          </a:solidFill>
                        </a:rPr>
                        <a:t>Veiksmas</a:t>
                      </a:r>
                      <a:r>
                        <a:rPr b="1" lang="lt-LT" sz="1300" u="none" cap="none" strike="noStrike">
                          <a:solidFill>
                            <a:srgbClr val="000078"/>
                          </a:solidFill>
                        </a:rPr>
                        <a:t>/</a:t>
                      </a:r>
                      <a:r>
                        <a:rPr b="1" lang="lt-LT" sz="1300">
                          <a:solidFill>
                            <a:srgbClr val="000078"/>
                          </a:solidFill>
                        </a:rPr>
                        <a:t> pedagoginis sprendimas</a:t>
                      </a:r>
                      <a:endParaRPr b="1" sz="1300" u="none" cap="none" strike="noStrike">
                        <a:solidFill>
                          <a:srgbClr val="000078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</a:tr>
              <a:tr h="929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lt-LT" sz="1100" u="none" cap="none" strike="noStrike">
                          <a:solidFill>
                            <a:srgbClr val="000078"/>
                          </a:solidFill>
                        </a:rPr>
                        <a:t>Forumas</a:t>
                      </a:r>
                      <a:endParaRPr b="1" sz="1100" u="none" cap="none" strike="noStrike">
                        <a:solidFill>
                          <a:srgbClr val="000078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t-LT" sz="1100">
                          <a:solidFill>
                            <a:srgbClr val="737373"/>
                          </a:solidFill>
                        </a:rPr>
                        <a:t>Indėlis: skaičius, dalyviai, kokybė</a:t>
                      </a:r>
                      <a:endParaRPr sz="1100" u="none" cap="none" strike="noStrike">
                        <a:solidFill>
                          <a:srgbClr val="737373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t-LT" sz="1100">
                          <a:solidFill>
                            <a:srgbClr val="737373"/>
                          </a:solidFill>
                        </a:rPr>
                        <a:t>Tiesioginė intervencija (dėstytojas): skatinti studentus dalyvauti, motyvuoti juos (aiškiai nurodyti dalyvavimo svarbą).</a:t>
                      </a:r>
                      <a:endParaRPr sz="1100" u="none" cap="none" strike="noStrike">
                        <a:solidFill>
                          <a:srgbClr val="737373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lt-LT" sz="1100">
                          <a:solidFill>
                            <a:srgbClr val="000078"/>
                          </a:solidFill>
                        </a:rPr>
                        <a:t>Užduotis</a:t>
                      </a:r>
                      <a:endParaRPr b="1" sz="1100" u="none" cap="none" strike="noStrike">
                        <a:solidFill>
                          <a:srgbClr val="000078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t-LT" sz="1100">
                          <a:solidFill>
                            <a:srgbClr val="737373"/>
                          </a:solidFill>
                        </a:rPr>
                        <a:t>Iš anksto sukonfigūruota NMA:  Veiklos užbaigimas. Moodle ataskaita (veiklos išbaigtumas)</a:t>
                      </a:r>
                      <a:endParaRPr sz="1100" u="none" cap="none" strike="noStrike">
                        <a:solidFill>
                          <a:srgbClr val="737373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t-LT" sz="1100">
                          <a:solidFill>
                            <a:srgbClr val="737373"/>
                          </a:solidFill>
                        </a:rPr>
                        <a:t>Priminimas apie laukiančią užduotį (sistema) ir pagalba (dėstytojas).</a:t>
                      </a:r>
                      <a:endParaRPr sz="1400" u="none" cap="none" strike="noStrike">
                        <a:solidFill>
                          <a:srgbClr val="737373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rgbClr val="737373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lt-LT" sz="1100" u="none" cap="none" strike="noStrike">
                          <a:solidFill>
                            <a:srgbClr val="000078"/>
                          </a:solidFill>
                        </a:rPr>
                        <a:t>e-Portfolio</a:t>
                      </a:r>
                      <a:endParaRPr b="1" sz="1100" u="none" cap="none" strike="noStrike">
                        <a:solidFill>
                          <a:srgbClr val="000078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t-LT" sz="1100">
                          <a:solidFill>
                            <a:srgbClr val="73737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veikla e</a:t>
                      </a:r>
                      <a:r>
                        <a:rPr lang="lt-LT" sz="1100" u="none" cap="none" strike="noStrike">
                          <a:solidFill>
                            <a:srgbClr val="73737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-Portfolio - </a:t>
                      </a:r>
                      <a:r>
                        <a:rPr lang="lt-LT" sz="1100">
                          <a:solidFill>
                            <a:srgbClr val="73737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refleksija </a:t>
                      </a:r>
                      <a:r>
                        <a:rPr lang="lt-LT" sz="1100" u="none" cap="none" strike="noStrike">
                          <a:solidFill>
                            <a:srgbClr val="73737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 </a:t>
                      </a:r>
                      <a:r>
                        <a:rPr b="1" lang="lt-LT" sz="1100">
                          <a:solidFill>
                            <a:srgbClr val="73737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įrodymas: pridedamas artefaktas (mokymosi veiklos rezultatas). </a:t>
                      </a:r>
                      <a:endParaRPr sz="1100" u="none" cap="none" strike="noStrike">
                        <a:solidFill>
                          <a:srgbClr val="737373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t-LT" sz="1100">
                          <a:solidFill>
                            <a:srgbClr val="73737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Dėstytojo intervencijos stebėsenos etape - </a:t>
                      </a:r>
                      <a:r>
                        <a:rPr lang="lt-LT" sz="1100" u="none" cap="none" strike="noStrike">
                          <a:solidFill>
                            <a:srgbClr val="73737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Graph/automatisme</a:t>
                      </a:r>
                      <a:endParaRPr sz="1100" u="none" cap="none" strike="noStrike">
                        <a:solidFill>
                          <a:srgbClr val="73737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rgbClr val="737373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8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lt-LT" sz="1100">
                          <a:solidFill>
                            <a:srgbClr val="000078"/>
                          </a:solidFill>
                        </a:rPr>
                        <a:t>Atvejo studija</a:t>
                      </a:r>
                      <a:endParaRPr b="1" sz="1100" u="none" cap="none" strike="noStrike">
                        <a:solidFill>
                          <a:srgbClr val="000078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t-LT" sz="1100" u="none" cap="none" strike="noStrike">
                          <a:solidFill>
                            <a:srgbClr val="737373"/>
                          </a:solidFill>
                        </a:rPr>
                        <a:t>Moodle </a:t>
                      </a:r>
                      <a:r>
                        <a:rPr lang="lt-LT" sz="1100">
                          <a:solidFill>
                            <a:srgbClr val="737373"/>
                          </a:solidFill>
                        </a:rPr>
                        <a:t>adaptyvusis mokymasis</a:t>
                      </a:r>
                      <a:endParaRPr sz="1100" u="none" cap="none" strike="noStrike">
                        <a:solidFill>
                          <a:srgbClr val="737373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t-LT" sz="1100">
                          <a:solidFill>
                            <a:srgbClr val="737373"/>
                          </a:solidFill>
                        </a:rPr>
                        <a:t>Automatinis CS priskyrimas pagal testo rezultatus</a:t>
                      </a:r>
                      <a:endParaRPr sz="1100" u="none" cap="none" strike="noStrike">
                        <a:solidFill>
                          <a:srgbClr val="737373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8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lt-LT" sz="1100">
                          <a:solidFill>
                            <a:srgbClr val="000078"/>
                          </a:solidFill>
                        </a:rPr>
                        <a:t>Iškritimų prevencija</a:t>
                      </a:r>
                      <a:endParaRPr b="1" sz="1100" u="none" cap="none" strike="noStrike">
                        <a:solidFill>
                          <a:srgbClr val="000078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t-LT" sz="1100">
                          <a:solidFill>
                            <a:srgbClr val="737373"/>
                          </a:solidFill>
                        </a:rPr>
                        <a:t>Studentų, kuriems kyla iškritimo iš studijų rizika, modelis Moodle aplinkoje</a:t>
                      </a:r>
                      <a:endParaRPr sz="1100" u="none" cap="none" strike="noStrike">
                        <a:solidFill>
                          <a:srgbClr val="737373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t-LT" sz="1100">
                          <a:solidFill>
                            <a:srgbClr val="737373"/>
                          </a:solidFill>
                        </a:rPr>
                        <a:t>Siųsti pranešimą studentui pagal duomenų ataskaitą</a:t>
                      </a:r>
                      <a:endParaRPr sz="1100" u="none" cap="none" strike="noStrike">
                        <a:solidFill>
                          <a:srgbClr val="737373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10" name="Google Shape;21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00" y="13700"/>
            <a:ext cx="1258375" cy="48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93350" y="44300"/>
            <a:ext cx="1079125" cy="427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93350" y="507400"/>
            <a:ext cx="681834" cy="13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515200" y="4643175"/>
            <a:ext cx="582946" cy="42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1200" y="4764291"/>
            <a:ext cx="1258376" cy="379209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"/>
          <p:cNvSpPr txBox="1"/>
          <p:nvPr>
            <p:ph idx="4294967295" type="title"/>
          </p:nvPr>
        </p:nvSpPr>
        <p:spPr>
          <a:xfrm>
            <a:off x="1489900" y="13700"/>
            <a:ext cx="68157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b="1" lang="lt-LT" sz="2300">
                <a:solidFill>
                  <a:srgbClr val="000078"/>
                </a:solidFill>
              </a:rPr>
              <a:t>Sprendimai ir pavyzdžiai įsitraukimui skatinti</a:t>
            </a:r>
            <a:endParaRPr b="1" sz="2300">
              <a:solidFill>
                <a:srgbClr val="000078"/>
              </a:solidFill>
            </a:endParaRPr>
          </a:p>
        </p:txBody>
      </p:sp>
      <p:pic>
        <p:nvPicPr>
          <p:cNvPr id="216" name="Google Shape;216;p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825" y="4584200"/>
            <a:ext cx="774880" cy="13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