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04"/>
  </p:normalViewPr>
  <p:slideViewPr>
    <p:cSldViewPr snapToGrid="0">
      <p:cViewPr varScale="1">
        <p:scale>
          <a:sx n="105" d="100"/>
          <a:sy n="105" d="100"/>
        </p:scale>
        <p:origin x="1840"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8" name="Google Shape;178;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3" name="Google Shape;193;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3" name="Google Shape;203;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3" name="Google Shape;213;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3" name="Google Shape;223;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3" name="Google Shape;233;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2" name="Google Shape;242;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3" name="Google Shape;253;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1" name="Google Shape;261;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9" name="Google Shape;269;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 name="Google Shape;92;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0" name="Google Shape;280;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2" name="Google Shape;122;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3" name="Google Shape;14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3" name="Google Shape;163;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1"/>
        <p:cNvGrpSpPr/>
        <p:nvPr/>
      </p:nvGrpSpPr>
      <p:grpSpPr>
        <a:xfrm>
          <a:off x="0" y="0"/>
          <a:ext cx="0" cy="0"/>
          <a:chOff x="0" y="0"/>
          <a:chExt cx="0" cy="0"/>
        </a:xfrm>
      </p:grpSpPr>
      <p:sp>
        <p:nvSpPr>
          <p:cNvPr id="12" name="Google Shape;12;p2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4" name="Google Shape;1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ru-RU"/>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68"/>
        <p:cNvGrpSpPr/>
        <p:nvPr/>
      </p:nvGrpSpPr>
      <p:grpSpPr>
        <a:xfrm>
          <a:off x="0" y="0"/>
          <a:ext cx="0" cy="0"/>
          <a:chOff x="0" y="0"/>
          <a:chExt cx="0" cy="0"/>
        </a:xfrm>
      </p:grpSpPr>
      <p:sp>
        <p:nvSpPr>
          <p:cNvPr id="69" name="Google Shape;69;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ru-RU"/>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ru-RU"/>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17"/>
        <p:cNvGrpSpPr/>
        <p:nvPr/>
      </p:nvGrpSpPr>
      <p:grpSpPr>
        <a:xfrm>
          <a:off x="0" y="0"/>
          <a:ext cx="0" cy="0"/>
          <a:chOff x="0" y="0"/>
          <a:chExt cx="0" cy="0"/>
        </a:xfrm>
      </p:grpSpPr>
      <p:sp>
        <p:nvSpPr>
          <p:cNvPr id="18" name="Google Shape;1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ru-RU"/>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23"/>
        <p:cNvGrpSpPr/>
        <p:nvPr/>
      </p:nvGrpSpPr>
      <p:grpSpPr>
        <a:xfrm>
          <a:off x="0" y="0"/>
          <a:ext cx="0" cy="0"/>
          <a:chOff x="0" y="0"/>
          <a:chExt cx="0" cy="0"/>
        </a:xfrm>
      </p:grpSpPr>
      <p:sp>
        <p:nvSpPr>
          <p:cNvPr id="24" name="Google Shape;24;p2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6" name="Google Shape;2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ru-RU"/>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29"/>
        <p:cNvGrpSpPr/>
        <p:nvPr/>
      </p:nvGrpSpPr>
      <p:grpSpPr>
        <a:xfrm>
          <a:off x="0" y="0"/>
          <a:ext cx="0" cy="0"/>
          <a:chOff x="0" y="0"/>
          <a:chExt cx="0" cy="0"/>
        </a:xfrm>
      </p:grpSpPr>
      <p:sp>
        <p:nvSpPr>
          <p:cNvPr id="30" name="Google Shape;30;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2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 name="Google Shape;33;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ru-RU"/>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36"/>
        <p:cNvGrpSpPr/>
        <p:nvPr/>
      </p:nvGrpSpPr>
      <p:grpSpPr>
        <a:xfrm>
          <a:off x="0" y="0"/>
          <a:ext cx="0" cy="0"/>
          <a:chOff x="0" y="0"/>
          <a:chExt cx="0" cy="0"/>
        </a:xfrm>
      </p:grpSpPr>
      <p:sp>
        <p:nvSpPr>
          <p:cNvPr id="37" name="Google Shape;37;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2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2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2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ru-RU"/>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45"/>
        <p:cNvGrpSpPr/>
        <p:nvPr/>
      </p:nvGrpSpPr>
      <p:grpSpPr>
        <a:xfrm>
          <a:off x="0" y="0"/>
          <a:ext cx="0" cy="0"/>
          <a:chOff x="0" y="0"/>
          <a:chExt cx="0" cy="0"/>
        </a:xfrm>
      </p:grpSpPr>
      <p:sp>
        <p:nvSpPr>
          <p:cNvPr id="46" name="Google Shape;46;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ru-RU"/>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50"/>
        <p:cNvGrpSpPr/>
        <p:nvPr/>
      </p:nvGrpSpPr>
      <p:grpSpPr>
        <a:xfrm>
          <a:off x="0" y="0"/>
          <a:ext cx="0" cy="0"/>
          <a:chOff x="0" y="0"/>
          <a:chExt cx="0" cy="0"/>
        </a:xfrm>
      </p:grpSpPr>
      <p:sp>
        <p:nvSpPr>
          <p:cNvPr id="51" name="Google Shape;5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ru-RU"/>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4"/>
        <p:cNvGrpSpPr/>
        <p:nvPr/>
      </p:nvGrpSpPr>
      <p:grpSpPr>
        <a:xfrm>
          <a:off x="0" y="0"/>
          <a:ext cx="0" cy="0"/>
          <a:chOff x="0" y="0"/>
          <a:chExt cx="0" cy="0"/>
        </a:xfrm>
      </p:grpSpPr>
      <p:sp>
        <p:nvSpPr>
          <p:cNvPr id="55" name="Google Shape;55;p2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2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ru-RU"/>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1"/>
        <p:cNvGrpSpPr/>
        <p:nvPr/>
      </p:nvGrpSpPr>
      <p:grpSpPr>
        <a:xfrm>
          <a:off x="0" y="0"/>
          <a:ext cx="0" cy="0"/>
          <a:chOff x="0" y="0"/>
          <a:chExt cx="0" cy="0"/>
        </a:xfrm>
      </p:grpSpPr>
      <p:sp>
        <p:nvSpPr>
          <p:cNvPr id="62" name="Google Shape;62;p3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0"/>
          <p:cNvSpPr>
            <a:spLocks noGrp="1"/>
          </p:cNvSpPr>
          <p:nvPr>
            <p:ph type="pic" idx="2"/>
          </p:nvPr>
        </p:nvSpPr>
        <p:spPr>
          <a:xfrm>
            <a:off x="1792288" y="612775"/>
            <a:ext cx="5486400" cy="4114800"/>
          </a:xfrm>
          <a:prstGeom prst="rect">
            <a:avLst/>
          </a:prstGeom>
          <a:noFill/>
          <a:ln>
            <a:noFill/>
          </a:ln>
        </p:spPr>
      </p:sp>
      <p:sp>
        <p:nvSpPr>
          <p:cNvPr id="64" name="Google Shape;64;p3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ru-RU"/>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7" name="Google Shape;7;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9" name="Google Shape;9;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0" name="Google Shape;10;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ru-RU"/>
              <a:t>‹#›</a:t>
            </a:fld>
            <a:endParaRPr lang="ru-RU"/>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4.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img17 (1).jpg"/>
          <p:cNvPicPr preferRelativeResize="0"/>
          <p:nvPr/>
        </p:nvPicPr>
        <p:blipFill rotWithShape="1">
          <a:blip r:embed="rId3"/>
          <a:srcRect/>
          <a:stretch>
            <a:fillRect/>
          </a:stretch>
        </p:blipFill>
        <p:spPr>
          <a:xfrm>
            <a:off x="0" y="0"/>
            <a:ext cx="9144000" cy="6858000"/>
          </a:xfrm>
          <a:prstGeom prst="rect">
            <a:avLst/>
          </a:prstGeom>
          <a:noFill/>
          <a:ln>
            <a:noFill/>
          </a:ln>
        </p:spPr>
      </p:pic>
      <p:sp>
        <p:nvSpPr>
          <p:cNvPr id="85" name="Google Shape;85;p1"/>
          <p:cNvSpPr txBox="1"/>
          <p:nvPr/>
        </p:nvSpPr>
        <p:spPr>
          <a:xfrm>
            <a:off x="1076300" y="1171675"/>
            <a:ext cx="7701000" cy="1440300"/>
          </a:xfrm>
          <a:prstGeom prst="rect">
            <a:avLst/>
          </a:prstGeom>
          <a:noFill/>
          <a:ln>
            <a:noFill/>
          </a:ln>
        </p:spPr>
        <p:txBody>
          <a:bodyPr spcFirstLastPara="1" wrap="square" lIns="91425" tIns="45700" rIns="91425" bIns="45700" anchor="t" anchorCtr="0">
            <a:spAutoFit/>
          </a:bodyPr>
          <a:lstStyle/>
          <a:p>
            <a:pPr marL="0" marR="38100" lvl="0" indent="0" algn="l" rtl="0">
              <a:lnSpc>
                <a:spcPct val="129000"/>
              </a:lnSpc>
              <a:spcBef>
                <a:spcPts val="0"/>
              </a:spcBef>
              <a:spcAft>
                <a:spcPts val="0"/>
              </a:spcAft>
              <a:buClr>
                <a:schemeClr val="dk1"/>
              </a:buClr>
              <a:buSzPts val="1100"/>
              <a:buFont typeface="Arial" panose="020B0604020202020204"/>
              <a:buNone/>
            </a:pPr>
            <a:r>
              <a:rPr lang="ru-RU" sz="3700" b="0" i="0" u="none" strike="noStrike" cap="none">
                <a:solidFill>
                  <a:srgbClr val="4A86E8"/>
                </a:solidFill>
                <a:latin typeface="Arial" panose="020B0604020202020204"/>
                <a:ea typeface="Arial" panose="020B0604020202020204"/>
                <a:cs typeface="Arial" panose="020B0604020202020204"/>
                <a:sym typeface="Arial" panose="020B0604020202020204"/>
              </a:rPr>
              <a:t>HARDENING THE ORGANISM</a:t>
            </a:r>
            <a:endParaRPr sz="3700" b="0" i="0" u="none" strike="noStrike" cap="none">
              <a:solidFill>
                <a:srgbClr val="4A86E8"/>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000"/>
              <a:buFont typeface="Arial" panose="020B0604020202020204"/>
              <a:buNone/>
            </a:pPr>
            <a:endParaRPr sz="4000" b="1" i="0" u="none" strike="noStrike" cap="none">
              <a:solidFill>
                <a:srgbClr val="4A86E8"/>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86" name="Google Shape;86;p1" descr="original (1).jpg"/>
          <p:cNvPicPr preferRelativeResize="0"/>
          <p:nvPr/>
        </p:nvPicPr>
        <p:blipFill rotWithShape="1">
          <a:blip r:embed="rId4"/>
          <a:srcRect/>
          <a:stretch>
            <a:fillRect/>
          </a:stretch>
        </p:blipFill>
        <p:spPr>
          <a:xfrm>
            <a:off x="3757401" y="2172589"/>
            <a:ext cx="4752528" cy="3312368"/>
          </a:xfrm>
          <a:prstGeom prst="rect">
            <a:avLst/>
          </a:prstGeom>
          <a:noFill/>
          <a:ln w="28575" cap="flat" cmpd="sng">
            <a:solidFill>
              <a:srgbClr val="0070C0"/>
            </a:solidFill>
            <a:prstDash val="solid"/>
            <a:round/>
            <a:headEnd type="none" w="sm" len="sm"/>
            <a:tailEnd type="none" w="sm" len="sm"/>
          </a:ln>
          <a:effectLst>
            <a:outerShdw blurRad="50800" dist="38100" dir="2700000" algn="tl" rotWithShape="0">
              <a:srgbClr val="000000">
                <a:alpha val="40000"/>
              </a:srgbClr>
            </a:outerShdw>
          </a:effectLst>
        </p:spPr>
      </p:pic>
      <p:sp>
        <p:nvSpPr>
          <p:cNvPr id="87" name="Google Shape;87;p1"/>
          <p:cNvSpPr txBox="1"/>
          <p:nvPr/>
        </p:nvSpPr>
        <p:spPr>
          <a:xfrm>
            <a:off x="3757400" y="5013163"/>
            <a:ext cx="5019900" cy="886200"/>
          </a:xfrm>
          <a:prstGeom prst="rect">
            <a:avLst/>
          </a:prstGeom>
          <a:noFill/>
          <a:ln>
            <a:noFill/>
          </a:ln>
        </p:spPr>
        <p:txBody>
          <a:bodyPr spcFirstLastPara="1" wrap="square" lIns="91425" tIns="91425" rIns="91425" bIns="91425" anchor="t" anchorCtr="0">
            <a:spAutoFit/>
          </a:bodyPr>
          <a:lstStyle/>
          <a:p>
            <a:pPr marL="0" marR="38100" lvl="0" indent="0" algn="l" rtl="0">
              <a:lnSpc>
                <a:spcPct val="129000"/>
              </a:lnSpc>
              <a:spcBef>
                <a:spcPts val="0"/>
              </a:spcBef>
              <a:spcAft>
                <a:spcPts val="0"/>
              </a:spcAft>
              <a:buClr>
                <a:schemeClr val="dk1"/>
              </a:buClr>
              <a:buSzPts val="1100"/>
              <a:buFont typeface="Arial" panose="020B0604020202020204"/>
              <a:buNone/>
            </a:pPr>
            <a:r>
              <a:rPr lang="ru-RU" sz="2300" b="1" i="1" u="none" strike="noStrike" cap="none">
                <a:solidFill>
                  <a:srgbClr val="FF0000"/>
                </a:solidFill>
                <a:highlight>
                  <a:srgbClr val="F8F9FA"/>
                </a:highlight>
                <a:latin typeface="Arial" panose="020B0604020202020204"/>
                <a:ea typeface="Arial" panose="020B0604020202020204"/>
                <a:cs typeface="Arial" panose="020B0604020202020204"/>
                <a:sym typeface="Arial" panose="020B0604020202020204"/>
              </a:rPr>
              <a:t>If you want to be healthy, temper</a:t>
            </a:r>
            <a:endParaRPr sz="2300" b="1" i="1" u="none" strike="noStrike" cap="none">
              <a:solidFill>
                <a:srgbClr val="FF0000"/>
              </a:solidFill>
              <a:highlight>
                <a:srgbClr val="F8F9FA"/>
              </a:highlight>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600"/>
              <a:buFont typeface="Arial" panose="020B0604020202020204"/>
              <a:buNone/>
            </a:pPr>
            <a:endParaRPr sz="1600" b="1" i="1" u="none" strike="noStrike" cap="none">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88" name="Google Shape;88;p1"/>
          <p:cNvPicPr preferRelativeResize="0"/>
          <p:nvPr/>
        </p:nvPicPr>
        <p:blipFill>
          <a:blip r:embed="rId5"/>
          <a:stretch>
            <a:fillRect/>
          </a:stretch>
        </p:blipFill>
        <p:spPr>
          <a:xfrm>
            <a:off x="127775" y="4427576"/>
            <a:ext cx="3473176" cy="2314025"/>
          </a:xfrm>
          <a:prstGeom prst="rect">
            <a:avLst/>
          </a:prstGeom>
          <a:noFill/>
          <a:ln>
            <a:noFill/>
          </a:ln>
        </p:spPr>
      </p:pic>
      <p:sp>
        <p:nvSpPr>
          <p:cNvPr id="89" name="Google Shape;89;p1"/>
          <p:cNvSpPr txBox="1"/>
          <p:nvPr/>
        </p:nvSpPr>
        <p:spPr>
          <a:xfrm>
            <a:off x="3870200" y="5686350"/>
            <a:ext cx="4794300" cy="11541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i="1" dirty="0">
                <a:solidFill>
                  <a:srgbClr val="0070C0"/>
                </a:solidFill>
                <a:latin typeface="Calibri" panose="020F0502020204030204"/>
                <a:ea typeface="Calibri" panose="020F0502020204030204"/>
                <a:cs typeface="Calibri" panose="020F0502020204030204"/>
                <a:sym typeface="Calibri" panose="020F0502020204030204"/>
              </a:rPr>
              <a:t>Creator: </a:t>
            </a:r>
            <a:r>
              <a:rPr lang="ru-RU" sz="2100" i="1" dirty="0" err="1">
                <a:solidFill>
                  <a:srgbClr val="0070C0"/>
                </a:solidFill>
                <a:latin typeface="Calibri" panose="020F0502020204030204"/>
                <a:ea typeface="Calibri" panose="020F0502020204030204"/>
                <a:cs typeface="Calibri" panose="020F0502020204030204"/>
                <a:sym typeface="Calibri" panose="020F0502020204030204"/>
              </a:rPr>
              <a:t>Reykjavik</a:t>
            </a:r>
            <a:r>
              <a:rPr lang="ru-RU" sz="2100" i="1" dirty="0">
                <a:solidFill>
                  <a:srgbClr val="0070C0"/>
                </a:solidFill>
                <a:latin typeface="Calibri" panose="020F0502020204030204"/>
                <a:ea typeface="Calibri" panose="020F0502020204030204"/>
                <a:cs typeface="Calibri" panose="020F0502020204030204"/>
                <a:sym typeface="Calibri" panose="020F0502020204030204"/>
              </a:rPr>
              <a:t> </a:t>
            </a:r>
            <a:r>
              <a:rPr lang="ru-RU" sz="2100" i="1" dirty="0" err="1">
                <a:solidFill>
                  <a:srgbClr val="0070C0"/>
                </a:solidFill>
                <a:latin typeface="Calibri" panose="020F0502020204030204"/>
                <a:ea typeface="Calibri" panose="020F0502020204030204"/>
                <a:cs typeface="Calibri" panose="020F0502020204030204"/>
                <a:sym typeface="Calibri" panose="020F0502020204030204"/>
              </a:rPr>
              <a:t>Is</a:t>
            </a:r>
            <a:br>
              <a:rPr lang="en-US" sz="2100" i="1" dirty="0">
                <a:solidFill>
                  <a:srgbClr val="0070C0"/>
                </a:solidFill>
                <a:latin typeface="Calibri" panose="020F0502020204030204"/>
                <a:ea typeface="Calibri" panose="020F0502020204030204"/>
                <a:cs typeface="Calibri" panose="020F0502020204030204"/>
                <a:sym typeface="Calibri" panose="020F0502020204030204"/>
              </a:rPr>
            </a:br>
            <a:r>
              <a:rPr lang="en-US" sz="2100" i="1" dirty="0">
                <a:solidFill>
                  <a:srgbClr val="0070C0"/>
                </a:solidFill>
                <a:latin typeface="Calibri" panose="020F0502020204030204"/>
                <a:ea typeface="Calibri" panose="020F0502020204030204"/>
                <a:cs typeface="Calibri" panose="020F0502020204030204"/>
                <a:sym typeface="Calibri" panose="020F0502020204030204"/>
              </a:rPr>
              <a:t>Sources of the images: Google images, Free Image stocks </a:t>
            </a:r>
            <a:endParaRPr sz="2100" i="1" dirty="0">
              <a:solidFill>
                <a:srgbClr val="0070C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10" descr="img17 (1).jpg"/>
          <p:cNvPicPr preferRelativeResize="0"/>
          <p:nvPr/>
        </p:nvPicPr>
        <p:blipFill rotWithShape="1">
          <a:blip r:embed="rId3"/>
          <a:srcRect/>
          <a:stretch>
            <a:fillRect/>
          </a:stretch>
        </p:blipFill>
        <p:spPr>
          <a:xfrm>
            <a:off x="0" y="0"/>
            <a:ext cx="9144000" cy="6858000"/>
          </a:xfrm>
          <a:prstGeom prst="rect">
            <a:avLst/>
          </a:prstGeom>
          <a:noFill/>
          <a:ln>
            <a:noFill/>
          </a:ln>
        </p:spPr>
      </p:pic>
      <p:sp>
        <p:nvSpPr>
          <p:cNvPr id="181" name="Google Shape;181;p10"/>
          <p:cNvSpPr/>
          <p:nvPr/>
        </p:nvSpPr>
        <p:spPr>
          <a:xfrm>
            <a:off x="1548000" y="1988840"/>
            <a:ext cx="3888432" cy="255454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panose="020B0604020202020204"/>
              <a:buNone/>
            </a:pP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the appearance of insomnia</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00000"/>
              </a:lnSpc>
              <a:spcBef>
                <a:spcPts val="0"/>
              </a:spcBef>
              <a:spcAft>
                <a:spcPts val="0"/>
              </a:spcAft>
              <a:buClr>
                <a:schemeClr val="dk1"/>
              </a:buClr>
              <a:buSzPts val="1100"/>
              <a:buFont typeface="Arial" panose="020B0604020202020204"/>
              <a:buNone/>
            </a:pP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irritability</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00000"/>
              </a:lnSpc>
              <a:spcBef>
                <a:spcPts val="0"/>
              </a:spcBef>
              <a:spcAft>
                <a:spcPts val="0"/>
              </a:spcAft>
              <a:buClr>
                <a:schemeClr val="dk1"/>
              </a:buClr>
              <a:buSzPts val="1100"/>
              <a:buFont typeface="Arial" panose="020B0604020202020204"/>
              <a:buNone/>
            </a:pP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loss of appetite</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00000"/>
              </a:lnSpc>
              <a:spcBef>
                <a:spcPts val="0"/>
              </a:spcBef>
              <a:spcAft>
                <a:spcPts val="0"/>
              </a:spcAft>
              <a:buClr>
                <a:schemeClr val="dk1"/>
              </a:buClr>
              <a:buSzPts val="1100"/>
              <a:buFont typeface="Arial" panose="020B0604020202020204"/>
              <a:buNone/>
            </a:pP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performance drop</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00000"/>
              </a:lnSpc>
              <a:spcBef>
                <a:spcPts val="0"/>
              </a:spcBef>
              <a:spcAft>
                <a:spcPts val="0"/>
              </a:spcAft>
              <a:buClr>
                <a:schemeClr val="dk1"/>
              </a:buClr>
              <a:buSzPts val="1100"/>
              <a:buFont typeface="Arial" panose="020B0604020202020204"/>
              <a:buNone/>
            </a:pP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cold symptoms</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00000"/>
              </a:lnSpc>
              <a:spcBef>
                <a:spcPts val="0"/>
              </a:spcBef>
              <a:spcAft>
                <a:spcPts val="0"/>
              </a:spcAft>
              <a:buClr>
                <a:srgbClr val="000000"/>
              </a:buClr>
              <a:buSzPts val="2400"/>
              <a:buFont typeface="Arial" panose="020B0604020202020204"/>
              <a:buNone/>
            </a:pP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82" name="Google Shape;182;p10"/>
          <p:cNvSpPr/>
          <p:nvPr/>
        </p:nvSpPr>
        <p:spPr>
          <a:xfrm>
            <a:off x="1115616" y="4725144"/>
            <a:ext cx="7056784"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panose="020B0604020202020204"/>
              <a:buNone/>
            </a:pP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In these cases, it is necessary to change the form and dosage of the procedures (perhaps temporarily interrupt them) and consult a doctor for advice.</a:t>
            </a: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83" name="Google Shape;183;p10" descr="att15263446345.jpg"/>
          <p:cNvPicPr preferRelativeResize="0"/>
          <p:nvPr/>
        </p:nvPicPr>
        <p:blipFill rotWithShape="1">
          <a:blip r:embed="rId4"/>
          <a:srcRect/>
          <a:stretch>
            <a:fillRect/>
          </a:stretch>
        </p:blipFill>
        <p:spPr>
          <a:xfrm>
            <a:off x="1080000" y="2060848"/>
            <a:ext cx="360000" cy="360000"/>
          </a:xfrm>
          <a:prstGeom prst="rect">
            <a:avLst/>
          </a:prstGeom>
          <a:noFill/>
          <a:ln>
            <a:noFill/>
          </a:ln>
        </p:spPr>
      </p:pic>
      <p:pic>
        <p:nvPicPr>
          <p:cNvPr id="184" name="Google Shape;184;p10" descr="att15263446345.jpg"/>
          <p:cNvPicPr preferRelativeResize="0"/>
          <p:nvPr/>
        </p:nvPicPr>
        <p:blipFill rotWithShape="1">
          <a:blip r:embed="rId4"/>
          <a:srcRect/>
          <a:stretch>
            <a:fillRect/>
          </a:stretch>
        </p:blipFill>
        <p:spPr>
          <a:xfrm>
            <a:off x="1080000" y="3572955"/>
            <a:ext cx="360000" cy="360000"/>
          </a:xfrm>
          <a:prstGeom prst="rect">
            <a:avLst/>
          </a:prstGeom>
          <a:noFill/>
          <a:ln>
            <a:noFill/>
          </a:ln>
        </p:spPr>
      </p:pic>
      <p:pic>
        <p:nvPicPr>
          <p:cNvPr id="185" name="Google Shape;185;p10" descr="att15263446345.jpg"/>
          <p:cNvPicPr preferRelativeResize="0"/>
          <p:nvPr/>
        </p:nvPicPr>
        <p:blipFill rotWithShape="1">
          <a:blip r:embed="rId4"/>
          <a:srcRect/>
          <a:stretch>
            <a:fillRect/>
          </a:stretch>
        </p:blipFill>
        <p:spPr>
          <a:xfrm>
            <a:off x="1080000" y="3212949"/>
            <a:ext cx="360000" cy="360000"/>
          </a:xfrm>
          <a:prstGeom prst="rect">
            <a:avLst/>
          </a:prstGeom>
          <a:noFill/>
          <a:ln>
            <a:noFill/>
          </a:ln>
        </p:spPr>
      </p:pic>
      <p:pic>
        <p:nvPicPr>
          <p:cNvPr id="186" name="Google Shape;186;p10" descr="att15263446345.jpg"/>
          <p:cNvPicPr preferRelativeResize="0"/>
          <p:nvPr/>
        </p:nvPicPr>
        <p:blipFill rotWithShape="1">
          <a:blip r:embed="rId4"/>
          <a:srcRect/>
          <a:stretch>
            <a:fillRect/>
          </a:stretch>
        </p:blipFill>
        <p:spPr>
          <a:xfrm>
            <a:off x="1080000" y="2854825"/>
            <a:ext cx="360000" cy="360000"/>
          </a:xfrm>
          <a:prstGeom prst="rect">
            <a:avLst/>
          </a:prstGeom>
          <a:noFill/>
          <a:ln>
            <a:noFill/>
          </a:ln>
        </p:spPr>
      </p:pic>
      <p:pic>
        <p:nvPicPr>
          <p:cNvPr id="187" name="Google Shape;187;p10" descr="att15263446345.jpg"/>
          <p:cNvPicPr preferRelativeResize="0"/>
          <p:nvPr/>
        </p:nvPicPr>
        <p:blipFill rotWithShape="1">
          <a:blip r:embed="rId4"/>
          <a:srcRect/>
          <a:stretch>
            <a:fillRect/>
          </a:stretch>
        </p:blipFill>
        <p:spPr>
          <a:xfrm>
            <a:off x="1080000" y="2496104"/>
            <a:ext cx="360000" cy="360000"/>
          </a:xfrm>
          <a:prstGeom prst="rect">
            <a:avLst/>
          </a:prstGeom>
          <a:noFill/>
          <a:ln>
            <a:noFill/>
          </a:ln>
        </p:spPr>
      </p:pic>
      <p:pic>
        <p:nvPicPr>
          <p:cNvPr id="188" name="Google Shape;188;p10" descr="hello_html_3051f563.jpg"/>
          <p:cNvPicPr preferRelativeResize="0"/>
          <p:nvPr/>
        </p:nvPicPr>
        <p:blipFill rotWithShape="1">
          <a:blip r:embed="rId5"/>
          <a:srcRect/>
          <a:stretch>
            <a:fillRect/>
          </a:stretch>
        </p:blipFill>
        <p:spPr>
          <a:xfrm>
            <a:off x="5940152" y="1988840"/>
            <a:ext cx="2160240" cy="2520000"/>
          </a:xfrm>
          <a:prstGeom prst="roundRect">
            <a:avLst>
              <a:gd name="adj" fmla="val 16667"/>
            </a:avLst>
          </a:prstGeom>
          <a:noFill/>
          <a:ln w="38100" cap="flat" cmpd="sng">
            <a:solidFill>
              <a:schemeClr val="accent5"/>
            </a:solidFill>
            <a:prstDash val="solid"/>
            <a:round/>
            <a:headEnd type="none" w="sm" len="sm"/>
            <a:tailEnd type="none" w="sm" len="sm"/>
          </a:ln>
          <a:effectLst>
            <a:outerShdw blurRad="50800" dist="38100" dir="2700000" algn="tl" rotWithShape="0">
              <a:srgbClr val="000000">
                <a:alpha val="40000"/>
              </a:srgbClr>
            </a:outerShdw>
          </a:effectLst>
        </p:spPr>
      </p:pic>
      <p:pic>
        <p:nvPicPr>
          <p:cNvPr id="189" name="Google Shape;189;p10" descr="5a3bdc9ae0d33.png"/>
          <p:cNvPicPr preferRelativeResize="0"/>
          <p:nvPr/>
        </p:nvPicPr>
        <p:blipFill rotWithShape="1">
          <a:blip r:embed="rId6"/>
          <a:srcRect/>
          <a:stretch>
            <a:fillRect/>
          </a:stretch>
        </p:blipFill>
        <p:spPr>
          <a:xfrm flipH="1">
            <a:off x="1080000" y="360000"/>
            <a:ext cx="2016224" cy="981782"/>
          </a:xfrm>
          <a:prstGeom prst="rect">
            <a:avLst/>
          </a:prstGeom>
          <a:noFill/>
          <a:ln>
            <a:noFill/>
          </a:ln>
        </p:spPr>
      </p:pic>
      <p:sp>
        <p:nvSpPr>
          <p:cNvPr id="190" name="Google Shape;190;p10"/>
          <p:cNvSpPr txBox="1"/>
          <p:nvPr/>
        </p:nvSpPr>
        <p:spPr>
          <a:xfrm>
            <a:off x="1440000" y="720000"/>
            <a:ext cx="68763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ru-RU" sz="2400" b="1">
                <a:solidFill>
                  <a:srgbClr val="0070C0"/>
                </a:solidFill>
                <a:latin typeface="Times New Roman" panose="02020603050405020304"/>
                <a:ea typeface="Times New Roman" panose="02020603050405020304"/>
                <a:cs typeface="Times New Roman" panose="02020603050405020304"/>
                <a:sym typeface="Times New Roman" panose="02020603050405020304"/>
              </a:rPr>
              <a:t>Incorrect Conduct Indicators</a:t>
            </a:r>
            <a:endParaRPr sz="2400" b="1">
              <a:solidFill>
                <a:srgbClr val="0070C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100"/>
              <a:buFont typeface="Arial" panose="020B0604020202020204"/>
              <a:buNone/>
            </a:pPr>
            <a:r>
              <a:rPr lang="ru-RU" sz="2400" b="1">
                <a:solidFill>
                  <a:srgbClr val="0070C0"/>
                </a:solidFill>
                <a:latin typeface="Times New Roman" panose="02020603050405020304"/>
                <a:ea typeface="Times New Roman" panose="02020603050405020304"/>
                <a:cs typeface="Times New Roman" panose="02020603050405020304"/>
                <a:sym typeface="Times New Roman" panose="02020603050405020304"/>
              </a:rPr>
              <a:t>                                                              hardening</a:t>
            </a:r>
            <a:endParaRPr sz="2400" b="1">
              <a:solidFill>
                <a:srgbClr val="0070C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ts val="2400"/>
              <a:buFont typeface="Arial" panose="020B0604020202020204"/>
              <a:buNone/>
            </a:pPr>
            <a:endParaRPr sz="2400" b="1">
              <a:solidFill>
                <a:srgbClr val="0070C0"/>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1" descr="img17 (1).jpg"/>
          <p:cNvPicPr preferRelativeResize="0"/>
          <p:nvPr/>
        </p:nvPicPr>
        <p:blipFill rotWithShape="1">
          <a:blip r:embed="rId3"/>
          <a:srcRect/>
          <a:stretch>
            <a:fillRect/>
          </a:stretch>
        </p:blipFill>
        <p:spPr>
          <a:xfrm>
            <a:off x="0" y="0"/>
            <a:ext cx="9144000" cy="6858000"/>
          </a:xfrm>
          <a:prstGeom prst="rect">
            <a:avLst/>
          </a:prstGeom>
          <a:noFill/>
          <a:ln>
            <a:noFill/>
          </a:ln>
        </p:spPr>
      </p:pic>
      <p:sp>
        <p:nvSpPr>
          <p:cNvPr id="196" name="Google Shape;196;p11"/>
          <p:cNvSpPr/>
          <p:nvPr/>
        </p:nvSpPr>
        <p:spPr>
          <a:xfrm>
            <a:off x="720000" y="1196752"/>
            <a:ext cx="7704856" cy="212365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panose="020B0604020202020204"/>
              <a:buNone/>
            </a:pPr>
            <a:r>
              <a:rPr lang="ru-RU" sz="2200" b="1">
                <a:solidFill>
                  <a:schemeClr val="dk1"/>
                </a:solidFill>
                <a:latin typeface="Times New Roman" panose="02020603050405020304"/>
                <a:ea typeface="Times New Roman" panose="02020603050405020304"/>
                <a:cs typeface="Times New Roman" panose="02020603050405020304"/>
                <a:sym typeface="Times New Roman" panose="02020603050405020304"/>
              </a:rPr>
              <a:t>Air baths </a:t>
            </a:r>
            <a:r>
              <a:rPr lang="ru-RU" sz="2200">
                <a:solidFill>
                  <a:schemeClr val="dk1"/>
                </a:solidFill>
                <a:latin typeface="Times New Roman" panose="02020603050405020304"/>
                <a:ea typeface="Times New Roman" panose="02020603050405020304"/>
                <a:cs typeface="Times New Roman" panose="02020603050405020304"/>
                <a:sym typeface="Times New Roman" panose="02020603050405020304"/>
              </a:rPr>
              <a:t>are the softest and safest hardening procedure. It is with air baths that it is recommended to start systematic hardening. The hardening effect of air depends mainly on its temperature. It is better to start taking air baths in a well-ventilated area. Exercise in the room with an open window.</a:t>
            </a:r>
            <a:endParaRPr sz="220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97" name="Google Shape;197;p11" descr="5a3bdc9ae0d33.png"/>
          <p:cNvPicPr preferRelativeResize="0"/>
          <p:nvPr/>
        </p:nvPicPr>
        <p:blipFill rotWithShape="1">
          <a:blip r:embed="rId4"/>
          <a:srcRect/>
          <a:stretch>
            <a:fillRect/>
          </a:stretch>
        </p:blipFill>
        <p:spPr>
          <a:xfrm flipH="1">
            <a:off x="1080000" y="360000"/>
            <a:ext cx="2016224" cy="981782"/>
          </a:xfrm>
          <a:prstGeom prst="rect">
            <a:avLst/>
          </a:prstGeom>
          <a:noFill/>
          <a:ln>
            <a:noFill/>
          </a:ln>
        </p:spPr>
      </p:pic>
      <p:sp>
        <p:nvSpPr>
          <p:cNvPr id="198" name="Google Shape;198;p11"/>
          <p:cNvSpPr txBox="1"/>
          <p:nvPr/>
        </p:nvSpPr>
        <p:spPr>
          <a:xfrm>
            <a:off x="1440000" y="720000"/>
            <a:ext cx="339387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ru-RU" sz="2400" b="1">
                <a:solidFill>
                  <a:srgbClr val="0070C0"/>
                </a:solidFill>
                <a:latin typeface="Times New Roman" panose="02020603050405020304"/>
                <a:ea typeface="Times New Roman" panose="02020603050405020304"/>
                <a:cs typeface="Times New Roman" panose="02020603050405020304"/>
                <a:sym typeface="Times New Roman" panose="02020603050405020304"/>
              </a:rPr>
              <a:t>Air hardening</a:t>
            </a:r>
            <a:endParaRPr sz="2400" b="1" i="0" u="none" strike="noStrike" cap="none">
              <a:solidFill>
                <a:srgbClr val="0070C0"/>
              </a:solidFill>
              <a:latin typeface="Calibri" panose="020F0502020204030204"/>
              <a:ea typeface="Calibri" panose="020F0502020204030204"/>
              <a:cs typeface="Calibri" panose="020F0502020204030204"/>
              <a:sym typeface="Calibri" panose="020F0502020204030204"/>
            </a:endParaRPr>
          </a:p>
        </p:txBody>
      </p:sp>
      <p:pic>
        <p:nvPicPr>
          <p:cNvPr id="199" name="Google Shape;199;p11" descr="hello_html_74d771e7.jpg"/>
          <p:cNvPicPr preferRelativeResize="0"/>
          <p:nvPr/>
        </p:nvPicPr>
        <p:blipFill rotWithShape="1">
          <a:blip r:embed="rId5"/>
          <a:srcRect/>
          <a:stretch>
            <a:fillRect/>
          </a:stretch>
        </p:blipFill>
        <p:spPr>
          <a:xfrm>
            <a:off x="6156176" y="3645024"/>
            <a:ext cx="2176650" cy="2520000"/>
          </a:xfrm>
          <a:prstGeom prst="roundRect">
            <a:avLst>
              <a:gd name="adj" fmla="val 16667"/>
            </a:avLst>
          </a:prstGeom>
          <a:noFill/>
          <a:ln w="38100" cap="flat" cmpd="sng">
            <a:solidFill>
              <a:srgbClr val="0070C0"/>
            </a:solidFill>
            <a:prstDash val="solid"/>
            <a:round/>
            <a:headEnd type="none" w="sm" len="sm"/>
            <a:tailEnd type="none" w="sm" len="sm"/>
          </a:ln>
          <a:effectLst>
            <a:outerShdw blurRad="50800" dist="38100" dir="2700000" algn="tl" rotWithShape="0">
              <a:srgbClr val="000000">
                <a:alpha val="40000"/>
              </a:srgbClr>
            </a:outerShdw>
          </a:effectLst>
        </p:spPr>
      </p:pic>
      <p:sp>
        <p:nvSpPr>
          <p:cNvPr id="200" name="Google Shape;200;p11"/>
          <p:cNvSpPr/>
          <p:nvPr/>
        </p:nvSpPr>
        <p:spPr>
          <a:xfrm>
            <a:off x="688663" y="3645026"/>
            <a:ext cx="4896600" cy="3139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panose="020B0604020202020204"/>
              <a:buNone/>
            </a:pPr>
            <a:r>
              <a:rPr lang="ru-RU" sz="2200">
                <a:solidFill>
                  <a:schemeClr val="dk1"/>
                </a:solidFill>
                <a:latin typeface="Times New Roman" panose="02020603050405020304"/>
                <a:ea typeface="Times New Roman" panose="02020603050405020304"/>
                <a:cs typeface="Times New Roman" panose="02020603050405020304"/>
                <a:sym typeface="Times New Roman" panose="02020603050405020304"/>
              </a:rPr>
              <a:t>Then, as you harden, move the classes to the open air. It is best to take air baths in motion: light jogging, exercising or playing. Gradually, as the body adapts, increase the time spent in the air and reduce the temperature.</a:t>
            </a:r>
            <a:endParaRPr sz="2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12" descr="img17 (1).jpg"/>
          <p:cNvPicPr preferRelativeResize="0"/>
          <p:nvPr/>
        </p:nvPicPr>
        <p:blipFill rotWithShape="1">
          <a:blip r:embed="rId3"/>
          <a:srcRect/>
          <a:stretch>
            <a:fillRect/>
          </a:stretch>
        </p:blipFill>
        <p:spPr>
          <a:xfrm>
            <a:off x="0" y="0"/>
            <a:ext cx="9144000" cy="6858000"/>
          </a:xfrm>
          <a:prstGeom prst="rect">
            <a:avLst/>
          </a:prstGeom>
          <a:noFill/>
          <a:ln>
            <a:noFill/>
          </a:ln>
        </p:spPr>
      </p:pic>
      <p:sp>
        <p:nvSpPr>
          <p:cNvPr id="206" name="Google Shape;206;p12"/>
          <p:cNvSpPr/>
          <p:nvPr/>
        </p:nvSpPr>
        <p:spPr>
          <a:xfrm>
            <a:off x="899592" y="1591200"/>
            <a:ext cx="7488832" cy="144655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panose="020B0604020202020204"/>
              <a:buNone/>
            </a:pPr>
            <a:r>
              <a:rPr lang="ru-RU" sz="2200" b="1">
                <a:solidFill>
                  <a:schemeClr val="dk1"/>
                </a:solidFill>
                <a:latin typeface="Times New Roman" panose="02020603050405020304"/>
                <a:ea typeface="Times New Roman" panose="02020603050405020304"/>
                <a:cs typeface="Times New Roman" panose="02020603050405020304"/>
                <a:sym typeface="Times New Roman" panose="02020603050405020304"/>
              </a:rPr>
              <a:t>Water procedures </a:t>
            </a:r>
            <a:r>
              <a:rPr lang="ru-RU" sz="2200">
                <a:solidFill>
                  <a:schemeClr val="dk1"/>
                </a:solidFill>
                <a:latin typeface="Times New Roman" panose="02020603050405020304"/>
                <a:ea typeface="Times New Roman" panose="02020603050405020304"/>
                <a:cs typeface="Times New Roman" panose="02020603050405020304"/>
                <a:sym typeface="Times New Roman" panose="02020603050405020304"/>
              </a:rPr>
              <a:t>are a more intensive hardening procedure. The main factor in hardening is the temperature of the water. The systematic use of water procedures is a reliable prevention of colds and ailments.  </a:t>
            </a:r>
            <a:endParaRPr sz="220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207" name="Google Shape;207;p12" descr="5a3bdc9ae0d33.png"/>
          <p:cNvPicPr preferRelativeResize="0"/>
          <p:nvPr/>
        </p:nvPicPr>
        <p:blipFill rotWithShape="1">
          <a:blip r:embed="rId4"/>
          <a:srcRect/>
          <a:stretch>
            <a:fillRect/>
          </a:stretch>
        </p:blipFill>
        <p:spPr>
          <a:xfrm flipH="1">
            <a:off x="1080000" y="360000"/>
            <a:ext cx="2016224" cy="981782"/>
          </a:xfrm>
          <a:prstGeom prst="rect">
            <a:avLst/>
          </a:prstGeom>
          <a:noFill/>
          <a:ln>
            <a:noFill/>
          </a:ln>
        </p:spPr>
      </p:pic>
      <p:sp>
        <p:nvSpPr>
          <p:cNvPr id="208" name="Google Shape;208;p12"/>
          <p:cNvSpPr txBox="1"/>
          <p:nvPr/>
        </p:nvSpPr>
        <p:spPr>
          <a:xfrm>
            <a:off x="1440000" y="720000"/>
            <a:ext cx="29337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ru-RU" sz="2400" b="1">
                <a:solidFill>
                  <a:srgbClr val="0070C0"/>
                </a:solidFill>
                <a:latin typeface="Times New Roman" panose="02020603050405020304"/>
                <a:ea typeface="Times New Roman" panose="02020603050405020304"/>
                <a:cs typeface="Times New Roman" panose="02020603050405020304"/>
                <a:sym typeface="Times New Roman" panose="02020603050405020304"/>
              </a:rPr>
              <a:t>Water procedures</a:t>
            </a:r>
            <a:endParaRPr sz="2400" b="1" i="0" u="none" strike="noStrike" cap="none">
              <a:solidFill>
                <a:srgbClr val="0070C0"/>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209" name="Google Shape;209;p12" descr="50667080.jpg"/>
          <p:cNvPicPr preferRelativeResize="0"/>
          <p:nvPr/>
        </p:nvPicPr>
        <p:blipFill rotWithShape="1">
          <a:blip r:embed="rId5"/>
          <a:srcRect/>
          <a:stretch>
            <a:fillRect/>
          </a:stretch>
        </p:blipFill>
        <p:spPr>
          <a:xfrm>
            <a:off x="1043608" y="3356992"/>
            <a:ext cx="2160240" cy="2520000"/>
          </a:xfrm>
          <a:prstGeom prst="roundRect">
            <a:avLst>
              <a:gd name="adj" fmla="val 16667"/>
            </a:avLst>
          </a:prstGeom>
          <a:noFill/>
          <a:ln w="38100" cap="flat" cmpd="sng">
            <a:solidFill>
              <a:srgbClr val="0070C0"/>
            </a:solidFill>
            <a:prstDash val="solid"/>
            <a:round/>
            <a:headEnd type="none" w="sm" len="sm"/>
            <a:tailEnd type="none" w="sm" len="sm"/>
          </a:ln>
          <a:effectLst>
            <a:outerShdw blurRad="50800" dist="38100" dir="2700000" algn="tl" rotWithShape="0">
              <a:srgbClr val="000000">
                <a:alpha val="40000"/>
              </a:srgbClr>
            </a:outerShdw>
          </a:effectLst>
        </p:spPr>
      </p:pic>
      <p:sp>
        <p:nvSpPr>
          <p:cNvPr id="210" name="Google Shape;210;p12"/>
          <p:cNvSpPr/>
          <p:nvPr/>
        </p:nvSpPr>
        <p:spPr>
          <a:xfrm>
            <a:off x="4067944" y="2996952"/>
            <a:ext cx="4283968" cy="280076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panose="020B0604020202020204"/>
              <a:buNone/>
            </a:pPr>
            <a:r>
              <a:rPr lang="ru-RU" sz="2200">
                <a:solidFill>
                  <a:schemeClr val="dk1"/>
                </a:solidFill>
                <a:latin typeface="Times New Roman" panose="02020603050405020304"/>
                <a:ea typeface="Times New Roman" panose="02020603050405020304"/>
                <a:cs typeface="Times New Roman" panose="02020603050405020304"/>
                <a:sym typeface="Times New Roman" panose="02020603050405020304"/>
              </a:rPr>
              <a:t>It is best to carry out procedures in the morning, immediately after sleep or at the end of morning exercises. When hardening with water, the following types of procedures are recommended:</a:t>
            </a:r>
            <a:endParaRPr sz="22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00000"/>
              </a:lnSpc>
              <a:spcBef>
                <a:spcPts val="0"/>
              </a:spcBef>
              <a:spcAft>
                <a:spcPts val="0"/>
              </a:spcAft>
              <a:buClr>
                <a:schemeClr val="dk1"/>
              </a:buClr>
              <a:buSzPts val="1100"/>
              <a:buFont typeface="Arial" panose="020B0604020202020204"/>
              <a:buNone/>
            </a:pPr>
            <a:endParaRPr sz="22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00000"/>
              </a:lnSpc>
              <a:spcBef>
                <a:spcPts val="0"/>
              </a:spcBef>
              <a:spcAft>
                <a:spcPts val="0"/>
              </a:spcAft>
              <a:buClr>
                <a:schemeClr val="dk1"/>
              </a:buClr>
              <a:buSzPts val="1100"/>
              <a:buFont typeface="Arial" panose="020B0604020202020204"/>
              <a:buNone/>
            </a:pPr>
            <a:r>
              <a:rPr lang="ru-RU" sz="2200" b="1">
                <a:solidFill>
                  <a:schemeClr val="dk1"/>
                </a:solidFill>
                <a:latin typeface="Times New Roman" panose="02020603050405020304"/>
                <a:ea typeface="Times New Roman" panose="02020603050405020304"/>
                <a:cs typeface="Times New Roman" panose="02020603050405020304"/>
                <a:sym typeface="Times New Roman" panose="02020603050405020304"/>
              </a:rPr>
              <a:t>wiping, douche, shower.</a:t>
            </a:r>
            <a:endParaRPr sz="22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00000"/>
              </a:lnSpc>
              <a:spcBef>
                <a:spcPts val="0"/>
              </a:spcBef>
              <a:spcAft>
                <a:spcPts val="0"/>
              </a:spcAft>
              <a:buClr>
                <a:srgbClr val="000000"/>
              </a:buClr>
              <a:buSzPts val="2200"/>
              <a:buFont typeface="Arial" panose="020B0604020202020204"/>
              <a:buNone/>
            </a:pPr>
            <a:endParaRPr sz="22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13" descr="img17 (1).jpg"/>
          <p:cNvPicPr preferRelativeResize="0"/>
          <p:nvPr/>
        </p:nvPicPr>
        <p:blipFill rotWithShape="1">
          <a:blip r:embed="rId3"/>
          <a:srcRect/>
          <a:stretch>
            <a:fillRect/>
          </a:stretch>
        </p:blipFill>
        <p:spPr>
          <a:xfrm>
            <a:off x="0" y="0"/>
            <a:ext cx="9144000" cy="6858000"/>
          </a:xfrm>
          <a:prstGeom prst="rect">
            <a:avLst/>
          </a:prstGeom>
          <a:noFill/>
          <a:ln>
            <a:noFill/>
          </a:ln>
        </p:spPr>
      </p:pic>
      <p:sp>
        <p:nvSpPr>
          <p:cNvPr id="216" name="Google Shape;216;p13"/>
          <p:cNvSpPr/>
          <p:nvPr/>
        </p:nvSpPr>
        <p:spPr>
          <a:xfrm>
            <a:off x="1080000" y="4149080"/>
            <a:ext cx="6948384" cy="193899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panose="020B0604020202020204"/>
              <a:buNone/>
            </a:pPr>
            <a:r>
              <a:rPr lang="ru-RU" sz="2000">
                <a:solidFill>
                  <a:schemeClr val="dk1"/>
                </a:solidFill>
                <a:latin typeface="Times New Roman" panose="02020603050405020304"/>
                <a:ea typeface="Times New Roman" panose="02020603050405020304"/>
                <a:cs typeface="Times New Roman" panose="02020603050405020304"/>
                <a:sym typeface="Times New Roman" panose="02020603050405020304"/>
              </a:rPr>
              <a:t>Rubbing is carried out sequentially, starting from the upper half of the body: after wiping the neck, chest, arms and back with water, wipe them dry and rub with a towel until redness. After that, the hips and legs are also wiped. The entire procedure, including rubbing, should not exceed 5 minutes.</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217" name="Google Shape;217;p13" descr="5a3bdc9ae0d33.png"/>
          <p:cNvPicPr preferRelativeResize="0"/>
          <p:nvPr/>
        </p:nvPicPr>
        <p:blipFill rotWithShape="1">
          <a:blip r:embed="rId4"/>
          <a:srcRect/>
          <a:stretch>
            <a:fillRect/>
          </a:stretch>
        </p:blipFill>
        <p:spPr>
          <a:xfrm flipH="1">
            <a:off x="1080000" y="360000"/>
            <a:ext cx="2016224" cy="981782"/>
          </a:xfrm>
          <a:prstGeom prst="rect">
            <a:avLst/>
          </a:prstGeom>
          <a:noFill/>
          <a:ln>
            <a:noFill/>
          </a:ln>
        </p:spPr>
      </p:pic>
      <p:sp>
        <p:nvSpPr>
          <p:cNvPr id="218" name="Google Shape;218;p13"/>
          <p:cNvSpPr txBox="1"/>
          <p:nvPr/>
        </p:nvSpPr>
        <p:spPr>
          <a:xfrm>
            <a:off x="1440000" y="720000"/>
            <a:ext cx="178766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ru-RU" sz="2400" b="1">
                <a:solidFill>
                  <a:srgbClr val="0070C0"/>
                </a:solidFill>
                <a:latin typeface="Times New Roman" panose="02020603050405020304"/>
                <a:ea typeface="Times New Roman" panose="02020603050405020304"/>
                <a:cs typeface="Times New Roman" panose="02020603050405020304"/>
                <a:sym typeface="Times New Roman" panose="02020603050405020304"/>
              </a:rPr>
              <a:t>Rubdown</a:t>
            </a:r>
            <a:endPara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219" name="Google Shape;219;p13" descr="лупа.jpg"/>
          <p:cNvPicPr preferRelativeResize="0"/>
          <p:nvPr/>
        </p:nvPicPr>
        <p:blipFill rotWithShape="1">
          <a:blip r:embed="rId5"/>
          <a:srcRect/>
          <a:stretch>
            <a:fillRect/>
          </a:stretch>
        </p:blipFill>
        <p:spPr>
          <a:xfrm flipH="1">
            <a:off x="5796136" y="1484784"/>
            <a:ext cx="2095020" cy="2520000"/>
          </a:xfrm>
          <a:prstGeom prst="roundRect">
            <a:avLst>
              <a:gd name="adj" fmla="val 16667"/>
            </a:avLst>
          </a:prstGeom>
          <a:noFill/>
          <a:ln w="38100" cap="flat" cmpd="sng">
            <a:solidFill>
              <a:srgbClr val="0070C0"/>
            </a:solidFill>
            <a:prstDash val="solid"/>
            <a:round/>
            <a:headEnd type="none" w="sm" len="sm"/>
            <a:tailEnd type="none" w="sm" len="sm"/>
          </a:ln>
          <a:effectLst>
            <a:outerShdw blurRad="50800" dist="38100" dir="2700000" algn="tl" rotWithShape="0">
              <a:srgbClr val="000000">
                <a:alpha val="40000"/>
              </a:srgbClr>
            </a:outerShdw>
          </a:effectLst>
        </p:spPr>
      </p:pic>
      <p:sp>
        <p:nvSpPr>
          <p:cNvPr id="220" name="Google Shape;220;p13"/>
          <p:cNvSpPr/>
          <p:nvPr/>
        </p:nvSpPr>
        <p:spPr>
          <a:xfrm>
            <a:off x="1080000" y="1699200"/>
            <a:ext cx="3960440" cy="255454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panose="020B0604020202020204"/>
              <a:buNone/>
            </a:pPr>
            <a:r>
              <a:rPr lang="ru-RU" sz="2000" b="1">
                <a:solidFill>
                  <a:schemeClr val="dk1"/>
                </a:solidFill>
                <a:latin typeface="Times New Roman" panose="02020603050405020304"/>
                <a:ea typeface="Times New Roman" panose="02020603050405020304"/>
                <a:cs typeface="Times New Roman" panose="02020603050405020304"/>
                <a:sym typeface="Times New Roman" panose="02020603050405020304"/>
              </a:rPr>
              <a:t>Rubbing </a:t>
            </a:r>
            <a:r>
              <a:rPr lang="ru-RU" sz="2000">
                <a:solidFill>
                  <a:schemeClr val="dk1"/>
                </a:solidFill>
                <a:latin typeface="Times New Roman" panose="02020603050405020304"/>
                <a:ea typeface="Times New Roman" panose="02020603050405020304"/>
                <a:cs typeface="Times New Roman" panose="02020603050405020304"/>
                <a:sym typeface="Times New Roman" panose="02020603050405020304"/>
              </a:rPr>
              <a:t>is the initial stage of hardening with water. Wipe with a towel or sponge moistened with water for several days. At first, this procedure is done only to the waist, and then they proceed to wiping the whole body.</a:t>
            </a:r>
            <a:endParaRPr sz="200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14" descr="img17 (1).jpg"/>
          <p:cNvPicPr preferRelativeResize="0"/>
          <p:nvPr/>
        </p:nvPicPr>
        <p:blipFill rotWithShape="1">
          <a:blip r:embed="rId3"/>
          <a:srcRect/>
          <a:stretch>
            <a:fillRect/>
          </a:stretch>
        </p:blipFill>
        <p:spPr>
          <a:xfrm>
            <a:off x="0" y="0"/>
            <a:ext cx="9144000" cy="6858000"/>
          </a:xfrm>
          <a:prstGeom prst="rect">
            <a:avLst/>
          </a:prstGeom>
          <a:noFill/>
          <a:ln>
            <a:noFill/>
          </a:ln>
        </p:spPr>
      </p:pic>
      <p:sp>
        <p:nvSpPr>
          <p:cNvPr id="226" name="Google Shape;226;p14"/>
          <p:cNvSpPr/>
          <p:nvPr/>
        </p:nvSpPr>
        <p:spPr>
          <a:xfrm>
            <a:off x="1115616" y="4365104"/>
            <a:ext cx="6984776" cy="156966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panose="020B0604020202020204"/>
              <a:buNone/>
            </a:pP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When dousing, water pours out of a bucket, basin or hose. After dousing, vigorous rubbing of the body with a towel is performed. The duration of the entire procedure is no more than 3-4 minutes.</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227" name="Google Shape;227;p14" descr="5a3bdc9ae0d33.png"/>
          <p:cNvPicPr preferRelativeResize="0"/>
          <p:nvPr/>
        </p:nvPicPr>
        <p:blipFill rotWithShape="1">
          <a:blip r:embed="rId4"/>
          <a:srcRect/>
          <a:stretch>
            <a:fillRect/>
          </a:stretch>
        </p:blipFill>
        <p:spPr>
          <a:xfrm flipH="1">
            <a:off x="1080000" y="360000"/>
            <a:ext cx="2016224" cy="981782"/>
          </a:xfrm>
          <a:prstGeom prst="rect">
            <a:avLst/>
          </a:prstGeom>
          <a:noFill/>
          <a:ln>
            <a:noFill/>
          </a:ln>
        </p:spPr>
      </p:pic>
      <p:sp>
        <p:nvSpPr>
          <p:cNvPr id="228" name="Google Shape;228;p14"/>
          <p:cNvSpPr txBox="1"/>
          <p:nvPr/>
        </p:nvSpPr>
        <p:spPr>
          <a:xfrm>
            <a:off x="1440000" y="720000"/>
            <a:ext cx="173348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ru-RU" sz="2400" b="1">
                <a:solidFill>
                  <a:srgbClr val="0070C0"/>
                </a:solidFill>
                <a:latin typeface="Times New Roman" panose="02020603050405020304"/>
                <a:ea typeface="Times New Roman" panose="02020603050405020304"/>
                <a:cs typeface="Times New Roman" panose="02020603050405020304"/>
                <a:sym typeface="Times New Roman" panose="02020603050405020304"/>
              </a:rPr>
              <a:t>Pouring</a:t>
            </a:r>
            <a:endParaRPr sz="2400" b="1" i="0" u="none" strike="noStrike" cap="none">
              <a:solidFill>
                <a:srgbClr val="0070C0"/>
              </a:solidFill>
              <a:latin typeface="Calibri" panose="020F0502020204030204"/>
              <a:ea typeface="Calibri" panose="020F0502020204030204"/>
              <a:cs typeface="Calibri" panose="020F0502020204030204"/>
              <a:sym typeface="Calibri" panose="020F0502020204030204"/>
            </a:endParaRPr>
          </a:p>
        </p:txBody>
      </p:sp>
      <p:pic>
        <p:nvPicPr>
          <p:cNvPr id="229" name="Google Shape;229;p14" descr="20b566a430900fa5212576bf55a832d54334b16f.jpg"/>
          <p:cNvPicPr preferRelativeResize="0"/>
          <p:nvPr/>
        </p:nvPicPr>
        <p:blipFill rotWithShape="1">
          <a:blip r:embed="rId5"/>
          <a:srcRect/>
          <a:stretch>
            <a:fillRect/>
          </a:stretch>
        </p:blipFill>
        <p:spPr>
          <a:xfrm>
            <a:off x="1187624" y="1628800"/>
            <a:ext cx="2071328" cy="2520000"/>
          </a:xfrm>
          <a:prstGeom prst="roundRect">
            <a:avLst>
              <a:gd name="adj" fmla="val 16667"/>
            </a:avLst>
          </a:prstGeom>
          <a:noFill/>
          <a:ln w="38100" cap="flat" cmpd="sng">
            <a:solidFill>
              <a:srgbClr val="0070C0"/>
            </a:solidFill>
            <a:prstDash val="solid"/>
            <a:round/>
            <a:headEnd type="none" w="sm" len="sm"/>
            <a:tailEnd type="none" w="sm" len="sm"/>
          </a:ln>
          <a:effectLst>
            <a:outerShdw blurRad="50800" dist="38100" dir="2700000" algn="tl" rotWithShape="0">
              <a:srgbClr val="000000">
                <a:alpha val="40000"/>
              </a:srgbClr>
            </a:outerShdw>
          </a:effectLst>
        </p:spPr>
      </p:pic>
      <p:sp>
        <p:nvSpPr>
          <p:cNvPr id="230" name="Google Shape;230;p14"/>
          <p:cNvSpPr/>
          <p:nvPr/>
        </p:nvSpPr>
        <p:spPr>
          <a:xfrm>
            <a:off x="3779912" y="1772816"/>
            <a:ext cx="4248472" cy="26776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panose="020B0604020202020204"/>
              <a:buNone/>
            </a:pPr>
            <a:r>
              <a:rPr lang="ru-RU" sz="2400" b="1">
                <a:solidFill>
                  <a:schemeClr val="dk1"/>
                </a:solidFill>
                <a:latin typeface="Times New Roman" panose="02020603050405020304"/>
                <a:ea typeface="Times New Roman" panose="02020603050405020304"/>
                <a:cs typeface="Times New Roman" panose="02020603050405020304"/>
                <a:sym typeface="Times New Roman" panose="02020603050405020304"/>
              </a:rPr>
              <a:t>Pouring </a:t>
            </a: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is the next stage of hardening with water. With this procedure, a small pressure of the water jet is added to the effect on the body of the low temperature of the water.</a:t>
            </a:r>
            <a:endParaRPr sz="240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15" descr="img17 (1).jpg"/>
          <p:cNvPicPr preferRelativeResize="0"/>
          <p:nvPr/>
        </p:nvPicPr>
        <p:blipFill rotWithShape="1">
          <a:blip r:embed="rId3"/>
          <a:srcRect/>
          <a:stretch>
            <a:fillRect/>
          </a:stretch>
        </p:blipFill>
        <p:spPr>
          <a:xfrm>
            <a:off x="0" y="0"/>
            <a:ext cx="9144000" cy="6858000"/>
          </a:xfrm>
          <a:prstGeom prst="rect">
            <a:avLst/>
          </a:prstGeom>
          <a:noFill/>
          <a:ln>
            <a:noFill/>
          </a:ln>
        </p:spPr>
      </p:pic>
      <p:sp>
        <p:nvSpPr>
          <p:cNvPr id="236" name="Google Shape;236;p15"/>
          <p:cNvSpPr/>
          <p:nvPr/>
        </p:nvSpPr>
        <p:spPr>
          <a:xfrm>
            <a:off x="1079991" y="2213298"/>
            <a:ext cx="4104600" cy="3231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panose="020B0604020202020204"/>
              <a:buNone/>
            </a:pP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The </a:t>
            </a:r>
            <a:r>
              <a:rPr lang="ru-RU" sz="2400" b="1">
                <a:solidFill>
                  <a:schemeClr val="dk1"/>
                </a:solidFill>
                <a:latin typeface="Times New Roman" panose="02020603050405020304"/>
                <a:ea typeface="Times New Roman" panose="02020603050405020304"/>
                <a:cs typeface="Times New Roman" panose="02020603050405020304"/>
                <a:sym typeface="Times New Roman" panose="02020603050405020304"/>
              </a:rPr>
              <a:t>shower </a:t>
            </a: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is another effective</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00000"/>
              </a:lnSpc>
              <a:spcBef>
                <a:spcPts val="0"/>
              </a:spcBef>
              <a:spcAft>
                <a:spcPts val="0"/>
              </a:spcAft>
              <a:buClr>
                <a:schemeClr val="dk1"/>
              </a:buClr>
              <a:buSzPts val="1100"/>
              <a:buFont typeface="Arial" panose="020B0604020202020204"/>
              <a:buNone/>
            </a:pP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00000"/>
              </a:lnSpc>
              <a:spcBef>
                <a:spcPts val="0"/>
              </a:spcBef>
              <a:spcAft>
                <a:spcPts val="0"/>
              </a:spcAft>
              <a:buClr>
                <a:schemeClr val="dk1"/>
              </a:buClr>
              <a:buSzPts val="1100"/>
              <a:buFont typeface="Arial" panose="020B0604020202020204"/>
              <a:buNone/>
            </a:pP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water procedure. Time</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00000"/>
              </a:lnSpc>
              <a:spcBef>
                <a:spcPts val="0"/>
              </a:spcBef>
              <a:spcAft>
                <a:spcPts val="0"/>
              </a:spcAft>
              <a:buClr>
                <a:schemeClr val="dk1"/>
              </a:buClr>
              <a:buSzPts val="1100"/>
              <a:buFont typeface="Arial" panose="020B0604020202020204"/>
              <a:buNone/>
            </a:pP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taking a shower for about 2 minutes.</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00000"/>
              </a:lnSpc>
              <a:spcBef>
                <a:spcPts val="0"/>
              </a:spcBef>
              <a:spcAft>
                <a:spcPts val="0"/>
              </a:spcAft>
              <a:buClr>
                <a:schemeClr val="dk1"/>
              </a:buClr>
              <a:buSzPts val="1100"/>
              <a:buFont typeface="Arial" panose="020B0604020202020204"/>
              <a:buNone/>
            </a:pP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Procedure ends</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00000"/>
              </a:lnSpc>
              <a:spcBef>
                <a:spcPts val="0"/>
              </a:spcBef>
              <a:spcAft>
                <a:spcPts val="0"/>
              </a:spcAft>
              <a:buClr>
                <a:schemeClr val="dk1"/>
              </a:buClr>
              <a:buSzPts val="1100"/>
              <a:buFont typeface="Arial" panose="020B0604020202020204"/>
              <a:buNone/>
            </a:pP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vigorous rubbing</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00000"/>
              </a:lnSpc>
              <a:spcBef>
                <a:spcPts val="0"/>
              </a:spcBef>
              <a:spcAft>
                <a:spcPts val="0"/>
              </a:spcAft>
              <a:buClr>
                <a:schemeClr val="dk1"/>
              </a:buClr>
              <a:buSzPts val="1100"/>
              <a:buFont typeface="Arial" panose="020B0604020202020204"/>
              <a:buNone/>
            </a:pP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body with a towel.</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00000"/>
              </a:lnSpc>
              <a:spcBef>
                <a:spcPts val="0"/>
              </a:spcBef>
              <a:spcAft>
                <a:spcPts val="0"/>
              </a:spcAft>
              <a:buClr>
                <a:srgbClr val="000000"/>
              </a:buClr>
              <a:buSzPts val="2400"/>
              <a:buFont typeface="Arial" panose="020B0604020202020204"/>
              <a:buNone/>
            </a:pP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237" name="Google Shape;237;p15" descr="5a3bdc9ae0d33.png"/>
          <p:cNvPicPr preferRelativeResize="0"/>
          <p:nvPr/>
        </p:nvPicPr>
        <p:blipFill rotWithShape="1">
          <a:blip r:embed="rId4"/>
          <a:srcRect/>
          <a:stretch>
            <a:fillRect/>
          </a:stretch>
        </p:blipFill>
        <p:spPr>
          <a:xfrm flipH="1">
            <a:off x="1080000" y="360000"/>
            <a:ext cx="2016224" cy="981782"/>
          </a:xfrm>
          <a:prstGeom prst="rect">
            <a:avLst/>
          </a:prstGeom>
          <a:noFill/>
          <a:ln>
            <a:noFill/>
          </a:ln>
        </p:spPr>
      </p:pic>
      <p:sp>
        <p:nvSpPr>
          <p:cNvPr id="238" name="Google Shape;238;p15"/>
          <p:cNvSpPr txBox="1"/>
          <p:nvPr/>
        </p:nvSpPr>
        <p:spPr>
          <a:xfrm>
            <a:off x="1440000" y="720000"/>
            <a:ext cx="1236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ru-RU" sz="2400" b="1">
                <a:solidFill>
                  <a:srgbClr val="0070C0"/>
                </a:solidFill>
                <a:latin typeface="Times New Roman" panose="02020603050405020304"/>
                <a:ea typeface="Times New Roman" panose="02020603050405020304"/>
                <a:cs typeface="Times New Roman" panose="02020603050405020304"/>
                <a:sym typeface="Times New Roman" panose="02020603050405020304"/>
              </a:rPr>
              <a:t>Shower</a:t>
            </a:r>
            <a:endParaRPr sz="2400" b="1" i="0" u="none" strike="noStrike" cap="none">
              <a:solidFill>
                <a:srgbClr val="0070C0"/>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239" name="Google Shape;239;p15" descr="unnamed (2).jpg"/>
          <p:cNvPicPr preferRelativeResize="0"/>
          <p:nvPr/>
        </p:nvPicPr>
        <p:blipFill rotWithShape="1">
          <a:blip r:embed="rId5"/>
          <a:srcRect/>
          <a:stretch>
            <a:fillRect/>
          </a:stretch>
        </p:blipFill>
        <p:spPr>
          <a:xfrm flipH="1">
            <a:off x="5580112" y="2924944"/>
            <a:ext cx="2520000" cy="2520000"/>
          </a:xfrm>
          <a:prstGeom prst="roundRect">
            <a:avLst>
              <a:gd name="adj" fmla="val 16667"/>
            </a:avLst>
          </a:prstGeom>
          <a:noFill/>
          <a:ln w="38100" cap="flat" cmpd="sng">
            <a:solidFill>
              <a:srgbClr val="0070C0"/>
            </a:solidFill>
            <a:prstDash val="solid"/>
            <a:round/>
            <a:headEnd type="none" w="sm" len="sm"/>
            <a:tailEnd type="none" w="sm" len="sm"/>
          </a:ln>
          <a:effectLst>
            <a:outerShdw blurRad="50800" dist="38100" dir="2700000" algn="tl" rotWithShape="0">
              <a:srgbClr val="000000">
                <a:alpha val="4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16" descr="img17 (1).jpg"/>
          <p:cNvPicPr preferRelativeResize="0"/>
          <p:nvPr/>
        </p:nvPicPr>
        <p:blipFill rotWithShape="1">
          <a:blip r:embed="rId3"/>
          <a:srcRect/>
          <a:stretch>
            <a:fillRect/>
          </a:stretch>
        </p:blipFill>
        <p:spPr>
          <a:xfrm>
            <a:off x="0" y="0"/>
            <a:ext cx="9144000" cy="6858000"/>
          </a:xfrm>
          <a:prstGeom prst="rect">
            <a:avLst/>
          </a:prstGeom>
          <a:noFill/>
          <a:ln>
            <a:noFill/>
          </a:ln>
        </p:spPr>
      </p:pic>
      <p:pic>
        <p:nvPicPr>
          <p:cNvPr id="245" name="Google Shape;245;p16" descr="5a3bdc9ae0d33.png"/>
          <p:cNvPicPr preferRelativeResize="0"/>
          <p:nvPr/>
        </p:nvPicPr>
        <p:blipFill rotWithShape="1">
          <a:blip r:embed="rId4"/>
          <a:srcRect/>
          <a:stretch>
            <a:fillRect/>
          </a:stretch>
        </p:blipFill>
        <p:spPr>
          <a:xfrm flipH="1">
            <a:off x="1080000" y="360000"/>
            <a:ext cx="2016224" cy="981782"/>
          </a:xfrm>
          <a:prstGeom prst="rect">
            <a:avLst/>
          </a:prstGeom>
          <a:noFill/>
          <a:ln>
            <a:noFill/>
          </a:ln>
        </p:spPr>
      </p:pic>
      <p:sp>
        <p:nvSpPr>
          <p:cNvPr id="246" name="Google Shape;246;p16"/>
          <p:cNvSpPr/>
          <p:nvPr/>
        </p:nvSpPr>
        <p:spPr>
          <a:xfrm>
            <a:off x="971600" y="1628800"/>
            <a:ext cx="7272808" cy="26776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panose="020B0604020202020204"/>
              <a:buNone/>
            </a:pPr>
            <a:r>
              <a:rPr lang="ru-RU" sz="2200" b="1">
                <a:solidFill>
                  <a:schemeClr val="dk1"/>
                </a:solidFill>
                <a:latin typeface="Times New Roman" panose="02020603050405020304"/>
                <a:ea typeface="Times New Roman" panose="02020603050405020304"/>
                <a:cs typeface="Times New Roman" panose="02020603050405020304"/>
                <a:sym typeface="Times New Roman" panose="02020603050405020304"/>
              </a:rPr>
              <a:t>Hardening by the sun</a:t>
            </a:r>
            <a:r>
              <a:rPr lang="ru-RU" sz="2200">
                <a:solidFill>
                  <a:schemeClr val="dk1"/>
                </a:solidFill>
                <a:latin typeface="Times New Roman" panose="02020603050405020304"/>
                <a:ea typeface="Times New Roman" panose="02020603050405020304"/>
                <a:cs typeface="Times New Roman" panose="02020603050405020304"/>
                <a:sym typeface="Times New Roman" panose="02020603050405020304"/>
              </a:rPr>
              <a:t> is one of the most affordable ways to strengthen your body. Hardening in the sun is best done in the morning, from 8 to 11 o'clock, at an air temperature of at least 18 ° C. Under the influence of sunlight, vitamin D is formed in the skin, which is necessary for bone growth. At first, exposure to the sun should be limited to 10 minutes, gradually increasing the time to 30 minutes.</a:t>
            </a:r>
            <a:endParaRPr sz="220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247" name="Google Shape;247;p16" descr="guest_e550bd7d5d_o.jpg"/>
          <p:cNvPicPr preferRelativeResize="0"/>
          <p:nvPr/>
        </p:nvPicPr>
        <p:blipFill rotWithShape="1">
          <a:blip r:embed="rId5"/>
          <a:srcRect/>
          <a:stretch>
            <a:fillRect/>
          </a:stretch>
        </p:blipFill>
        <p:spPr>
          <a:xfrm>
            <a:off x="5652120" y="4149080"/>
            <a:ext cx="2520000" cy="1680000"/>
          </a:xfrm>
          <a:prstGeom prst="roundRect">
            <a:avLst>
              <a:gd name="adj" fmla="val 16667"/>
            </a:avLst>
          </a:prstGeom>
          <a:noFill/>
          <a:ln w="38100" cap="flat" cmpd="sng">
            <a:solidFill>
              <a:srgbClr val="0070C0"/>
            </a:solidFill>
            <a:prstDash val="solid"/>
            <a:round/>
            <a:headEnd type="none" w="sm" len="sm"/>
            <a:tailEnd type="none" w="sm" len="sm"/>
          </a:ln>
          <a:effectLst>
            <a:outerShdw blurRad="50800" dist="38100" dir="2700000" algn="tl" rotWithShape="0">
              <a:srgbClr val="000000">
                <a:alpha val="40000"/>
              </a:srgbClr>
            </a:outerShdw>
          </a:effectLst>
        </p:spPr>
      </p:pic>
      <p:pic>
        <p:nvPicPr>
          <p:cNvPr id="248" name="Google Shape;248;p16" descr="5a3bdc9ae0d33.png"/>
          <p:cNvPicPr preferRelativeResize="0"/>
          <p:nvPr/>
        </p:nvPicPr>
        <p:blipFill rotWithShape="1">
          <a:blip r:embed="rId4"/>
          <a:srcRect/>
          <a:stretch>
            <a:fillRect/>
          </a:stretch>
        </p:blipFill>
        <p:spPr>
          <a:xfrm flipH="1">
            <a:off x="1232400" y="512400"/>
            <a:ext cx="2016224" cy="981782"/>
          </a:xfrm>
          <a:prstGeom prst="rect">
            <a:avLst/>
          </a:prstGeom>
          <a:noFill/>
          <a:ln>
            <a:noFill/>
          </a:ln>
        </p:spPr>
      </p:pic>
      <p:sp>
        <p:nvSpPr>
          <p:cNvPr id="249" name="Google Shape;249;p16"/>
          <p:cNvSpPr txBox="1"/>
          <p:nvPr/>
        </p:nvSpPr>
        <p:spPr>
          <a:xfrm>
            <a:off x="1440000" y="720000"/>
            <a:ext cx="330930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ru-RU" sz="2400" b="1">
                <a:solidFill>
                  <a:srgbClr val="0070C0"/>
                </a:solidFill>
                <a:latin typeface="Times New Roman" panose="02020603050405020304"/>
                <a:ea typeface="Times New Roman" panose="02020603050405020304"/>
                <a:cs typeface="Times New Roman" panose="02020603050405020304"/>
                <a:sym typeface="Times New Roman" panose="02020603050405020304"/>
              </a:rPr>
              <a:t>Hardening by the sun</a:t>
            </a:r>
            <a:endParaRPr sz="2400" b="1" i="0" u="none" strike="noStrike" cap="none">
              <a:solidFill>
                <a:srgbClr val="0070C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50" name="Google Shape;250;p16"/>
          <p:cNvSpPr/>
          <p:nvPr/>
        </p:nvSpPr>
        <p:spPr>
          <a:xfrm>
            <a:off x="971600" y="4293096"/>
            <a:ext cx="4392488" cy="144655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panose="020B0604020202020204"/>
              <a:buNone/>
            </a:pPr>
            <a:r>
              <a:rPr lang="ru-RU" sz="2200">
                <a:solidFill>
                  <a:schemeClr val="dk1"/>
                </a:solidFill>
                <a:latin typeface="Times New Roman" panose="02020603050405020304"/>
                <a:ea typeface="Times New Roman" panose="02020603050405020304"/>
                <a:cs typeface="Times New Roman" panose="02020603050405020304"/>
                <a:sym typeface="Times New Roman" panose="02020603050405020304"/>
              </a:rPr>
              <a:t>Hardening by the sun increases a person's adaptability to cold and heat, reduces the reaction to weather fluctuations.</a:t>
            </a:r>
            <a:endParaRPr sz="2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17" descr="img17 (1).jpg"/>
          <p:cNvPicPr preferRelativeResize="0"/>
          <p:nvPr/>
        </p:nvPicPr>
        <p:blipFill rotWithShape="1">
          <a:blip r:embed="rId3"/>
          <a:srcRect/>
          <a:stretch>
            <a:fillRect/>
          </a:stretch>
        </p:blipFill>
        <p:spPr>
          <a:xfrm>
            <a:off x="0" y="0"/>
            <a:ext cx="9144000" cy="6858000"/>
          </a:xfrm>
          <a:prstGeom prst="rect">
            <a:avLst/>
          </a:prstGeom>
          <a:noFill/>
          <a:ln>
            <a:noFill/>
          </a:ln>
        </p:spPr>
      </p:pic>
      <p:sp>
        <p:nvSpPr>
          <p:cNvPr id="256" name="Google Shape;256;p17"/>
          <p:cNvSpPr/>
          <p:nvPr/>
        </p:nvSpPr>
        <p:spPr>
          <a:xfrm>
            <a:off x="1079612" y="1052736"/>
            <a:ext cx="6984776"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ru-RU" sz="2400" b="1">
                <a:solidFill>
                  <a:schemeClr val="dk1"/>
                </a:solidFill>
                <a:latin typeface="Times New Roman" panose="02020603050405020304"/>
                <a:ea typeface="Times New Roman" panose="02020603050405020304"/>
                <a:cs typeface="Times New Roman" panose="02020603050405020304"/>
                <a:sym typeface="Times New Roman" panose="02020603050405020304"/>
              </a:rPr>
              <a:t>All hardening procedures must</a:t>
            </a:r>
            <a:endParaRPr sz="24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100"/>
              <a:buFont typeface="Arial" panose="020B0604020202020204"/>
              <a:buNone/>
            </a:pPr>
            <a:r>
              <a:rPr lang="ru-RU" sz="2400" b="1">
                <a:solidFill>
                  <a:schemeClr val="dk1"/>
                </a:solidFill>
                <a:latin typeface="Times New Roman" panose="02020603050405020304"/>
                <a:ea typeface="Times New Roman" panose="02020603050405020304"/>
                <a:cs typeface="Times New Roman" panose="02020603050405020304"/>
                <a:sym typeface="Times New Roman" panose="02020603050405020304"/>
              </a:rPr>
              <a:t>carried out against the backdrop of positive emotions!!!</a:t>
            </a:r>
            <a:endParaRPr sz="24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ts val="2400"/>
              <a:buFont typeface="Arial" panose="020B0604020202020204"/>
              <a:buNone/>
            </a:pPr>
            <a:endParaRPr sz="24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257" name="Google Shape;257;p17" descr="IW-L52LW_400x400.jpg"/>
          <p:cNvPicPr preferRelativeResize="0"/>
          <p:nvPr/>
        </p:nvPicPr>
        <p:blipFill rotWithShape="1">
          <a:blip r:embed="rId4"/>
          <a:srcRect/>
          <a:stretch>
            <a:fillRect/>
          </a:stretch>
        </p:blipFill>
        <p:spPr>
          <a:xfrm>
            <a:off x="5004048" y="2636912"/>
            <a:ext cx="2880000" cy="2880000"/>
          </a:xfrm>
          <a:prstGeom prst="roundRect">
            <a:avLst>
              <a:gd name="adj" fmla="val 16667"/>
            </a:avLst>
          </a:prstGeom>
          <a:noFill/>
          <a:ln w="38100" cap="flat" cmpd="sng">
            <a:solidFill>
              <a:srgbClr val="0070C0"/>
            </a:solidFill>
            <a:prstDash val="solid"/>
            <a:round/>
            <a:headEnd type="none" w="sm" len="sm"/>
            <a:tailEnd type="none" w="sm" len="sm"/>
          </a:ln>
          <a:effectLst>
            <a:outerShdw blurRad="50800" dist="38100" dir="2700000" algn="tl" rotWithShape="0">
              <a:srgbClr val="000000">
                <a:alpha val="40000"/>
              </a:srgbClr>
            </a:outerShdw>
          </a:effectLst>
        </p:spPr>
      </p:pic>
      <p:sp>
        <p:nvSpPr>
          <p:cNvPr id="258" name="Google Shape;258;p17"/>
          <p:cNvSpPr/>
          <p:nvPr/>
        </p:nvSpPr>
        <p:spPr>
          <a:xfrm>
            <a:off x="1079600" y="2636889"/>
            <a:ext cx="2664300" cy="323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Violation of these</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100"/>
              <a:buFont typeface="Arial" panose="020B0604020202020204"/>
              <a:buNone/>
            </a:pP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rules leads</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100"/>
              <a:buFont typeface="Arial" panose="020B0604020202020204"/>
              <a:buNone/>
            </a:pP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to the absence</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100"/>
              <a:buFont typeface="Arial" panose="020B0604020202020204"/>
              <a:buNone/>
            </a:pP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positive</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100"/>
              <a:buFont typeface="Arial" panose="020B0604020202020204"/>
              <a:buNone/>
            </a:pP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effect from</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100"/>
              <a:buFont typeface="Arial" panose="020B0604020202020204"/>
              <a:buNone/>
            </a:pP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hardening.</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ts val="2400"/>
              <a:buFont typeface="Arial" panose="020B0604020202020204"/>
              <a:buNone/>
            </a:pP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18" descr="img17 (1).jpg"/>
          <p:cNvPicPr preferRelativeResize="0"/>
          <p:nvPr/>
        </p:nvPicPr>
        <p:blipFill rotWithShape="1">
          <a:blip r:embed="rId3"/>
          <a:srcRect/>
          <a:stretch>
            <a:fillRect/>
          </a:stretch>
        </p:blipFill>
        <p:spPr>
          <a:xfrm>
            <a:off x="0" y="0"/>
            <a:ext cx="9144000" cy="6858000"/>
          </a:xfrm>
          <a:prstGeom prst="rect">
            <a:avLst/>
          </a:prstGeom>
          <a:noFill/>
          <a:ln>
            <a:noFill/>
          </a:ln>
        </p:spPr>
      </p:pic>
      <p:sp>
        <p:nvSpPr>
          <p:cNvPr id="264" name="Google Shape;264;p18"/>
          <p:cNvSpPr/>
          <p:nvPr/>
        </p:nvSpPr>
        <p:spPr>
          <a:xfrm>
            <a:off x="827584" y="836712"/>
            <a:ext cx="7488832" cy="246221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panose="020B0604020202020204"/>
              <a:buNone/>
            </a:pPr>
            <a:r>
              <a:rPr lang="ru-RU" sz="2200" b="1">
                <a:solidFill>
                  <a:schemeClr val="dk1"/>
                </a:solidFill>
                <a:latin typeface="Times New Roman" panose="02020603050405020304"/>
                <a:ea typeface="Times New Roman" panose="02020603050405020304"/>
                <a:cs typeface="Times New Roman" panose="02020603050405020304"/>
                <a:sym typeface="Times New Roman" panose="02020603050405020304"/>
              </a:rPr>
              <a:t>If you decide to start hardening, pay attention to what you eat. </a:t>
            </a:r>
            <a:r>
              <a:rPr lang="ru-RU" sz="2200">
                <a:solidFill>
                  <a:schemeClr val="dk1"/>
                </a:solidFill>
                <a:latin typeface="Times New Roman" panose="02020603050405020304"/>
                <a:ea typeface="Times New Roman" panose="02020603050405020304"/>
                <a:cs typeface="Times New Roman" panose="02020603050405020304"/>
                <a:sym typeface="Times New Roman" panose="02020603050405020304"/>
              </a:rPr>
              <a:t>Food should be useful and enjoyable at the same time. Eat simple and natural foods. Plan your diet carefully so that it contains enough proteins, fats and carbohydrates. Pay attention to the vitamin and mineral composition of your food.</a:t>
            </a:r>
            <a:endParaRPr sz="220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265" name="Google Shape;265;p18" descr="25965a487546ef262279a5b88fef4f80.png"/>
          <p:cNvPicPr preferRelativeResize="0"/>
          <p:nvPr/>
        </p:nvPicPr>
        <p:blipFill rotWithShape="1">
          <a:blip r:embed="rId4"/>
          <a:srcRect/>
          <a:stretch>
            <a:fillRect/>
          </a:stretch>
        </p:blipFill>
        <p:spPr>
          <a:xfrm>
            <a:off x="755576" y="3212976"/>
            <a:ext cx="4259320" cy="2808312"/>
          </a:xfrm>
          <a:prstGeom prst="rect">
            <a:avLst/>
          </a:prstGeom>
          <a:noFill/>
          <a:ln>
            <a:noFill/>
          </a:ln>
        </p:spPr>
      </p:pic>
      <p:sp>
        <p:nvSpPr>
          <p:cNvPr id="266" name="Google Shape;266;p18"/>
          <p:cNvSpPr/>
          <p:nvPr/>
        </p:nvSpPr>
        <p:spPr>
          <a:xfrm>
            <a:off x="5364088" y="3068960"/>
            <a:ext cx="3024336" cy="280076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panose="020B0604020202020204"/>
              <a:buNone/>
            </a:pPr>
            <a:r>
              <a:rPr lang="ru-RU" sz="2200">
                <a:solidFill>
                  <a:schemeClr val="dk1"/>
                </a:solidFill>
                <a:latin typeface="Times New Roman" panose="02020603050405020304"/>
                <a:ea typeface="Times New Roman" panose="02020603050405020304"/>
                <a:cs typeface="Times New Roman" panose="02020603050405020304"/>
                <a:sym typeface="Times New Roman" panose="02020603050405020304"/>
              </a:rPr>
              <a:t>Sometimes no hardening procedures can help if a person eats poorly and no nutrients enter his body.</a:t>
            </a:r>
            <a:endParaRPr sz="2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19" descr="img17 (1).jpg"/>
          <p:cNvPicPr preferRelativeResize="0"/>
          <p:nvPr/>
        </p:nvPicPr>
        <p:blipFill rotWithShape="1">
          <a:blip r:embed="rId3"/>
          <a:srcRect/>
          <a:stretch>
            <a:fillRect/>
          </a:stretch>
        </p:blipFill>
        <p:spPr>
          <a:xfrm>
            <a:off x="0" y="0"/>
            <a:ext cx="9144000" cy="6858000"/>
          </a:xfrm>
          <a:prstGeom prst="rect">
            <a:avLst/>
          </a:prstGeom>
          <a:noFill/>
          <a:ln>
            <a:noFill/>
          </a:ln>
        </p:spPr>
      </p:pic>
      <p:pic>
        <p:nvPicPr>
          <p:cNvPr id="272" name="Google Shape;272;p19" descr="5a3bdc9ae0d33.png"/>
          <p:cNvPicPr preferRelativeResize="0"/>
          <p:nvPr/>
        </p:nvPicPr>
        <p:blipFill rotWithShape="1">
          <a:blip r:embed="rId4"/>
          <a:srcRect/>
          <a:stretch>
            <a:fillRect/>
          </a:stretch>
        </p:blipFill>
        <p:spPr>
          <a:xfrm flipH="1">
            <a:off x="1080000" y="360000"/>
            <a:ext cx="2016224" cy="981782"/>
          </a:xfrm>
          <a:prstGeom prst="rect">
            <a:avLst/>
          </a:prstGeom>
          <a:noFill/>
          <a:ln>
            <a:noFill/>
          </a:ln>
        </p:spPr>
      </p:pic>
      <p:sp>
        <p:nvSpPr>
          <p:cNvPr id="273" name="Google Shape;273;p19"/>
          <p:cNvSpPr/>
          <p:nvPr/>
        </p:nvSpPr>
        <p:spPr>
          <a:xfrm>
            <a:off x="1440000" y="720000"/>
            <a:ext cx="28383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ru-RU" sz="2400" b="1">
                <a:solidFill>
                  <a:srgbClr val="0070C0"/>
                </a:solidFill>
                <a:latin typeface="Times New Roman" panose="02020603050405020304"/>
                <a:ea typeface="Times New Roman" panose="02020603050405020304"/>
                <a:cs typeface="Times New Roman" panose="02020603050405020304"/>
                <a:sym typeface="Times New Roman" panose="02020603050405020304"/>
              </a:rPr>
              <a:t>Check yourself</a:t>
            </a:r>
            <a:endParaRPr sz="2400" b="1" i="0" u="none" strike="noStrike" cap="none">
              <a:solidFill>
                <a:srgbClr val="0070C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74" name="Google Shape;274;p19"/>
          <p:cNvSpPr txBox="1"/>
          <p:nvPr/>
        </p:nvSpPr>
        <p:spPr>
          <a:xfrm>
            <a:off x="1980000" y="2060848"/>
            <a:ext cx="59477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What hardening procedures do you know?</a:t>
            </a: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75" name="Google Shape;275;p19"/>
          <p:cNvSpPr txBox="1"/>
          <p:nvPr/>
        </p:nvSpPr>
        <p:spPr>
          <a:xfrm>
            <a:off x="1979712" y="3501008"/>
            <a:ext cx="607557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What are the basic principles of hardening?</a:t>
            </a: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276" name="Google Shape;276;p19" descr="Tao_de_Libertad_tick.png"/>
          <p:cNvPicPr preferRelativeResize="0"/>
          <p:nvPr/>
        </p:nvPicPr>
        <p:blipFill rotWithShape="1">
          <a:blip r:embed="rId5"/>
          <a:srcRect/>
          <a:stretch>
            <a:fillRect/>
          </a:stretch>
        </p:blipFill>
        <p:spPr>
          <a:xfrm>
            <a:off x="1440000" y="2060848"/>
            <a:ext cx="363213" cy="360000"/>
          </a:xfrm>
          <a:prstGeom prst="rect">
            <a:avLst/>
          </a:prstGeom>
          <a:noFill/>
          <a:ln>
            <a:noFill/>
          </a:ln>
        </p:spPr>
      </p:pic>
      <p:pic>
        <p:nvPicPr>
          <p:cNvPr id="277" name="Google Shape;277;p19" descr="Tao_de_Libertad_tick.png"/>
          <p:cNvPicPr preferRelativeResize="0"/>
          <p:nvPr/>
        </p:nvPicPr>
        <p:blipFill rotWithShape="1">
          <a:blip r:embed="rId5"/>
          <a:srcRect/>
          <a:stretch>
            <a:fillRect/>
          </a:stretch>
        </p:blipFill>
        <p:spPr>
          <a:xfrm>
            <a:off x="1440000" y="3501008"/>
            <a:ext cx="363213" cy="360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 descr="img17 (1).jpg"/>
          <p:cNvPicPr preferRelativeResize="0"/>
          <p:nvPr/>
        </p:nvPicPr>
        <p:blipFill rotWithShape="1">
          <a:blip r:embed="rId3"/>
          <a:srcRect/>
          <a:stretch>
            <a:fillRect/>
          </a:stretch>
        </p:blipFill>
        <p:spPr>
          <a:xfrm>
            <a:off x="0" y="0"/>
            <a:ext cx="9144000" cy="6858000"/>
          </a:xfrm>
          <a:prstGeom prst="rect">
            <a:avLst/>
          </a:prstGeom>
          <a:noFill/>
          <a:ln>
            <a:noFill/>
          </a:ln>
        </p:spPr>
      </p:pic>
      <p:sp>
        <p:nvSpPr>
          <p:cNvPr id="95" name="Google Shape;95;p2"/>
          <p:cNvSpPr txBox="1"/>
          <p:nvPr/>
        </p:nvSpPr>
        <p:spPr>
          <a:xfrm>
            <a:off x="935550" y="1661900"/>
            <a:ext cx="7272900" cy="8310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panose="020B0604020202020204"/>
              <a:buNone/>
            </a:pPr>
            <a:r>
              <a:rPr lang="ru-RU" sz="2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Hardening - </a:t>
            </a:r>
            <a:r>
              <a:rPr lang="ru-RU"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is an increase in the body's resistance to the effects of natural factors. It not only strengthens the body,</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96" name="Google Shape;96;p2" descr="shutterstock_162067811.jpg"/>
          <p:cNvPicPr preferRelativeResize="0"/>
          <p:nvPr/>
        </p:nvPicPr>
        <p:blipFill rotWithShape="1">
          <a:blip r:embed="rId4"/>
          <a:srcRect/>
          <a:stretch>
            <a:fillRect/>
          </a:stretch>
        </p:blipFill>
        <p:spPr>
          <a:xfrm>
            <a:off x="6012160" y="3212976"/>
            <a:ext cx="2160240" cy="2520000"/>
          </a:xfrm>
          <a:prstGeom prst="roundRect">
            <a:avLst>
              <a:gd name="adj" fmla="val 16667"/>
            </a:avLst>
          </a:prstGeom>
          <a:noFill/>
          <a:ln w="38100" cap="flat" cmpd="sng">
            <a:solidFill>
              <a:srgbClr val="0070C0"/>
            </a:solidFill>
            <a:prstDash val="solid"/>
            <a:round/>
            <a:headEnd type="none" w="sm" len="sm"/>
            <a:tailEnd type="none" w="sm" len="sm"/>
          </a:ln>
          <a:effectLst>
            <a:outerShdw blurRad="50800" dist="38100" dir="2700000" algn="tl" rotWithShape="0">
              <a:srgbClr val="000000">
                <a:alpha val="40000"/>
              </a:srgbClr>
            </a:outerShdw>
          </a:effectLst>
        </p:spPr>
      </p:pic>
      <p:sp>
        <p:nvSpPr>
          <p:cNvPr id="97" name="Google Shape;97;p2"/>
          <p:cNvSpPr/>
          <p:nvPr/>
        </p:nvSpPr>
        <p:spPr>
          <a:xfrm>
            <a:off x="971600" y="2492896"/>
            <a:ext cx="3888432" cy="26776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panose="020B0604020202020204"/>
              <a:buNone/>
            </a:pPr>
            <a:r>
              <a:rPr lang="ru-RU"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improves blood circulation, normalizes metabolism and increases the tone of the central nervous system, hardening really strengthens the immune system.</a:t>
            </a:r>
            <a:endParaRPr sz="24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20" descr="img17 (1).jpg"/>
          <p:cNvPicPr preferRelativeResize="0"/>
          <p:nvPr/>
        </p:nvPicPr>
        <p:blipFill rotWithShape="1">
          <a:blip r:embed="rId3"/>
          <a:srcRect/>
          <a:stretch>
            <a:fillRect/>
          </a:stretch>
        </p:blipFill>
        <p:spPr>
          <a:xfrm>
            <a:off x="0" y="0"/>
            <a:ext cx="9144000" cy="6858000"/>
          </a:xfrm>
          <a:prstGeom prst="rect">
            <a:avLst/>
          </a:prstGeom>
          <a:noFill/>
          <a:ln>
            <a:noFill/>
          </a:ln>
        </p:spPr>
      </p:pic>
      <p:sp>
        <p:nvSpPr>
          <p:cNvPr id="283" name="Google Shape;283;p20"/>
          <p:cNvSpPr/>
          <p:nvPr/>
        </p:nvSpPr>
        <p:spPr>
          <a:xfrm>
            <a:off x="940333" y="1268760"/>
            <a:ext cx="726333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panose="020B0604020202020204"/>
              <a:buNone/>
            </a:pPr>
            <a:r>
              <a:rPr lang="ru-RU" sz="4000" b="1">
                <a:solidFill>
                  <a:srgbClr val="6F91C8"/>
                </a:solidFill>
                <a:latin typeface="Times New Roman" panose="02020603050405020304"/>
                <a:ea typeface="Times New Roman" panose="02020603050405020304"/>
                <a:cs typeface="Times New Roman" panose="02020603050405020304"/>
                <a:sym typeface="Times New Roman" panose="02020603050405020304"/>
              </a:rPr>
              <a:t>THANK YOU FOR YOUR ATTENTION!</a:t>
            </a:r>
            <a:endParaRPr sz="4000" b="1">
              <a:solidFill>
                <a:srgbClr val="6F91C8"/>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100"/>
              <a:buFont typeface="Arial" panose="020B0604020202020204"/>
              <a:buNone/>
            </a:pPr>
            <a:endParaRPr sz="4000" b="1">
              <a:solidFill>
                <a:srgbClr val="6F91C8"/>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ts val="4000"/>
              <a:buFont typeface="Arial" panose="020B0604020202020204"/>
              <a:buNone/>
            </a:pPr>
            <a:endParaRPr sz="4000" b="1">
              <a:solidFill>
                <a:srgbClr val="6F91C8"/>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284" name="Google Shape;284;p20"/>
          <p:cNvPicPr preferRelativeResize="0"/>
          <p:nvPr/>
        </p:nvPicPr>
        <p:blipFill>
          <a:blip r:embed="rId4"/>
          <a:stretch>
            <a:fillRect/>
          </a:stretch>
        </p:blipFill>
        <p:spPr>
          <a:xfrm>
            <a:off x="1590675" y="2829038"/>
            <a:ext cx="5962650" cy="2790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3" descr="img17 (1).jpg"/>
          <p:cNvPicPr preferRelativeResize="0"/>
          <p:nvPr/>
        </p:nvPicPr>
        <p:blipFill rotWithShape="1">
          <a:blip r:embed="rId3"/>
          <a:srcRect/>
          <a:stretch>
            <a:fillRect/>
          </a:stretch>
        </p:blipFill>
        <p:spPr>
          <a:xfrm>
            <a:off x="0" y="0"/>
            <a:ext cx="9144000" cy="6858000"/>
          </a:xfrm>
          <a:prstGeom prst="rect">
            <a:avLst/>
          </a:prstGeom>
          <a:noFill/>
          <a:ln>
            <a:noFill/>
          </a:ln>
        </p:spPr>
      </p:pic>
      <p:sp>
        <p:nvSpPr>
          <p:cNvPr id="103" name="Google Shape;103;p3"/>
          <p:cNvSpPr/>
          <p:nvPr/>
        </p:nvSpPr>
        <p:spPr>
          <a:xfrm>
            <a:off x="1260000" y="3142800"/>
            <a:ext cx="2160240" cy="2520000"/>
          </a:xfrm>
          <a:prstGeom prst="roundRect">
            <a:avLst>
              <a:gd name="adj" fmla="val 16667"/>
            </a:avLst>
          </a:prstGeom>
          <a:solidFill>
            <a:schemeClr val="lt1"/>
          </a:solidFill>
          <a:ln w="38100" cap="flat" cmpd="sng">
            <a:solidFill>
              <a:srgbClr val="0070C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4" name="Google Shape;104;p3" descr="belyiy__chelovechek_doktor.png"/>
          <p:cNvPicPr preferRelativeResize="0"/>
          <p:nvPr/>
        </p:nvPicPr>
        <p:blipFill rotWithShape="1">
          <a:blip r:embed="rId4"/>
          <a:srcRect/>
          <a:stretch>
            <a:fillRect/>
          </a:stretch>
        </p:blipFill>
        <p:spPr>
          <a:xfrm>
            <a:off x="1835696" y="3356992"/>
            <a:ext cx="999000" cy="2160000"/>
          </a:xfrm>
          <a:prstGeom prst="rect">
            <a:avLst/>
          </a:prstGeom>
          <a:noFill/>
          <a:ln>
            <a:noFill/>
          </a:ln>
        </p:spPr>
      </p:pic>
      <p:sp>
        <p:nvSpPr>
          <p:cNvPr id="105" name="Google Shape;105;p3"/>
          <p:cNvSpPr txBox="1"/>
          <p:nvPr/>
        </p:nvSpPr>
        <p:spPr>
          <a:xfrm>
            <a:off x="4499992" y="1988840"/>
            <a:ext cx="3528300" cy="320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ts val="1000"/>
              <a:buFont typeface="Arial" panose="020B0604020202020204"/>
              <a:buNone/>
            </a:pPr>
            <a:endParaRPr sz="1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ts val="1100"/>
              <a:buFont typeface="Arial" panose="020B0604020202020204"/>
              <a:buNone/>
            </a:pPr>
            <a:r>
              <a:rPr lang="ru-RU"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Pre better consult a doctor.</a:t>
            </a: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100"/>
              <a:buFont typeface="Arial" panose="020B0604020202020204"/>
              <a:buNone/>
            </a:pP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100"/>
              <a:buFont typeface="Arial" panose="020B0604020202020204"/>
              <a:buNone/>
            </a:pPr>
            <a:r>
              <a:rPr lang="ru-RU"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It will check the status</a:t>
            </a: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100"/>
              <a:buFont typeface="Arial" panose="020B0604020202020204"/>
              <a:buNone/>
            </a:pPr>
            <a:r>
              <a:rPr lang="ru-RU"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health and exclude</a:t>
            </a: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100"/>
              <a:buFont typeface="Arial" panose="020B0604020202020204"/>
              <a:buNone/>
            </a:pPr>
            <a:r>
              <a:rPr lang="ru-RU"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possible</a:t>
            </a: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100"/>
              <a:buFont typeface="Arial" panose="020B0604020202020204"/>
              <a:buNone/>
            </a:pPr>
            <a:r>
              <a:rPr lang="ru-RU"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contraindications.</a:t>
            </a: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ts val="2400"/>
              <a:buFont typeface="Arial" panose="020B0604020202020204"/>
              <a:buNone/>
            </a:pP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06" name="Google Shape;106;p3"/>
          <p:cNvSpPr/>
          <p:nvPr/>
        </p:nvSpPr>
        <p:spPr>
          <a:xfrm>
            <a:off x="1205880" y="980728"/>
            <a:ext cx="6732240"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panose="020B0604020202020204"/>
              <a:buNone/>
            </a:pPr>
            <a:r>
              <a:rPr lang="ru-RU" sz="2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You can start hardening almost at</a:t>
            </a:r>
            <a:endParaRPr sz="2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lnSpc>
                <a:spcPct val="100000"/>
              </a:lnSpc>
              <a:spcBef>
                <a:spcPts val="0"/>
              </a:spcBef>
              <a:spcAft>
                <a:spcPts val="0"/>
              </a:spcAft>
              <a:buClr>
                <a:schemeClr val="dk1"/>
              </a:buClr>
              <a:buSzPts val="1100"/>
              <a:buFont typeface="Arial" panose="020B0604020202020204"/>
              <a:buNone/>
            </a:pPr>
            <a:r>
              <a:rPr lang="ru-RU" sz="2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any age.</a:t>
            </a:r>
            <a:endParaRPr sz="2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lnSpc>
                <a:spcPct val="100000"/>
              </a:lnSpc>
              <a:spcBef>
                <a:spcPts val="0"/>
              </a:spcBef>
              <a:spcAft>
                <a:spcPts val="0"/>
              </a:spcAft>
              <a:buClr>
                <a:srgbClr val="000000"/>
              </a:buClr>
              <a:buSzPts val="2400"/>
              <a:buFont typeface="Arial" panose="020B0604020202020204"/>
              <a:buNone/>
            </a:pPr>
            <a:r>
              <a:rPr lang="ru-RU"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endParaRPr sz="24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4" descr="img17 (1).jpg"/>
          <p:cNvPicPr preferRelativeResize="0"/>
          <p:nvPr/>
        </p:nvPicPr>
        <p:blipFill rotWithShape="1">
          <a:blip r:embed="rId3"/>
          <a:srcRect/>
          <a:stretch>
            <a:fillRect/>
          </a:stretch>
        </p:blipFill>
        <p:spPr>
          <a:xfrm>
            <a:off x="0" y="0"/>
            <a:ext cx="9144000" cy="6858000"/>
          </a:xfrm>
          <a:prstGeom prst="rect">
            <a:avLst/>
          </a:prstGeom>
          <a:noFill/>
          <a:ln>
            <a:noFill/>
          </a:ln>
        </p:spPr>
      </p:pic>
      <p:sp>
        <p:nvSpPr>
          <p:cNvPr id="112" name="Google Shape;112;p4"/>
          <p:cNvSpPr/>
          <p:nvPr/>
        </p:nvSpPr>
        <p:spPr>
          <a:xfrm>
            <a:off x="1080000" y="1700808"/>
            <a:ext cx="5976664" cy="37856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ru-RU"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Basic principles of hardening:</a:t>
            </a: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ts val="2400"/>
              <a:buFont typeface="Arial" panose="020B0604020202020204"/>
              <a:buNone/>
            </a:pPr>
            <a:endParaRPr sz="2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ts val="2400"/>
              <a:buFont typeface="Arial" panose="020B0604020202020204"/>
              <a:buNone/>
            </a:pPr>
            <a:r>
              <a:rPr lang="ru-RU" sz="2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       systematic</a:t>
            </a: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ts val="2400"/>
              <a:buFont typeface="Arial" panose="020B0604020202020204"/>
              <a:buNone/>
            </a:pPr>
            <a:endParaRPr sz="2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ts val="2400"/>
              <a:buFont typeface="Arial" panose="020B0604020202020204"/>
              <a:buNone/>
            </a:pPr>
            <a:r>
              <a:rPr lang="ru-RU" sz="2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       gradualism</a:t>
            </a: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ts val="2400"/>
              <a:buFont typeface="Arial" panose="020B0604020202020204"/>
              <a:buNone/>
            </a:pPr>
            <a:endParaRPr sz="2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ts val="2400"/>
              <a:buFont typeface="Arial" panose="020B0604020202020204"/>
              <a:buNone/>
            </a:pPr>
            <a:r>
              <a:rPr lang="ru-RU" sz="2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       accounting for individual</a:t>
            </a:r>
            <a:endParaRPr sz="2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ts val="1100"/>
              <a:buFont typeface="Arial" panose="020B0604020202020204"/>
              <a:buNone/>
            </a:pPr>
            <a:r>
              <a:rPr lang="ru-RU" sz="2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       features</a:t>
            </a:r>
            <a:endParaRPr sz="2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ts val="2400"/>
              <a:buFont typeface="Arial" panose="020B0604020202020204"/>
              <a:buNone/>
            </a:pPr>
            <a:endParaRPr sz="2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ts val="2400"/>
              <a:buFont typeface="Arial" panose="020B0604020202020204"/>
              <a:buNone/>
            </a:pPr>
            <a:r>
              <a:rPr lang="ru-RU" sz="2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       complexity</a:t>
            </a: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13" name="Google Shape;113;p4" descr="че-овек-с-мегафоном-34273021.jpg"/>
          <p:cNvPicPr preferRelativeResize="0"/>
          <p:nvPr/>
        </p:nvPicPr>
        <p:blipFill rotWithShape="1">
          <a:blip r:embed="rId4"/>
          <a:srcRect/>
          <a:stretch>
            <a:fillRect/>
          </a:stretch>
        </p:blipFill>
        <p:spPr>
          <a:xfrm>
            <a:off x="5724128" y="3212976"/>
            <a:ext cx="2102800" cy="2520000"/>
          </a:xfrm>
          <a:prstGeom prst="roundRect">
            <a:avLst>
              <a:gd name="adj" fmla="val 16667"/>
            </a:avLst>
          </a:prstGeom>
          <a:noFill/>
          <a:ln w="38100" cap="flat" cmpd="sng">
            <a:solidFill>
              <a:srgbClr val="0070C0"/>
            </a:solidFill>
            <a:prstDash val="solid"/>
            <a:round/>
            <a:headEnd type="none" w="sm" len="sm"/>
            <a:tailEnd type="none" w="sm" len="sm"/>
          </a:ln>
          <a:effectLst>
            <a:outerShdw blurRad="50800" dist="38100" dir="2700000" algn="tl" rotWithShape="0">
              <a:srgbClr val="000000">
                <a:alpha val="40000"/>
              </a:srgbClr>
            </a:outerShdw>
          </a:effectLst>
        </p:spPr>
      </p:pic>
      <p:pic>
        <p:nvPicPr>
          <p:cNvPr id="114" name="Google Shape;114;p4" descr="att15263446345.jpg"/>
          <p:cNvPicPr preferRelativeResize="0"/>
          <p:nvPr/>
        </p:nvPicPr>
        <p:blipFill rotWithShape="1">
          <a:blip r:embed="rId5"/>
          <a:srcRect/>
          <a:stretch>
            <a:fillRect/>
          </a:stretch>
        </p:blipFill>
        <p:spPr>
          <a:xfrm>
            <a:off x="1080000" y="5050800"/>
            <a:ext cx="360000" cy="360000"/>
          </a:xfrm>
          <a:prstGeom prst="rect">
            <a:avLst/>
          </a:prstGeom>
          <a:noFill/>
          <a:ln>
            <a:noFill/>
          </a:ln>
        </p:spPr>
      </p:pic>
      <p:pic>
        <p:nvPicPr>
          <p:cNvPr id="115" name="Google Shape;115;p4" descr="att15263446345.jpg"/>
          <p:cNvPicPr preferRelativeResize="0"/>
          <p:nvPr/>
        </p:nvPicPr>
        <p:blipFill rotWithShape="1">
          <a:blip r:embed="rId5"/>
          <a:srcRect/>
          <a:stretch>
            <a:fillRect/>
          </a:stretch>
        </p:blipFill>
        <p:spPr>
          <a:xfrm>
            <a:off x="1080000" y="3970800"/>
            <a:ext cx="360000" cy="360000"/>
          </a:xfrm>
          <a:prstGeom prst="rect">
            <a:avLst/>
          </a:prstGeom>
          <a:noFill/>
          <a:ln>
            <a:noFill/>
          </a:ln>
        </p:spPr>
      </p:pic>
      <p:pic>
        <p:nvPicPr>
          <p:cNvPr id="116" name="Google Shape;116;p4" descr="att15263446345.jpg"/>
          <p:cNvPicPr preferRelativeResize="0"/>
          <p:nvPr/>
        </p:nvPicPr>
        <p:blipFill rotWithShape="1">
          <a:blip r:embed="rId5"/>
          <a:srcRect/>
          <a:stretch>
            <a:fillRect/>
          </a:stretch>
        </p:blipFill>
        <p:spPr>
          <a:xfrm>
            <a:off x="1080000" y="3250800"/>
            <a:ext cx="360000" cy="360000"/>
          </a:xfrm>
          <a:prstGeom prst="rect">
            <a:avLst/>
          </a:prstGeom>
          <a:noFill/>
          <a:ln>
            <a:noFill/>
          </a:ln>
        </p:spPr>
      </p:pic>
      <p:pic>
        <p:nvPicPr>
          <p:cNvPr id="117" name="Google Shape;117;p4" descr="att15263446345.jpg"/>
          <p:cNvPicPr preferRelativeResize="0"/>
          <p:nvPr/>
        </p:nvPicPr>
        <p:blipFill rotWithShape="1">
          <a:blip r:embed="rId5"/>
          <a:srcRect/>
          <a:stretch>
            <a:fillRect/>
          </a:stretch>
        </p:blipFill>
        <p:spPr>
          <a:xfrm>
            <a:off x="1080000" y="2494800"/>
            <a:ext cx="360000" cy="360000"/>
          </a:xfrm>
          <a:prstGeom prst="rect">
            <a:avLst/>
          </a:prstGeom>
          <a:noFill/>
          <a:ln>
            <a:noFill/>
          </a:ln>
        </p:spPr>
      </p:pic>
      <p:pic>
        <p:nvPicPr>
          <p:cNvPr id="118" name="Google Shape;118;p4" descr="5a3bdc9ae0d33.png"/>
          <p:cNvPicPr preferRelativeResize="0"/>
          <p:nvPr/>
        </p:nvPicPr>
        <p:blipFill rotWithShape="1">
          <a:blip r:embed="rId6"/>
          <a:srcRect/>
          <a:stretch>
            <a:fillRect/>
          </a:stretch>
        </p:blipFill>
        <p:spPr>
          <a:xfrm flipH="1">
            <a:off x="1080000" y="360000"/>
            <a:ext cx="2016224" cy="981782"/>
          </a:xfrm>
          <a:prstGeom prst="rect">
            <a:avLst/>
          </a:prstGeom>
          <a:noFill/>
          <a:ln>
            <a:noFill/>
          </a:ln>
        </p:spPr>
      </p:pic>
      <p:sp>
        <p:nvSpPr>
          <p:cNvPr id="119" name="Google Shape;119;p4"/>
          <p:cNvSpPr txBox="1"/>
          <p:nvPr/>
        </p:nvSpPr>
        <p:spPr>
          <a:xfrm>
            <a:off x="1440000" y="720000"/>
            <a:ext cx="368043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ru-RU" sz="2400" b="1" i="0" u="none" strike="noStrike" cap="none">
                <a:solidFill>
                  <a:srgbClr val="0070C0"/>
                </a:solidFill>
                <a:latin typeface="Times New Roman" panose="02020603050405020304"/>
                <a:ea typeface="Times New Roman" panose="02020603050405020304"/>
                <a:cs typeface="Times New Roman" panose="02020603050405020304"/>
                <a:sym typeface="Times New Roman" panose="02020603050405020304"/>
              </a:rPr>
              <a:t>Hardening principles</a:t>
            </a:r>
            <a:endParaRPr sz="2400" b="1" i="0" u="none" strike="noStrike" cap="none">
              <a:solidFill>
                <a:srgbClr val="0070C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5" descr="img17 (1).jpg"/>
          <p:cNvPicPr preferRelativeResize="0"/>
          <p:nvPr/>
        </p:nvPicPr>
        <p:blipFill rotWithShape="1">
          <a:blip r:embed="rId3"/>
          <a:srcRect/>
          <a:stretch>
            <a:fillRect/>
          </a:stretch>
        </p:blipFill>
        <p:spPr>
          <a:xfrm>
            <a:off x="0" y="0"/>
            <a:ext cx="9144000" cy="6858000"/>
          </a:xfrm>
          <a:prstGeom prst="rect">
            <a:avLst/>
          </a:prstGeom>
          <a:noFill/>
          <a:ln>
            <a:noFill/>
          </a:ln>
        </p:spPr>
      </p:pic>
      <p:sp>
        <p:nvSpPr>
          <p:cNvPr id="125" name="Google Shape;125;p5"/>
          <p:cNvSpPr/>
          <p:nvPr/>
        </p:nvSpPr>
        <p:spPr>
          <a:xfrm>
            <a:off x="1080000" y="1268760"/>
            <a:ext cx="7416824" cy="156966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panose="020B0604020202020204"/>
              <a:buNone/>
            </a:pPr>
            <a:r>
              <a:rPr lang="ru-RU" sz="2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Systematicity </a:t>
            </a:r>
            <a:r>
              <a:rPr lang="ru-RU"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implies that the hardening of the body should be carried out systematically, day after day throughout the year, regardless of weather conditions and without long breaks.</a:t>
            </a: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26" name="Google Shape;126;p5"/>
          <p:cNvSpPr/>
          <p:nvPr/>
        </p:nvSpPr>
        <p:spPr>
          <a:xfrm>
            <a:off x="4788024" y="2780928"/>
            <a:ext cx="3672408" cy="304698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panose="020B0604020202020204"/>
              <a:buNone/>
            </a:pPr>
            <a:r>
              <a:rPr lang="ru-RU"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It is best if the hardening procedures are clearly fixed in the daily routine. Long breaks in hardening lead to a weakening or loss of acquired protective reactions.</a:t>
            </a:r>
            <a:endParaRPr sz="24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27" name="Google Shape;127;p5" descr="shutterstock_111140282-1.jpg"/>
          <p:cNvPicPr preferRelativeResize="0"/>
          <p:nvPr/>
        </p:nvPicPr>
        <p:blipFill rotWithShape="1">
          <a:blip r:embed="rId4"/>
          <a:srcRect/>
          <a:stretch>
            <a:fillRect/>
          </a:stretch>
        </p:blipFill>
        <p:spPr>
          <a:xfrm>
            <a:off x="1187624" y="3284984"/>
            <a:ext cx="2160240" cy="2520000"/>
          </a:xfrm>
          <a:prstGeom prst="roundRect">
            <a:avLst>
              <a:gd name="adj" fmla="val 16667"/>
            </a:avLst>
          </a:prstGeom>
          <a:noFill/>
          <a:ln w="38100" cap="flat" cmpd="sng">
            <a:solidFill>
              <a:srgbClr val="0070C0"/>
            </a:solidFill>
            <a:prstDash val="solid"/>
            <a:round/>
            <a:headEnd type="none" w="sm" len="sm"/>
            <a:tailEnd type="none" w="sm" len="sm"/>
          </a:ln>
          <a:effectLst>
            <a:outerShdw blurRad="50800" dist="38100" dir="2700000" algn="tl" rotWithShape="0">
              <a:srgbClr val="000000">
                <a:alpha val="40000"/>
              </a:srgbClr>
            </a:outerShdw>
          </a:effectLst>
        </p:spPr>
      </p:pic>
      <p:pic>
        <p:nvPicPr>
          <p:cNvPr id="128" name="Google Shape;128;p5" descr="5a3bdc9ae0d33.png"/>
          <p:cNvPicPr preferRelativeResize="0"/>
          <p:nvPr/>
        </p:nvPicPr>
        <p:blipFill rotWithShape="1">
          <a:blip r:embed="rId5"/>
          <a:srcRect/>
          <a:stretch>
            <a:fillRect/>
          </a:stretch>
        </p:blipFill>
        <p:spPr>
          <a:xfrm flipH="1">
            <a:off x="1080000" y="360000"/>
            <a:ext cx="2016224" cy="981782"/>
          </a:xfrm>
          <a:prstGeom prst="rect">
            <a:avLst/>
          </a:prstGeom>
          <a:noFill/>
          <a:ln>
            <a:noFill/>
          </a:ln>
        </p:spPr>
      </p:pic>
      <p:sp>
        <p:nvSpPr>
          <p:cNvPr id="129" name="Google Shape;129;p5"/>
          <p:cNvSpPr txBox="1"/>
          <p:nvPr/>
        </p:nvSpPr>
        <p:spPr>
          <a:xfrm>
            <a:off x="1440000" y="720000"/>
            <a:ext cx="402821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ru-RU" sz="2400" b="1" i="0" u="none" strike="noStrike" cap="none">
                <a:solidFill>
                  <a:srgbClr val="0070C0"/>
                </a:solidFill>
                <a:latin typeface="Times New Roman" panose="02020603050405020304"/>
                <a:ea typeface="Times New Roman" panose="02020603050405020304"/>
                <a:cs typeface="Times New Roman" panose="02020603050405020304"/>
                <a:sym typeface="Times New Roman" panose="02020603050405020304"/>
              </a:rPr>
              <a:t>The principle of systematic</a:t>
            </a:r>
            <a:endParaRPr sz="2400" b="1" i="0" u="none" strike="noStrike" cap="none">
              <a:solidFill>
                <a:srgbClr val="0070C0"/>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6" descr="img17 (1).jpg"/>
          <p:cNvPicPr preferRelativeResize="0"/>
          <p:nvPr/>
        </p:nvPicPr>
        <p:blipFill rotWithShape="1">
          <a:blip r:embed="rId3"/>
          <a:srcRect/>
          <a:stretch>
            <a:fillRect/>
          </a:stretch>
        </p:blipFill>
        <p:spPr>
          <a:xfrm>
            <a:off x="0" y="0"/>
            <a:ext cx="9144000" cy="6858000"/>
          </a:xfrm>
          <a:prstGeom prst="roundRect">
            <a:avLst>
              <a:gd name="adj" fmla="val 16667"/>
            </a:avLst>
          </a:prstGeom>
          <a:noFill/>
          <a:ln>
            <a:noFill/>
          </a:ln>
        </p:spPr>
      </p:pic>
      <p:sp>
        <p:nvSpPr>
          <p:cNvPr id="135" name="Google Shape;135;p6"/>
          <p:cNvSpPr/>
          <p:nvPr/>
        </p:nvSpPr>
        <p:spPr>
          <a:xfrm>
            <a:off x="899592" y="1556792"/>
            <a:ext cx="7560840"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ru-RU" sz="2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Graduality and consistency </a:t>
            </a:r>
            <a:r>
              <a:rPr lang="ru-RU"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means that hardening will bring a positive result only if the strength and duration of the hardening procedures increase gradually. Do not start hardening immediately from wiping with snow or swimming in an ice hole.</a:t>
            </a: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36" name="Google Shape;136;p6"/>
          <p:cNvSpPr/>
          <p:nvPr/>
        </p:nvSpPr>
        <p:spPr>
          <a:xfrm>
            <a:off x="899592" y="3573025"/>
            <a:ext cx="4572000" cy="2677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panose="020B0604020202020204"/>
              <a:buNone/>
            </a:pPr>
            <a:r>
              <a:rPr lang="ru-RU"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Such hardening can be harmful to health. The transition from less strong impacts to stronger ones should be carried out gradually.</a:t>
            </a:r>
            <a:endParaRPr sz="24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7" name="Google Shape;137;p6"/>
          <p:cNvSpPr/>
          <p:nvPr/>
        </p:nvSpPr>
        <p:spPr>
          <a:xfrm>
            <a:off x="6084168" y="3573016"/>
            <a:ext cx="2160240" cy="2520000"/>
          </a:xfrm>
          <a:prstGeom prst="roundRect">
            <a:avLst>
              <a:gd name="adj" fmla="val 16667"/>
            </a:avLst>
          </a:prstGeom>
          <a:solidFill>
            <a:schemeClr val="lt1"/>
          </a:solidFill>
          <a:ln w="38100" cap="flat" cmpd="sng">
            <a:solidFill>
              <a:srgbClr val="0070C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70C0"/>
              </a:solidFill>
              <a:latin typeface="Calibri" panose="020F0502020204030204"/>
              <a:ea typeface="Calibri" panose="020F0502020204030204"/>
              <a:cs typeface="Calibri" panose="020F0502020204030204"/>
              <a:sym typeface="Calibri" panose="020F0502020204030204"/>
            </a:endParaRPr>
          </a:p>
        </p:txBody>
      </p:sp>
      <p:pic>
        <p:nvPicPr>
          <p:cNvPr id="138" name="Google Shape;138;p6" descr="персона-с-воск-ицате-ьным-знаком-53867598.jpg"/>
          <p:cNvPicPr preferRelativeResize="0"/>
          <p:nvPr/>
        </p:nvPicPr>
        <p:blipFill rotWithShape="1">
          <a:blip r:embed="rId4"/>
          <a:srcRect/>
          <a:stretch>
            <a:fillRect/>
          </a:stretch>
        </p:blipFill>
        <p:spPr>
          <a:xfrm>
            <a:off x="6372200" y="3717032"/>
            <a:ext cx="1728192" cy="2160240"/>
          </a:xfrm>
          <a:prstGeom prst="roundRect">
            <a:avLst>
              <a:gd name="adj" fmla="val 16667"/>
            </a:avLst>
          </a:prstGeom>
          <a:noFill/>
          <a:ln>
            <a:noFill/>
          </a:ln>
        </p:spPr>
      </p:pic>
      <p:pic>
        <p:nvPicPr>
          <p:cNvPr id="139" name="Google Shape;139;p6" descr="5a3bdc9ae0d33.png"/>
          <p:cNvPicPr preferRelativeResize="0"/>
          <p:nvPr/>
        </p:nvPicPr>
        <p:blipFill rotWithShape="1">
          <a:blip r:embed="rId5"/>
          <a:srcRect/>
          <a:stretch>
            <a:fillRect/>
          </a:stretch>
        </p:blipFill>
        <p:spPr>
          <a:xfrm flipH="1">
            <a:off x="1080000" y="360000"/>
            <a:ext cx="2016224" cy="981782"/>
          </a:xfrm>
          <a:prstGeom prst="rect">
            <a:avLst/>
          </a:prstGeom>
          <a:noFill/>
          <a:ln>
            <a:noFill/>
          </a:ln>
        </p:spPr>
      </p:pic>
      <p:sp>
        <p:nvSpPr>
          <p:cNvPr id="140" name="Google Shape;140;p6"/>
          <p:cNvSpPr txBox="1"/>
          <p:nvPr/>
        </p:nvSpPr>
        <p:spPr>
          <a:xfrm>
            <a:off x="1440000" y="720000"/>
            <a:ext cx="42033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ru-RU" sz="2400" b="1" i="0" u="none" strike="noStrike" cap="none">
                <a:solidFill>
                  <a:srgbClr val="0070C0"/>
                </a:solidFill>
                <a:latin typeface="Times New Roman" panose="02020603050405020304"/>
                <a:ea typeface="Times New Roman" panose="02020603050405020304"/>
                <a:cs typeface="Times New Roman" panose="02020603050405020304"/>
                <a:sym typeface="Times New Roman" panose="02020603050405020304"/>
              </a:rPr>
              <a:t>The principle of gradualness</a:t>
            </a:r>
            <a:endParaRPr sz="2400" b="1" i="0" u="none" strike="noStrike" cap="none">
              <a:solidFill>
                <a:srgbClr val="0070C0"/>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7" descr="img17 (1).jpg"/>
          <p:cNvPicPr preferRelativeResize="0"/>
          <p:nvPr/>
        </p:nvPicPr>
        <p:blipFill rotWithShape="1">
          <a:blip r:embed="rId3"/>
          <a:srcRect/>
          <a:stretch>
            <a:fillRect/>
          </a:stretch>
        </p:blipFill>
        <p:spPr>
          <a:xfrm>
            <a:off x="0" y="0"/>
            <a:ext cx="9144000" cy="6858000"/>
          </a:xfrm>
          <a:prstGeom prst="rect">
            <a:avLst/>
          </a:prstGeom>
          <a:noFill/>
          <a:ln>
            <a:noFill/>
          </a:ln>
        </p:spPr>
      </p:pic>
      <p:sp>
        <p:nvSpPr>
          <p:cNvPr id="146" name="Google Shape;146;p7"/>
          <p:cNvSpPr/>
          <p:nvPr/>
        </p:nvSpPr>
        <p:spPr>
          <a:xfrm>
            <a:off x="719550" y="2927528"/>
            <a:ext cx="4572000" cy="3477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panose="020B0604020202020204"/>
              <a:buNone/>
            </a:pPr>
            <a:r>
              <a:rPr lang="ru-RU" sz="2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taking hardening procedures, you should consult a doctor. Medical supervision during hardening will reveal the effectiveness of hardening procedures or detect undesirable deviations in health, and will also give the doctor the opportunity to plan the nature of hardening in the future.</a:t>
            </a:r>
            <a:endParaRPr sz="2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47" name="Google Shape;147;p7"/>
          <p:cNvSpPr txBox="1"/>
          <p:nvPr/>
        </p:nvSpPr>
        <p:spPr>
          <a:xfrm>
            <a:off x="719550" y="1411200"/>
            <a:ext cx="7704900" cy="144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panose="020B0604020202020204"/>
              <a:buNone/>
            </a:pPr>
            <a:r>
              <a:rPr lang="ru-RU" sz="2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When hardening, it is also important to take into account the individual characteristics of a person. Hardening has a very strong effect on the body, especially on people who start it for the first time. Therefore, before starting</a:t>
            </a: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48" name="Google Shape;148;p7" descr="6141574.jpeg"/>
          <p:cNvPicPr preferRelativeResize="0"/>
          <p:nvPr/>
        </p:nvPicPr>
        <p:blipFill rotWithShape="1">
          <a:blip r:embed="rId4"/>
          <a:srcRect/>
          <a:stretch>
            <a:fillRect/>
          </a:stretch>
        </p:blipFill>
        <p:spPr>
          <a:xfrm>
            <a:off x="6228184" y="3501008"/>
            <a:ext cx="2160240" cy="2520000"/>
          </a:xfrm>
          <a:prstGeom prst="roundRect">
            <a:avLst>
              <a:gd name="adj" fmla="val 16667"/>
            </a:avLst>
          </a:prstGeom>
          <a:noFill/>
          <a:ln w="38100" cap="flat" cmpd="sng">
            <a:solidFill>
              <a:srgbClr val="0070C0"/>
            </a:solidFill>
            <a:prstDash val="solid"/>
            <a:round/>
            <a:headEnd type="none" w="sm" len="sm"/>
            <a:tailEnd type="none" w="sm" len="sm"/>
          </a:ln>
          <a:effectLst>
            <a:outerShdw blurRad="50800" dist="38100" dir="2700000" algn="tl" rotWithShape="0">
              <a:srgbClr val="000000">
                <a:alpha val="40000"/>
              </a:srgbClr>
            </a:outerShdw>
          </a:effectLst>
        </p:spPr>
      </p:pic>
      <p:pic>
        <p:nvPicPr>
          <p:cNvPr id="149" name="Google Shape;149;p7" descr="5a3bdc9ae0d33.png"/>
          <p:cNvPicPr preferRelativeResize="0"/>
          <p:nvPr/>
        </p:nvPicPr>
        <p:blipFill rotWithShape="1">
          <a:blip r:embed="rId5"/>
          <a:srcRect/>
          <a:stretch>
            <a:fillRect/>
          </a:stretch>
        </p:blipFill>
        <p:spPr>
          <a:xfrm flipH="1">
            <a:off x="1080000" y="360000"/>
            <a:ext cx="2016224" cy="981782"/>
          </a:xfrm>
          <a:prstGeom prst="rect">
            <a:avLst/>
          </a:prstGeom>
          <a:noFill/>
          <a:ln>
            <a:noFill/>
          </a:ln>
        </p:spPr>
      </p:pic>
      <p:sp>
        <p:nvSpPr>
          <p:cNvPr id="150" name="Google Shape;150;p7"/>
          <p:cNvSpPr txBox="1"/>
          <p:nvPr/>
        </p:nvSpPr>
        <p:spPr>
          <a:xfrm>
            <a:off x="1440000" y="720000"/>
            <a:ext cx="70464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ru-RU" sz="2400" b="1" i="0" u="none" strike="noStrike" cap="none">
                <a:solidFill>
                  <a:srgbClr val="0070C0"/>
                </a:solidFill>
                <a:latin typeface="Times New Roman" panose="02020603050405020304"/>
                <a:ea typeface="Times New Roman" panose="02020603050405020304"/>
                <a:cs typeface="Times New Roman" panose="02020603050405020304"/>
                <a:sym typeface="Times New Roman" panose="02020603050405020304"/>
              </a:rPr>
              <a:t>The principle of taking into account individual characteristics</a:t>
            </a:r>
            <a:endParaRPr sz="2400" b="1" i="0" u="none" strike="noStrike" cap="none">
              <a:solidFill>
                <a:srgbClr val="0070C0"/>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8" descr="img17 (1).jpg"/>
          <p:cNvPicPr preferRelativeResize="0"/>
          <p:nvPr/>
        </p:nvPicPr>
        <p:blipFill rotWithShape="1">
          <a:blip r:embed="rId3"/>
          <a:srcRect/>
          <a:stretch>
            <a:fillRect/>
          </a:stretch>
        </p:blipFill>
        <p:spPr>
          <a:xfrm>
            <a:off x="0" y="0"/>
            <a:ext cx="9144000" cy="6858000"/>
          </a:xfrm>
          <a:prstGeom prst="rect">
            <a:avLst/>
          </a:prstGeom>
          <a:noFill/>
          <a:ln>
            <a:noFill/>
          </a:ln>
        </p:spPr>
      </p:pic>
      <p:sp>
        <p:nvSpPr>
          <p:cNvPr id="156" name="Google Shape;156;p8"/>
          <p:cNvSpPr/>
          <p:nvPr/>
        </p:nvSpPr>
        <p:spPr>
          <a:xfrm>
            <a:off x="971600" y="1412776"/>
            <a:ext cx="7272900" cy="1446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panose="020B0604020202020204"/>
              <a:buNone/>
            </a:pPr>
            <a:r>
              <a:rPr lang="ru-RU" sz="2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The natural environmental factors that are widely used to harden the body include air, water and solar radiation. The hardening efficiency is greatly increased,</a:t>
            </a:r>
            <a:endParaRPr sz="2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57" name="Google Shape;157;p8"/>
          <p:cNvSpPr/>
          <p:nvPr/>
        </p:nvSpPr>
        <p:spPr>
          <a:xfrm>
            <a:off x="4067944" y="2780928"/>
            <a:ext cx="4248472" cy="34778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panose="020B0604020202020204"/>
              <a:buNone/>
            </a:pPr>
            <a:r>
              <a:rPr lang="ru-RU" sz="2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if it is combined with physical exercises, especially outdoors, incl. with swimming, skiing and skating, athletics. Thus, the impact of several natural factors at once increases the effectiveness of hardening procedures.</a:t>
            </a:r>
            <a:endParaRPr sz="2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58" name="Google Shape;158;p8" descr="бе-ый-d-че-овек-красный-воск-ицате-ьный-знак-41757662.jpg"/>
          <p:cNvPicPr preferRelativeResize="0"/>
          <p:nvPr/>
        </p:nvPicPr>
        <p:blipFill rotWithShape="1">
          <a:blip r:embed="rId4"/>
          <a:srcRect/>
          <a:stretch>
            <a:fillRect/>
          </a:stretch>
        </p:blipFill>
        <p:spPr>
          <a:xfrm flipH="1">
            <a:off x="1043608" y="3429000"/>
            <a:ext cx="2160240" cy="2520000"/>
          </a:xfrm>
          <a:prstGeom prst="roundRect">
            <a:avLst>
              <a:gd name="adj" fmla="val 16667"/>
            </a:avLst>
          </a:prstGeom>
          <a:noFill/>
          <a:ln w="38100" cap="flat" cmpd="sng">
            <a:solidFill>
              <a:srgbClr val="0070C0"/>
            </a:solidFill>
            <a:prstDash val="solid"/>
            <a:round/>
            <a:headEnd type="none" w="sm" len="sm"/>
            <a:tailEnd type="none" w="sm" len="sm"/>
          </a:ln>
          <a:effectLst>
            <a:outerShdw blurRad="50800" dist="38100" dir="2700000" algn="tl" rotWithShape="0">
              <a:srgbClr val="000000">
                <a:alpha val="40000"/>
              </a:srgbClr>
            </a:outerShdw>
          </a:effectLst>
        </p:spPr>
      </p:pic>
      <p:pic>
        <p:nvPicPr>
          <p:cNvPr id="159" name="Google Shape;159;p8" descr="5a3bdc9ae0d33.png"/>
          <p:cNvPicPr preferRelativeResize="0"/>
          <p:nvPr/>
        </p:nvPicPr>
        <p:blipFill rotWithShape="1">
          <a:blip r:embed="rId5"/>
          <a:srcRect/>
          <a:stretch>
            <a:fillRect/>
          </a:stretch>
        </p:blipFill>
        <p:spPr>
          <a:xfrm flipH="1">
            <a:off x="1080000" y="360000"/>
            <a:ext cx="2016224" cy="981782"/>
          </a:xfrm>
          <a:prstGeom prst="rect">
            <a:avLst/>
          </a:prstGeom>
          <a:noFill/>
          <a:ln>
            <a:noFill/>
          </a:ln>
        </p:spPr>
      </p:pic>
      <p:sp>
        <p:nvSpPr>
          <p:cNvPr id="160" name="Google Shape;160;p8"/>
          <p:cNvSpPr/>
          <p:nvPr/>
        </p:nvSpPr>
        <p:spPr>
          <a:xfrm>
            <a:off x="1440000" y="720000"/>
            <a:ext cx="738047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ru-RU" sz="2400" b="1" i="0" u="none" strike="noStrike" cap="none">
                <a:solidFill>
                  <a:srgbClr val="0070C0"/>
                </a:solidFill>
                <a:latin typeface="Times New Roman" panose="02020603050405020304"/>
                <a:ea typeface="Times New Roman" panose="02020603050405020304"/>
                <a:cs typeface="Times New Roman" panose="02020603050405020304"/>
                <a:sym typeface="Times New Roman" panose="02020603050405020304"/>
              </a:rPr>
              <a:t>The complexity of the impact of natural factors</a:t>
            </a:r>
            <a:endParaRPr sz="2400" b="1" i="0" u="none" strike="noStrike" cap="none">
              <a:solidFill>
                <a:srgbClr val="0070C0"/>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9" descr="img17 (1).jpg"/>
          <p:cNvPicPr preferRelativeResize="0"/>
          <p:nvPr/>
        </p:nvPicPr>
        <p:blipFill rotWithShape="1">
          <a:blip r:embed="rId3"/>
          <a:srcRect/>
          <a:stretch>
            <a:fillRect/>
          </a:stretch>
        </p:blipFill>
        <p:spPr>
          <a:xfrm>
            <a:off x="0" y="0"/>
            <a:ext cx="9144000" cy="6858000"/>
          </a:xfrm>
          <a:prstGeom prst="rect">
            <a:avLst/>
          </a:prstGeom>
          <a:noFill/>
          <a:ln>
            <a:noFill/>
          </a:ln>
        </p:spPr>
      </p:pic>
      <p:sp>
        <p:nvSpPr>
          <p:cNvPr id="166" name="Google Shape;166;p9"/>
          <p:cNvSpPr/>
          <p:nvPr/>
        </p:nvSpPr>
        <p:spPr>
          <a:xfrm>
            <a:off x="4211960" y="1700808"/>
            <a:ext cx="4536504" cy="41242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ru-RU"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deep sleep</a:t>
            </a: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100"/>
              <a:buFont typeface="Arial" panose="020B0604020202020204"/>
              <a:buNone/>
            </a:pP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100"/>
              <a:buFont typeface="Arial" panose="020B0604020202020204"/>
              <a:buNone/>
            </a:pPr>
            <a:r>
              <a:rPr lang="ru-RU"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 good appetite</a:t>
            </a: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ts val="1100"/>
              <a:buFont typeface="Arial" panose="020B0604020202020204"/>
              <a:buNone/>
            </a:pP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100"/>
              <a:buFont typeface="Arial" panose="020B0604020202020204"/>
              <a:buNone/>
            </a:pPr>
            <a:r>
              <a:rPr lang="ru-RU"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feeling better</a:t>
            </a: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ts val="1100"/>
              <a:buFont typeface="Arial" panose="020B0604020202020204"/>
              <a:buNone/>
            </a:pP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100"/>
              <a:buFont typeface="Arial" panose="020B0604020202020204"/>
              <a:buNone/>
            </a:pPr>
            <a:r>
              <a:rPr lang="ru-RU"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increase in working capacity</a:t>
            </a: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ts val="1100"/>
              <a:buFont typeface="Arial" panose="020B0604020202020204"/>
              <a:buNone/>
            </a:pP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100"/>
              <a:buFont typeface="Arial" panose="020B0604020202020204"/>
              <a:buNone/>
            </a:pPr>
            <a:r>
              <a:rPr lang="ru-RU"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cheerful mood</a:t>
            </a: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100"/>
              <a:buFont typeface="Arial" panose="020B0604020202020204"/>
              <a:buNone/>
            </a:pP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100"/>
              <a:buFont typeface="Arial" panose="020B0604020202020204"/>
              <a:buNone/>
            </a:pPr>
            <a:r>
              <a:rPr lang="ru-RU"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absence of colds</a:t>
            </a: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ts val="2400"/>
              <a:buFont typeface="Arial" panose="020B0604020202020204"/>
              <a:buNone/>
            </a:pP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67" name="Google Shape;167;p9" descr="контро-ьный-списоок-бе-ых-че-овеков-d-31101606.jpg"/>
          <p:cNvPicPr preferRelativeResize="0"/>
          <p:nvPr/>
        </p:nvPicPr>
        <p:blipFill rotWithShape="1">
          <a:blip r:embed="rId4"/>
          <a:srcRect/>
          <a:stretch>
            <a:fillRect/>
          </a:stretch>
        </p:blipFill>
        <p:spPr>
          <a:xfrm>
            <a:off x="1115616" y="2996952"/>
            <a:ext cx="1570800" cy="2520000"/>
          </a:xfrm>
          <a:prstGeom prst="roundRect">
            <a:avLst>
              <a:gd name="adj" fmla="val 16667"/>
            </a:avLst>
          </a:prstGeom>
          <a:noFill/>
          <a:ln w="38100" cap="flat" cmpd="sng">
            <a:solidFill>
              <a:schemeClr val="accent5"/>
            </a:solidFill>
            <a:prstDash val="solid"/>
            <a:round/>
            <a:headEnd type="none" w="sm" len="sm"/>
            <a:tailEnd type="none" w="sm" len="sm"/>
          </a:ln>
          <a:effectLst>
            <a:outerShdw blurRad="50800" dist="38100" dir="2700000" algn="tl" rotWithShape="0">
              <a:srgbClr val="000000">
                <a:alpha val="40000"/>
              </a:srgbClr>
            </a:outerShdw>
          </a:effectLst>
        </p:spPr>
      </p:pic>
      <p:pic>
        <p:nvPicPr>
          <p:cNvPr id="168" name="Google Shape;168;p9" descr="att15263446345.jpg"/>
          <p:cNvPicPr preferRelativeResize="0"/>
          <p:nvPr/>
        </p:nvPicPr>
        <p:blipFill rotWithShape="1">
          <a:blip r:embed="rId5"/>
          <a:srcRect/>
          <a:stretch>
            <a:fillRect/>
          </a:stretch>
        </p:blipFill>
        <p:spPr>
          <a:xfrm>
            <a:off x="3600000" y="1800000"/>
            <a:ext cx="360000" cy="360000"/>
          </a:xfrm>
          <a:prstGeom prst="rect">
            <a:avLst/>
          </a:prstGeom>
          <a:noFill/>
          <a:ln>
            <a:noFill/>
          </a:ln>
        </p:spPr>
      </p:pic>
      <p:pic>
        <p:nvPicPr>
          <p:cNvPr id="169" name="Google Shape;169;p9" descr="att15263446345.jpg"/>
          <p:cNvPicPr preferRelativeResize="0"/>
          <p:nvPr/>
        </p:nvPicPr>
        <p:blipFill rotWithShape="1">
          <a:blip r:embed="rId5"/>
          <a:srcRect/>
          <a:stretch>
            <a:fillRect/>
          </a:stretch>
        </p:blipFill>
        <p:spPr>
          <a:xfrm>
            <a:off x="3600000" y="3169350"/>
            <a:ext cx="360000" cy="360000"/>
          </a:xfrm>
          <a:prstGeom prst="rect">
            <a:avLst/>
          </a:prstGeom>
          <a:noFill/>
          <a:ln>
            <a:noFill/>
          </a:ln>
        </p:spPr>
      </p:pic>
      <p:pic>
        <p:nvPicPr>
          <p:cNvPr id="170" name="Google Shape;170;p9" descr="att15263446345.jpg"/>
          <p:cNvPicPr preferRelativeResize="0"/>
          <p:nvPr/>
        </p:nvPicPr>
        <p:blipFill rotWithShape="1">
          <a:blip r:embed="rId5"/>
          <a:srcRect/>
          <a:stretch>
            <a:fillRect/>
          </a:stretch>
        </p:blipFill>
        <p:spPr>
          <a:xfrm>
            <a:off x="3600000" y="3951925"/>
            <a:ext cx="360000" cy="360000"/>
          </a:xfrm>
          <a:prstGeom prst="rect">
            <a:avLst/>
          </a:prstGeom>
          <a:noFill/>
          <a:ln>
            <a:noFill/>
          </a:ln>
        </p:spPr>
      </p:pic>
      <p:pic>
        <p:nvPicPr>
          <p:cNvPr id="171" name="Google Shape;171;p9" descr="att15263446345.jpg"/>
          <p:cNvPicPr preferRelativeResize="0"/>
          <p:nvPr/>
        </p:nvPicPr>
        <p:blipFill rotWithShape="1">
          <a:blip r:embed="rId5"/>
          <a:srcRect/>
          <a:stretch>
            <a:fillRect/>
          </a:stretch>
        </p:blipFill>
        <p:spPr>
          <a:xfrm>
            <a:off x="3600000" y="4690800"/>
            <a:ext cx="360000" cy="360000"/>
          </a:xfrm>
          <a:prstGeom prst="rect">
            <a:avLst/>
          </a:prstGeom>
          <a:noFill/>
          <a:ln>
            <a:noFill/>
          </a:ln>
        </p:spPr>
      </p:pic>
      <p:pic>
        <p:nvPicPr>
          <p:cNvPr id="172" name="Google Shape;172;p9" descr="att15263446345.jpg"/>
          <p:cNvPicPr preferRelativeResize="0"/>
          <p:nvPr/>
        </p:nvPicPr>
        <p:blipFill rotWithShape="1">
          <a:blip r:embed="rId5"/>
          <a:srcRect/>
          <a:stretch>
            <a:fillRect/>
          </a:stretch>
        </p:blipFill>
        <p:spPr>
          <a:xfrm>
            <a:off x="3600000" y="5465025"/>
            <a:ext cx="360000" cy="360000"/>
          </a:xfrm>
          <a:prstGeom prst="rect">
            <a:avLst/>
          </a:prstGeom>
          <a:noFill/>
          <a:ln>
            <a:noFill/>
          </a:ln>
        </p:spPr>
      </p:pic>
      <p:pic>
        <p:nvPicPr>
          <p:cNvPr id="173" name="Google Shape;173;p9" descr="att15263446345.jpg"/>
          <p:cNvPicPr preferRelativeResize="0"/>
          <p:nvPr/>
        </p:nvPicPr>
        <p:blipFill rotWithShape="1">
          <a:blip r:embed="rId5"/>
          <a:srcRect/>
          <a:stretch>
            <a:fillRect/>
          </a:stretch>
        </p:blipFill>
        <p:spPr>
          <a:xfrm>
            <a:off x="3600000" y="2580300"/>
            <a:ext cx="360000" cy="360000"/>
          </a:xfrm>
          <a:prstGeom prst="rect">
            <a:avLst/>
          </a:prstGeom>
          <a:noFill/>
          <a:ln>
            <a:noFill/>
          </a:ln>
        </p:spPr>
      </p:pic>
      <p:pic>
        <p:nvPicPr>
          <p:cNvPr id="174" name="Google Shape;174;p9" descr="5a3bdc9ae0d33.png"/>
          <p:cNvPicPr preferRelativeResize="0"/>
          <p:nvPr/>
        </p:nvPicPr>
        <p:blipFill rotWithShape="1">
          <a:blip r:embed="rId6"/>
          <a:srcRect/>
          <a:stretch>
            <a:fillRect/>
          </a:stretch>
        </p:blipFill>
        <p:spPr>
          <a:xfrm flipH="1">
            <a:off x="1080000" y="360000"/>
            <a:ext cx="2016224" cy="981782"/>
          </a:xfrm>
          <a:prstGeom prst="rect">
            <a:avLst/>
          </a:prstGeom>
          <a:noFill/>
          <a:ln>
            <a:noFill/>
          </a:ln>
        </p:spPr>
      </p:pic>
      <p:sp>
        <p:nvSpPr>
          <p:cNvPr id="175" name="Google Shape;175;p9"/>
          <p:cNvSpPr txBox="1"/>
          <p:nvPr/>
        </p:nvSpPr>
        <p:spPr>
          <a:xfrm>
            <a:off x="1440000" y="720000"/>
            <a:ext cx="748596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ru-RU" sz="2400" b="1" i="0" u="none" strike="noStrike" cap="none">
                <a:solidFill>
                  <a:srgbClr val="0070C0"/>
                </a:solidFill>
                <a:latin typeface="Times New Roman" panose="02020603050405020304"/>
                <a:ea typeface="Times New Roman" panose="02020603050405020304"/>
                <a:cs typeface="Times New Roman" panose="02020603050405020304"/>
                <a:sym typeface="Times New Roman" panose="02020603050405020304"/>
              </a:rPr>
              <a:t>Indicators of the correct hardening</a:t>
            </a:r>
            <a:endParaRPr sz="2400" b="1" i="0" u="none" strike="noStrike" cap="none">
              <a:solidFill>
                <a:srgbClr val="0070C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1127</Words>
  <Application>Microsoft Macintosh PowerPoint</Application>
  <PresentationFormat>On-screen Show (4:3)</PresentationFormat>
  <Paragraphs>98</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Andrius Orlovas</cp:lastModifiedBy>
  <cp:revision>2</cp:revision>
  <dcterms:created xsi:type="dcterms:W3CDTF">2023-02-20T20:36:15Z</dcterms:created>
  <dcterms:modified xsi:type="dcterms:W3CDTF">2024-04-09T09:08:09Z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D2C58CB735BD401CAE20CB081C38FB89</vt:lpwstr>
  </property>
  <property fmtid="{D5CDD505-2E9C-101B-9397-08002B2CF9AE}" pid="3" name="KSOProductBuildVer">
    <vt:lpwstr>1033-11.2.0.11486</vt:lpwstr>
  </property>
</Properties>
</file>