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jQFaesctoctg9nlP+kKkQg3Uml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53E193-8CB0-44F4-8A77-388A23ABF858}">
  <a:tblStyle styleId="{3C53E193-8CB0-44F4-8A77-388A23ABF85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4D9CF983-37CA-4E85-BCB5-579DA5D5615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regular.fntdata"/><Relationship Id="rId14" Type="http://schemas.openxmlformats.org/officeDocument/2006/relationships/slide" Target="slides/slide8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69faccd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569faccd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93835ec53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1b93835ec5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838abf5a2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1838abf5a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b93835ec5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1b93835ec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lt-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43d140d06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1543d140d0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838abf5a2b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1838abf5a2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27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" name="Google Shape;72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8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78" name="Google Shape;78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2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0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0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0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17" name="Google Shape;17;p20"/>
          <p:cNvSpPr txBox="1"/>
          <p:nvPr/>
        </p:nvSpPr>
        <p:spPr>
          <a:xfrm>
            <a:off x="225425" y="4400500"/>
            <a:ext cx="75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" name="Google Shape;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00" y="4400500"/>
            <a:ext cx="24003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0"/>
          <p:cNvSpPr txBox="1"/>
          <p:nvPr/>
        </p:nvSpPr>
        <p:spPr>
          <a:xfrm>
            <a:off x="5282550" y="4204475"/>
            <a:ext cx="24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20;p20"/>
          <p:cNvSpPr txBox="1"/>
          <p:nvPr/>
        </p:nvSpPr>
        <p:spPr>
          <a:xfrm>
            <a:off x="3322425" y="4645500"/>
            <a:ext cx="564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/>
          <p:nvPr/>
        </p:nvSpPr>
        <p:spPr>
          <a:xfrm flipH="1" rot="10800000">
            <a:off x="0" y="1358400"/>
            <a:ext cx="9144000" cy="378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0" y="1341125"/>
            <a:ext cx="9144000" cy="511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1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28" name="Google Shape;28;p21"/>
          <p:cNvSpPr txBox="1"/>
          <p:nvPr/>
        </p:nvSpPr>
        <p:spPr>
          <a:xfrm>
            <a:off x="803650" y="4155475"/>
            <a:ext cx="701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" name="Google Shape;2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003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628649" y="665073"/>
            <a:ext cx="7886700" cy="6113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628650" y="1485901"/>
            <a:ext cx="7886700" cy="3146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indent="-355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indent="-3302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4pPr>
            <a:lvl5pPr indent="-3302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7928903" y="4767263"/>
            <a:ext cx="5864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pic>
        <p:nvPicPr>
          <p:cNvPr id="35" name="Google Shape;35;p10"/>
          <p:cNvPicPr preferRelativeResize="0"/>
          <p:nvPr/>
        </p:nvPicPr>
        <p:blipFill rotWithShape="1">
          <a:blip r:embed="rId2">
            <a:alphaModFix/>
          </a:blip>
          <a:srcRect b="0" l="0" r="40902" t="0"/>
          <a:stretch/>
        </p:blipFill>
        <p:spPr>
          <a:xfrm>
            <a:off x="8244106" y="115083"/>
            <a:ext cx="760409" cy="54282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0"/>
          <p:cNvSpPr/>
          <p:nvPr/>
        </p:nvSpPr>
        <p:spPr>
          <a:xfrm>
            <a:off x="1320348" y="147539"/>
            <a:ext cx="6608555" cy="3829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lt-LT" sz="10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  <a:t>Large scope university development in the context of university restructurization</a:t>
            </a:r>
            <a:br>
              <a:rPr b="0" i="0" lang="lt-LT" sz="10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lt-LT" sz="7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  <a:t>(N0. 09.3.1-ESFA-V-738-02-0001)</a:t>
            </a:r>
            <a:endParaRPr b="0" i="0" sz="750" u="none" cap="none" strike="noStrike">
              <a:solidFill>
                <a:srgbClr val="383C4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7" name="Google Shape;37;p10"/>
          <p:cNvCxnSpPr/>
          <p:nvPr/>
        </p:nvCxnSpPr>
        <p:spPr>
          <a:xfrm>
            <a:off x="0" y="26126"/>
            <a:ext cx="9144000" cy="0"/>
          </a:xfrm>
          <a:prstGeom prst="straightConnector1">
            <a:avLst/>
          </a:prstGeom>
          <a:noFill/>
          <a:ln cap="flat" cmpd="sng" w="76200">
            <a:solidFill>
              <a:srgbClr val="383C4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" name="Google Shape;38;p10"/>
          <p:cNvCxnSpPr/>
          <p:nvPr/>
        </p:nvCxnSpPr>
        <p:spPr>
          <a:xfrm rot="10800000">
            <a:off x="1320348" y="78889"/>
            <a:ext cx="0" cy="525320"/>
          </a:xfrm>
          <a:prstGeom prst="straightConnector1">
            <a:avLst/>
          </a:prstGeom>
          <a:noFill/>
          <a:ln cap="flat" cmpd="sng" w="28575">
            <a:solidFill>
              <a:srgbClr val="383C4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" name="Google Shape;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17" y="139919"/>
            <a:ext cx="995189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0"/>
          <p:cNvSpPr txBox="1"/>
          <p:nvPr/>
        </p:nvSpPr>
        <p:spPr>
          <a:xfrm>
            <a:off x="4107426" y="4755906"/>
            <a:ext cx="3821477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C4C"/>
              </a:buClr>
              <a:buSzPts val="1000"/>
              <a:buFont typeface="Georgia"/>
              <a:buNone/>
            </a:pPr>
            <a:r>
              <a:rPr b="0" i="0" lang="lt-LT" sz="750" u="none" cap="none" strike="noStrike">
                <a:solidFill>
                  <a:srgbClr val="383C4C"/>
                </a:solidFill>
                <a:latin typeface="Georgia"/>
                <a:ea typeface="Georgia"/>
                <a:cs typeface="Georgia"/>
                <a:sym typeface="Georgia"/>
              </a:rPr>
              <a:t>This project has received funding from European Social Fund (project No 09.3.1-ESFA-V-738-02-0001) under grant agreement with the European Social Fund Agency (ESFA)</a:t>
            </a:r>
            <a:endParaRPr b="0" i="0" sz="750" u="none" cap="none" strike="noStrike">
              <a:solidFill>
                <a:srgbClr val="383C4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41;p10"/>
          <p:cNvSpPr txBox="1"/>
          <p:nvPr/>
        </p:nvSpPr>
        <p:spPr>
          <a:xfrm>
            <a:off x="1227238" y="4755906"/>
            <a:ext cx="3117618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eorgia"/>
              <a:buNone/>
            </a:pPr>
            <a:r>
              <a:rPr b="0" i="0" lang="lt-LT" sz="7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work is licensed under a </a:t>
            </a:r>
            <a:r>
              <a:rPr b="0" i="0" lang="lt-LT" sz="75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b="0" i="0" lang="lt-LT" sz="7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b="0" i="0" sz="750" u="none" cap="none" strike="noStrike">
              <a:solidFill>
                <a:srgbClr val="383C4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reative Commons License" id="42" name="Google Shape;4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235" y="4806760"/>
            <a:ext cx="628650" cy="221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2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4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" name="Google Shape;62;p2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teacamp.vdu.lt/course/view.php?id=101" TargetMode="External"/><Relationship Id="rId5" Type="http://schemas.openxmlformats.org/officeDocument/2006/relationships/hyperlink" Target="http://creativecommons.org/licenses/by-sa/4.0/" TargetMode="Externa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i.org/10.5334/jime.528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20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i.org/10.5334/jime.528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i.org/10.1080/00461520.2014.965823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4.jp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i.org/10.1787/589b283f-en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moodle.org/311/en/Students_at_risk_of_dropping_out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69faccd86_0_0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-LT" sz="3620"/>
              <a:t>Unit 3. </a:t>
            </a:r>
            <a:r>
              <a:rPr lang="lt-LT" sz="3620"/>
              <a:t>Apoiar</a:t>
            </a:r>
            <a:r>
              <a:rPr b="1" lang="lt-LT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3620"/>
              <a:t>e envolver os alunos através de dados baseados em provas</a:t>
            </a:r>
            <a:endParaRPr sz="3620"/>
          </a:p>
        </p:txBody>
      </p:sp>
      <p:sp>
        <p:nvSpPr>
          <p:cNvPr id="88" name="Google Shape;88;g2569faccd86_0_0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3.1. Envolvimento dos estudantes</a:t>
            </a:r>
            <a:endParaRPr/>
          </a:p>
        </p:txBody>
      </p:sp>
      <p:pic>
        <p:nvPicPr>
          <p:cNvPr id="89" name="Google Shape;89;g2569faccd8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725" y="4748752"/>
            <a:ext cx="1113450" cy="1995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569faccd86_0_0"/>
          <p:cNvSpPr txBox="1"/>
          <p:nvPr/>
        </p:nvSpPr>
        <p:spPr>
          <a:xfrm>
            <a:off x="2695975" y="4236075"/>
            <a:ext cx="5077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900"/>
              <a:t>O trabalho Training material "Monitoring, supporting, and engaging students based on the evidence generated by digital technologies" de </a:t>
            </a:r>
            <a:r>
              <a:rPr lang="lt-LT" sz="900">
                <a:solidFill>
                  <a:srgbClr val="8B1A4A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Maina, M.F., Guàrdia, L., Duart, J.M., Mancini, F., Malerba, M.L., Volungeviciene, A., Tamoliune, G.</a:t>
            </a:r>
            <a:r>
              <a:rPr lang="lt-LT" sz="900"/>
              <a:t> está licenciado com uma Licença </a:t>
            </a:r>
            <a:r>
              <a:rPr lang="lt-LT" sz="900">
                <a:solidFill>
                  <a:srgbClr val="8B1A4A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- Atribuição-CompartilhaIgual 4.0 Internacional</a:t>
            </a:r>
            <a:r>
              <a:rPr lang="lt-LT" sz="900"/>
              <a:t>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b93835ec53_0_15"/>
          <p:cNvSpPr txBox="1"/>
          <p:nvPr/>
        </p:nvSpPr>
        <p:spPr>
          <a:xfrm>
            <a:off x="538100" y="721375"/>
            <a:ext cx="8016000" cy="12110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"A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energia e o esforço 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que os estudantes dedicam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à sua comunidade de aprendizagem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observável 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através de qualquer número de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indicadores comportamentais, cognitivos ou afetivos 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através de um continuum. É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moldado por uma série de influências estruturais e internas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que inclui a </a:t>
            </a:r>
            <a:r>
              <a:rPr b="1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interação de relações, atividades de aprendizagem e o ambiente de aprendizagem"</a:t>
            </a:r>
            <a:r>
              <a:rPr b="0" i="0" lang="lt-LT" sz="12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0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(Bond &amp; Bedenlier, 2019, p.2)</a:t>
            </a:r>
            <a:endParaRPr/>
          </a:p>
        </p:txBody>
      </p:sp>
      <p:sp>
        <p:nvSpPr>
          <p:cNvPr id="96" name="Google Shape;96;g1b93835ec53_0_15"/>
          <p:cNvSpPr txBox="1"/>
          <p:nvPr/>
        </p:nvSpPr>
        <p:spPr>
          <a:xfrm>
            <a:off x="1730729" y="4723050"/>
            <a:ext cx="5844221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Bond, M., &amp; Bedenlier, S. (2019). Facilitar o envolvimento dos estudantes através da tecnologia educacional: Rumo a um quadro conceptual. </a:t>
            </a:r>
            <a:r>
              <a:rPr b="0" i="1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Journal of Interactive Media in Education, (1)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1-14. </a:t>
            </a:r>
            <a:r>
              <a:rPr b="0" i="0" lang="lt-LT" sz="900" u="sng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org/10.5334/jime.528 </a:t>
            </a:r>
            <a:endParaRPr b="0" i="0" sz="9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1b93835ec53_0_15"/>
          <p:cNvSpPr txBox="1"/>
          <p:nvPr/>
        </p:nvSpPr>
        <p:spPr>
          <a:xfrm>
            <a:off x="7780475" y="2883050"/>
            <a:ext cx="1158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Enquadramento do envolvimento dos estudantes (p.8)</a:t>
            </a:r>
            <a:endParaRPr b="0" i="0" sz="10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1b93835ec53_0_15"/>
          <p:cNvSpPr txBox="1"/>
          <p:nvPr/>
        </p:nvSpPr>
        <p:spPr>
          <a:xfrm>
            <a:off x="2701524" y="44432"/>
            <a:ext cx="4308875" cy="5539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lt-LT" sz="2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Envolvimento – Referencial</a:t>
            </a:r>
            <a:endParaRPr b="1" i="0" sz="2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1b93835ec53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b93835ec53_0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b93835ec53_0_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b93835ec53_0_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b93835ec53_0_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b93835ec53_0_15"/>
          <p:cNvPicPr preferRelativeResize="0"/>
          <p:nvPr/>
        </p:nvPicPr>
        <p:blipFill rotWithShape="1">
          <a:blip r:embed="rId9">
            <a:alphaModFix/>
          </a:blip>
          <a:srcRect b="0" l="0" r="0" t="9664"/>
          <a:stretch/>
        </p:blipFill>
        <p:spPr>
          <a:xfrm>
            <a:off x="990825" y="1981613"/>
            <a:ext cx="6728677" cy="26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b93835ec53_0_15"/>
          <p:cNvSpPr txBox="1"/>
          <p:nvPr/>
        </p:nvSpPr>
        <p:spPr>
          <a:xfrm>
            <a:off x="1377800" y="1821200"/>
            <a:ext cx="2322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lt-LT" sz="9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Ambiente de aprendizagem tecnologicamente avançado</a:t>
            </a:r>
            <a:endParaRPr b="1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1b93835ec53_0_15"/>
          <p:cNvSpPr txBox="1"/>
          <p:nvPr/>
        </p:nvSpPr>
        <p:spPr>
          <a:xfrm>
            <a:off x="2111400" y="2450100"/>
            <a:ext cx="936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8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MICROSYSTEM</a:t>
            </a:r>
            <a:endParaRPr b="1" i="0" sz="13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1b93835ec53_0_15"/>
          <p:cNvSpPr txBox="1"/>
          <p:nvPr/>
        </p:nvSpPr>
        <p:spPr>
          <a:xfrm>
            <a:off x="4039000" y="1821200"/>
            <a:ext cx="1330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lt-LT" sz="9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Envolvimento do </a:t>
            </a:r>
            <a:r>
              <a:rPr b="1" i="0" lang="lt-LT" sz="9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estudante</a:t>
            </a:r>
            <a:endParaRPr b="1" i="0" sz="14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1b93835ec53_0_15"/>
          <p:cNvSpPr txBox="1"/>
          <p:nvPr/>
        </p:nvSpPr>
        <p:spPr>
          <a:xfrm>
            <a:off x="2194150" y="2675750"/>
            <a:ext cx="63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Tecnologia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1b93835ec53_0_15"/>
          <p:cNvSpPr txBox="1"/>
          <p:nvPr/>
        </p:nvSpPr>
        <p:spPr>
          <a:xfrm>
            <a:off x="2198750" y="3237050"/>
            <a:ext cx="63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Estudantes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1b93835ec53_0_15"/>
          <p:cNvSpPr txBox="1"/>
          <p:nvPr/>
        </p:nvSpPr>
        <p:spPr>
          <a:xfrm>
            <a:off x="1942675" y="3662000"/>
            <a:ext cx="483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Colegas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1b93835ec53_0_15"/>
          <p:cNvSpPr txBox="1"/>
          <p:nvPr/>
        </p:nvSpPr>
        <p:spPr>
          <a:xfrm>
            <a:off x="2474992" y="3662000"/>
            <a:ext cx="681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Ambiente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b93835ec53_0_15"/>
          <p:cNvSpPr txBox="1"/>
          <p:nvPr/>
        </p:nvSpPr>
        <p:spPr>
          <a:xfrm>
            <a:off x="1730729" y="3031452"/>
            <a:ext cx="539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Professor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1b93835ec53_0_15"/>
          <p:cNvSpPr txBox="1"/>
          <p:nvPr/>
        </p:nvSpPr>
        <p:spPr>
          <a:xfrm>
            <a:off x="2741825" y="3020275"/>
            <a:ext cx="63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1b93835ec53_0_15"/>
          <p:cNvSpPr txBox="1"/>
          <p:nvPr/>
        </p:nvSpPr>
        <p:spPr>
          <a:xfrm>
            <a:off x="4412649" y="2621900"/>
            <a:ext cx="5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Afectivo/Emocional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b93835ec53_0_15"/>
          <p:cNvSpPr txBox="1"/>
          <p:nvPr/>
        </p:nvSpPr>
        <p:spPr>
          <a:xfrm>
            <a:off x="3936224" y="3459575"/>
            <a:ext cx="582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Cognitivo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1b93835ec53_0_15"/>
          <p:cNvSpPr txBox="1"/>
          <p:nvPr/>
        </p:nvSpPr>
        <p:spPr>
          <a:xfrm>
            <a:off x="4817950" y="3459575"/>
            <a:ext cx="63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lt-LT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Behavioural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1b93835ec53_0_15"/>
          <p:cNvSpPr txBox="1"/>
          <p:nvPr/>
        </p:nvSpPr>
        <p:spPr>
          <a:xfrm>
            <a:off x="6568850" y="2314100"/>
            <a:ext cx="936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8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endParaRPr b="1" i="0" sz="13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1b93835ec53_0_15"/>
          <p:cNvSpPr txBox="1"/>
          <p:nvPr/>
        </p:nvSpPr>
        <p:spPr>
          <a:xfrm>
            <a:off x="6498646" y="2668100"/>
            <a:ext cx="1330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7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Resultados a curto prazo</a:t>
            </a:r>
            <a:endParaRPr b="1" i="0" sz="12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b93835ec53_0_15"/>
          <p:cNvSpPr txBox="1"/>
          <p:nvPr/>
        </p:nvSpPr>
        <p:spPr>
          <a:xfrm>
            <a:off x="6498646" y="3518575"/>
            <a:ext cx="1330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7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Resultados a longo prazo</a:t>
            </a:r>
            <a:endParaRPr b="1" i="0" sz="12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1b93835ec53_0_15"/>
          <p:cNvSpPr txBox="1"/>
          <p:nvPr/>
        </p:nvSpPr>
        <p:spPr>
          <a:xfrm>
            <a:off x="6498650" y="2916350"/>
            <a:ext cx="1158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8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Académico Social</a:t>
            </a:r>
            <a:endParaRPr b="1" i="0" sz="13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1b93835ec53_0_15"/>
          <p:cNvSpPr txBox="1"/>
          <p:nvPr/>
        </p:nvSpPr>
        <p:spPr>
          <a:xfrm>
            <a:off x="6498650" y="3734325"/>
            <a:ext cx="1158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lt-LT" sz="8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Académico Social</a:t>
            </a:r>
            <a:endParaRPr b="1" i="0" sz="13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g1b93835ec53_0_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5" y="4572588"/>
            <a:ext cx="1069850" cy="19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838abf5a2b_0_0"/>
          <p:cNvSpPr txBox="1"/>
          <p:nvPr/>
        </p:nvSpPr>
        <p:spPr>
          <a:xfrm>
            <a:off x="2429425" y="4681800"/>
            <a:ext cx="60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Bond, M., &amp; Bedenlier, S. (2019). Facilitar o envolvimento dos estudantes através da tecnologia educacional: Rumo a um quadro conceptual. </a:t>
            </a:r>
            <a:r>
              <a:rPr b="0" i="1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Journal of Interactive Media in Education, (1)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1-14. </a:t>
            </a:r>
            <a:r>
              <a:rPr b="0" i="0" lang="lt-LT" sz="900" u="sng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</a:t>
            </a:r>
            <a:r>
              <a:rPr b="0" i="0" lang="lt-LT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org/10.5334/jime.528 </a:t>
            </a:r>
            <a:endParaRPr b="0" i="0" sz="9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8" name="Google Shape;128;g1838abf5a2b_0_0"/>
          <p:cNvGraphicFramePr/>
          <p:nvPr/>
        </p:nvGraphicFramePr>
        <p:xfrm>
          <a:off x="450888" y="73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{3C53E193-8CB0-44F4-8A77-388A23ABF858}</a:tableStyleId>
              </a:tblPr>
              <a:tblGrid>
                <a:gridCol w="2517950"/>
                <a:gridCol w="3293750"/>
                <a:gridCol w="2692850"/>
              </a:tblGrid>
              <a:tr h="27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lt-LT" sz="12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Envolvimento cognitivo</a:t>
                      </a:r>
                      <a:endParaRPr/>
                    </a:p>
                  </a:txBody>
                  <a:tcPr marT="36000" marB="36000" marR="0" marL="0"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lt-LT" sz="12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Envolvimento afetivo</a:t>
                      </a:r>
                      <a:endParaRPr/>
                    </a:p>
                  </a:txBody>
                  <a:tcPr marT="36000" marB="36000" marR="0" marL="0"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lt-LT" sz="12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Envolvimento comportamental</a:t>
                      </a:r>
                      <a:endParaRPr/>
                    </a:p>
                  </a:txBody>
                  <a:tcPr marT="36000" marB="36000" marR="0" marL="0"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Intenção</a:t>
                      </a:r>
                      <a:endParaRPr/>
                    </a:p>
                  </a:txBody>
                  <a:tcPr marT="0" marB="0" marR="0" marL="0"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Entusiasmo</a:t>
                      </a:r>
                      <a:endParaRPr/>
                    </a:p>
                  </a:txBody>
                  <a:tcPr marT="0" marB="0" marR="0" marL="0"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Esforço</a:t>
                      </a:r>
                      <a:endParaRPr/>
                    </a:p>
                  </a:txBody>
                  <a:tcPr marT="0" marB="0" marR="0" marL="0"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Integração de ideias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Sentido de pertença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Atenção/foco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Pensamento crítico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Satisfação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Agência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Definição de objetivos de aprendizagem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Curiosidade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Frequência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Auto-regulação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Vê relevância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Tentativa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Raciocínio operacional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Interesse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Conclusão dos trabalhos de casa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Tentar compreender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Sentido de bem estar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Conduta positiva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Reflexão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Vitalidade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Acção/iniciação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Foco/concentração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Sentir-se apreciado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Confiança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Aprendizagem profunda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Gere as expectativas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Participação/envolvimento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Aprender com os pares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Diversão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Pedir ajuda ao professor ou aos colegas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Justificar decisões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Orgulho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Assumir responsabilidade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Compreensão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Entusiasmo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Identificação de oportunidades/desafios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Esforço adicional para saber mais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Desejo de fazer bem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Desenvolver competências multidisciplinares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Acompanhamento/cuidado/atenção ao pormenor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Interações positivas com pares e professores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Apoiar e encorajar os pares</a:t>
                      </a:r>
                      <a:endParaRPr/>
                    </a:p>
                  </a:txBody>
                  <a:tcPr marT="0" marB="0" marR="0" marL="0"/>
                </a:tc>
              </a:tr>
              <a:tr h="149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Auto-perceções positivas e autoeficácia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Sentido de ligação à escola/universidade/em sala de aula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Interação (pares, professor, conteúdo, tecnologia)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Preferência por tarefas desafiantes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Atitude positiva sobre a aprendizagem/avalia a aprendizagem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Hábitos de estudo/acesso ao material do curso</a:t>
                      </a:r>
                      <a:endParaRPr/>
                    </a:p>
                  </a:txBody>
                  <a:tcPr marT="0" marB="0" marR="0" marL="0"/>
                </a:tc>
              </a:tr>
              <a:tr h="1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Ensinar a si próprio e aos seus pares</a:t>
                      </a:r>
                      <a:endParaRPr/>
                    </a:p>
                  </a:txBody>
                  <a:tcPr marT="0" marB="0" marR="0" marL="0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31F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Tempo na tarefa/estadia na tarefa/pessoa</a:t>
                      </a:r>
                      <a:endParaRPr/>
                    </a:p>
                  </a:txBody>
                  <a:tcPr marT="0" marB="0" marR="0" marL="0"/>
                </a:tc>
              </a:tr>
              <a:tr h="20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Utilização de estratégias de aprendizagem sofisticadas</a:t>
                      </a:r>
                      <a:endParaRPr/>
                    </a:p>
                  </a:txBody>
                  <a:tcPr marT="0" marB="0" marR="0" marL="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0" marL="0"/>
                </a:tc>
              </a:tr>
              <a:tr h="34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solidFill>
                            <a:srgbClr val="231F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Percepções positivas do apoio aos professores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9" name="Google Shape;129;g1838abf5a2b_0_0"/>
          <p:cNvSpPr txBox="1"/>
          <p:nvPr/>
        </p:nvSpPr>
        <p:spPr>
          <a:xfrm>
            <a:off x="1524599" y="69931"/>
            <a:ext cx="6483052" cy="49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lt-LT" sz="20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Indicadores do envolvimento dos estudantes </a:t>
            </a:r>
            <a:endParaRPr b="1" i="0" sz="20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1838abf5a2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838abf5a2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838abf5a2b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838abf5a2b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838abf5a2b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838abf5a2b_0_0"/>
          <p:cNvSpPr txBox="1"/>
          <p:nvPr/>
        </p:nvSpPr>
        <p:spPr>
          <a:xfrm>
            <a:off x="2323825" y="471800"/>
            <a:ext cx="488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78"/>
                </a:solidFill>
                <a:latin typeface="Calibri"/>
                <a:ea typeface="Calibri"/>
                <a:cs typeface="Calibri"/>
                <a:sym typeface="Calibri"/>
              </a:rPr>
              <a:t> (Bond &amp; Bedenlier, 2019, p.3)</a:t>
            </a:r>
            <a:endParaRPr b="0" i="0" sz="1100" u="none" cap="none" strike="noStrike">
              <a:solidFill>
                <a:srgbClr val="0000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1838abf5a2b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5" y="4572588"/>
            <a:ext cx="1069850" cy="19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b93835ec53_0_0"/>
          <p:cNvSpPr txBox="1"/>
          <p:nvPr/>
        </p:nvSpPr>
        <p:spPr>
          <a:xfrm>
            <a:off x="1489900" y="4592650"/>
            <a:ext cx="657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Chi, M.T.H. &amp; Wylie R. (2014) The ICAP Framework: Linking Cognitive Engagement to Active Learning Outcomes, </a:t>
            </a:r>
            <a:r>
              <a:rPr b="0" i="1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Educational Psychologist, 49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(4), 219-243. </a:t>
            </a:r>
            <a:r>
              <a:rPr b="0" i="0" lang="lt-LT" sz="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https://doi.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org/10.1080/00461520.2014.965823 </a:t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1b93835ec53_0_0"/>
          <p:cNvSpPr txBox="1"/>
          <p:nvPr/>
        </p:nvSpPr>
        <p:spPr>
          <a:xfrm>
            <a:off x="887850" y="1072900"/>
            <a:ext cx="710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A estrutura do ICAP: Ligar o envolvimento cognitivo aos resultados da aprendizagem activa </a:t>
            </a:r>
            <a:endParaRPr b="0" i="0" sz="1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b93835ec53_0_0"/>
          <p:cNvSpPr txBox="1"/>
          <p:nvPr/>
        </p:nvSpPr>
        <p:spPr>
          <a:xfrm>
            <a:off x="1597012" y="75614"/>
            <a:ext cx="60789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lt-LT" sz="2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Actividades de envolvimento e aprendizagem (activa)</a:t>
            </a:r>
            <a:endParaRPr b="1" i="0" sz="2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b93835ec5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b93835ec53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b93835ec53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b93835ec53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b93835ec53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9" name="Google Shape;149;g1b93835ec53_0_0"/>
          <p:cNvGraphicFramePr/>
          <p:nvPr/>
        </p:nvGraphicFramePr>
        <p:xfrm>
          <a:off x="545475" y="1656938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{3C53E193-8CB0-44F4-8A77-388A23ABF858}</a:tableStyleId>
              </a:tblPr>
              <a:tblGrid>
                <a:gridCol w="760225"/>
                <a:gridCol w="1653150"/>
                <a:gridCol w="1608925"/>
                <a:gridCol w="2371500"/>
                <a:gridCol w="1659225"/>
              </a:tblGrid>
              <a:tr h="303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b="1" lang="lt-LT" sz="7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i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Receção </a:t>
                      </a:r>
                      <a:r>
                        <a:rPr b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PASSIVA</a:t>
                      </a:r>
                      <a:endParaRPr b="1" i="1" sz="8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i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Manipulação </a:t>
                      </a:r>
                      <a:r>
                        <a:rPr b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ACTIVA</a:t>
                      </a:r>
                      <a:endParaRPr b="1" i="1" sz="8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i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Criação/geração</a:t>
                      </a:r>
                      <a:r>
                        <a:rPr b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CONSTRUTIVA</a:t>
                      </a:r>
                      <a:endParaRPr b="1" i="1" sz="8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r>
                        <a:rPr b="1" i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Diálogo </a:t>
                      </a:r>
                      <a:r>
                        <a:rPr b="1" lang="lt-LT" sz="85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INTERATIVO</a:t>
                      </a:r>
                      <a:endParaRPr b="1" i="1" sz="85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OUVIR  uma palestra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Ouvir sem fazer mais nada a não centrar-se na instrução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Repetir ou ensaiar;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Copiar; Tomar notas verbais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Refletir em voz alta;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Desenho de mapas conceptuais;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Questionar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Defender e argumentar uma posição em díades ou pequeno grupo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LER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um texto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Ler passagens de texto inteiras em silêncio/voz alta sem fazer mais nada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Sublinhar ou destacar;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Resumindo por </a:t>
                      </a:r>
                      <a:r>
                        <a:rPr i="1"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copy-and-delete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Auto-explicativo;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Integrar através de textos; Tomar notas com as próprias palavras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Fazer e responder a perguntas de compreensão com um parceiro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OBSERVANDO um vídeo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Ver o vídeo sem fazer mais nada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Manipulando a fita, fazendo uma pausa, tocando, avançando rapidamente, rebobinando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Explicar conceitos no vídeo; Comparar e contrastar com conhecimentos anteriores ou outros materiais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Debate com um colega sobre as justificações;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lt-LT" sz="8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Discutir semelhanças e diferenças</a:t>
                      </a:r>
                      <a:endParaRPr/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0" name="Google Shape;150;g1b93835ec53_0_0"/>
          <p:cNvSpPr txBox="1"/>
          <p:nvPr/>
        </p:nvSpPr>
        <p:spPr>
          <a:xfrm>
            <a:off x="2140400" y="4062550"/>
            <a:ext cx="6576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Exemplos de actividades de aprendizagem por modalidade de envolvimento de Chi &amp; Wylie (2014, p.221)</a:t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g1b93835ec53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5" y="4572588"/>
            <a:ext cx="1069850" cy="19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graphicFrame>
        <p:nvGraphicFramePr>
          <p:cNvPr id="158" name="Google Shape;158;p5"/>
          <p:cNvGraphicFramePr/>
          <p:nvPr/>
        </p:nvGraphicFramePr>
        <p:xfrm>
          <a:off x="601426" y="11128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{3C53E193-8CB0-44F4-8A77-388A23ABF858}</a:tableStyleId>
              </a:tblPr>
              <a:tblGrid>
                <a:gridCol w="653875"/>
                <a:gridCol w="1188100"/>
                <a:gridCol w="1095575"/>
                <a:gridCol w="726225"/>
                <a:gridCol w="4409975"/>
              </a:tblGrid>
              <a:tr h="319750"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Fase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Papel do aprendente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Papel do professor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Semanas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Processo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0078"/>
                    </a:solidFill>
                  </a:tcPr>
                </a:tc>
              </a:tr>
              <a:tr h="88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Recém-chegado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Negociador social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1-2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 instrutor desenvolve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atividades interativas 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 que ajudam os alunos a conhecerem-se uns aos outros. O instrutor expressa expectativas de participação no curso, fornece orientação para o curso e encaminha/guia os participantes. Exemplos: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quebra-gelo, apresentações individuais, debates 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sobre questões comunitárias, tais como as regras da Netiqueta num salão virtual.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  <a:tr h="58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Cooperante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Engenheiro estrutural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3-4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 instrutor forma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díades de alunos 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 proporciona atividades que requerem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pensamento crítico, reflexão e partilha de ideias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 Exemplos: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Críticas de pares, críticas de atividades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  <a:tr h="58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Colaborador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Facilitador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5-6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 instrutor fornece atividades que requerem a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colaboração de pequenos grupos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, a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resolução de problemas, a reflexão sobre experiências. 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Exemplos: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discussões de conteúdo, jogos de papéis, debates, puzzles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  <a:tr h="68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Iniciador / parceiro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Membro da comunidade / desafiante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43434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7-16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 atividades são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concebidas ou dirigidas pelos aprendentes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 As discussões tomam rumos inesperados e são direcionadas pelos aprendentes. Exemplos: </a:t>
                      </a:r>
                      <a:r>
                        <a:rPr b="1"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Apresentações e projetos de grupo, discussões facilitadas pelos aprendentes</a:t>
                      </a:r>
                      <a:r>
                        <a:rPr lang="lt-LT" sz="10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</a:t>
                      </a:r>
                      <a:endParaRPr/>
                    </a:p>
                  </a:txBody>
                  <a:tcPr marT="68575" marB="68575" marR="68575" marL="6857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FFA"/>
                    </a:solidFill>
                  </a:tcPr>
                </a:tc>
              </a:tr>
            </a:tbl>
          </a:graphicData>
        </a:graphic>
      </p:graphicFrame>
      <p:sp>
        <p:nvSpPr>
          <p:cNvPr id="159" name="Google Shape;159;p5"/>
          <p:cNvSpPr txBox="1"/>
          <p:nvPr/>
        </p:nvSpPr>
        <p:spPr>
          <a:xfrm>
            <a:off x="1602475" y="4740650"/>
            <a:ext cx="59217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Adaptado de: Conrad, R. M., &amp; Donaldson, J. A. (2011). Envolvendo o aprendiz em linha: Actividades e recursos para instrução criativa (Vol. 38). John Wiley &amp; Sons. (p.9)</a:t>
            </a:r>
            <a:endParaRPr b="0" i="0" sz="9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1205425" y="471800"/>
            <a:ext cx="67158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lt-LT" sz="2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Engajamento e perspectiva cronológica (exemplo de um curso)</a:t>
            </a:r>
            <a:endParaRPr b="1" i="0" sz="2400" u="none" cap="none" strike="noStrike">
              <a:solidFill>
                <a:srgbClr val="00007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5" y="4572588"/>
            <a:ext cx="1069850" cy="19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43d140d06_0_119"/>
          <p:cNvSpPr txBox="1"/>
          <p:nvPr>
            <p:ph idx="4294967295" type="title"/>
          </p:nvPr>
        </p:nvSpPr>
        <p:spPr>
          <a:xfrm>
            <a:off x="2671327" y="401268"/>
            <a:ext cx="3793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3333"/>
              <a:buNone/>
            </a:pPr>
            <a:r>
              <a:rPr b="1" lang="lt-LT" sz="2400">
                <a:solidFill>
                  <a:srgbClr val="000078"/>
                </a:solidFill>
              </a:rPr>
              <a:t>Dados de envolvimento dos alunos</a:t>
            </a:r>
            <a:endParaRPr/>
          </a:p>
        </p:txBody>
      </p:sp>
      <p:sp>
        <p:nvSpPr>
          <p:cNvPr id="172" name="Google Shape;172;g1543d140d06_0_119"/>
          <p:cNvSpPr txBox="1"/>
          <p:nvPr/>
        </p:nvSpPr>
        <p:spPr>
          <a:xfrm>
            <a:off x="2224100" y="2300375"/>
            <a:ext cx="1174800" cy="8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fomentar o envolvimento ativo dos alunos </a:t>
            </a:r>
            <a:endParaRPr/>
          </a:p>
        </p:txBody>
      </p:sp>
      <p:sp>
        <p:nvSpPr>
          <p:cNvPr id="173" name="Google Shape;173;g1543d140d06_0_119"/>
          <p:cNvSpPr txBox="1"/>
          <p:nvPr/>
        </p:nvSpPr>
        <p:spPr>
          <a:xfrm>
            <a:off x="2514475" y="1910700"/>
            <a:ext cx="473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g1543d140d06_0_119"/>
          <p:cNvSpPr txBox="1"/>
          <p:nvPr/>
        </p:nvSpPr>
        <p:spPr>
          <a:xfrm>
            <a:off x="6538" y="1194244"/>
            <a:ext cx="2264800" cy="36573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promover o </a:t>
            </a:r>
            <a:r>
              <a:rPr b="0" i="1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envolvimento ativo </a:t>
            </a: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 criativo </a:t>
            </a:r>
            <a:r>
              <a:rPr b="0" i="1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dos alunos com um tema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utilização de TD </a:t>
            </a:r>
            <a:r>
              <a:rPr b="0" i="1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no âmbito de estratégias pedagógicas </a:t>
            </a: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que </a:t>
            </a:r>
            <a:r>
              <a:rPr b="0" i="1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promovam competências transversais, pensamento profundo </a:t>
            </a: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 expressão criativa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abertura da aprendizagem a novos contextos do mundo real, que envolvem os </a:t>
            </a:r>
            <a:r>
              <a:rPr b="0" i="1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próprios aprendentes em atividades práticas, investigação científica ou resolução de problemas complexos</a:t>
            </a:r>
            <a:endParaRPr/>
          </a:p>
        </p:txBody>
      </p:sp>
      <p:sp>
        <p:nvSpPr>
          <p:cNvPr id="175" name="Google Shape;175;g1543d140d06_0_119"/>
          <p:cNvSpPr txBox="1"/>
          <p:nvPr/>
        </p:nvSpPr>
        <p:spPr>
          <a:xfrm>
            <a:off x="6465275" y="1466650"/>
            <a:ext cx="2530800" cy="31085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dados de registo (por exemplo, comportamento de clique, resposta a questionários em ambiente de aprendizagem)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contribuições de estudantes (por exemplo, fóruns, blogs, etc. - análise qualitativa)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dados audiovisuais (por exemplo, observações, técnicas de visão por computador)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7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dados fisiológicos (por exemplo, respostas emocionais dos estudantes)</a:t>
            </a:r>
            <a:endParaRPr/>
          </a:p>
        </p:txBody>
      </p:sp>
      <p:sp>
        <p:nvSpPr>
          <p:cNvPr id="176" name="Google Shape;176;g1543d140d06_0_119"/>
          <p:cNvSpPr txBox="1"/>
          <p:nvPr/>
        </p:nvSpPr>
        <p:spPr>
          <a:xfrm>
            <a:off x="5035250" y="1766488"/>
            <a:ext cx="1357500" cy="1510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proporcionar a oportunidade de observar, medir e compreender a aprendizagem e avaliar o compromisso</a:t>
            </a:r>
            <a:endParaRPr b="1"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g1543d140d06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0000" y="1740050"/>
            <a:ext cx="1422700" cy="14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543d140d06_0_119"/>
          <p:cNvSpPr txBox="1"/>
          <p:nvPr/>
        </p:nvSpPr>
        <p:spPr>
          <a:xfrm>
            <a:off x="3110750" y="1178625"/>
            <a:ext cx="2558366" cy="400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rgbClr val="000078"/>
                </a:solidFill>
                <a:latin typeface="Roboto"/>
                <a:ea typeface="Roboto"/>
                <a:cs typeface="Roboto"/>
                <a:sym typeface="Roboto"/>
              </a:rPr>
              <a:t>Tecnologias digitais (TD)</a:t>
            </a:r>
            <a:endParaRPr/>
          </a:p>
        </p:txBody>
      </p:sp>
      <p:sp>
        <p:nvSpPr>
          <p:cNvPr id="179" name="Google Shape;179;g1543d140d06_0_119"/>
          <p:cNvSpPr/>
          <p:nvPr/>
        </p:nvSpPr>
        <p:spPr>
          <a:xfrm flipH="1" rot="517781">
            <a:off x="2766491" y="3227794"/>
            <a:ext cx="1357569" cy="78042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78"/>
          </a:solidFill>
          <a:ln cap="flat" cmpd="sng" w="9525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543d140d06_0_119"/>
          <p:cNvSpPr/>
          <p:nvPr/>
        </p:nvSpPr>
        <p:spPr>
          <a:xfrm rot="-355835">
            <a:off x="4210552" y="3234198"/>
            <a:ext cx="1422715" cy="767597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78"/>
          </a:solidFill>
          <a:ln cap="flat" cmpd="sng" w="9525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543d140d06_0_119"/>
          <p:cNvSpPr/>
          <p:nvPr/>
        </p:nvSpPr>
        <p:spPr>
          <a:xfrm>
            <a:off x="5096250" y="1516800"/>
            <a:ext cx="9759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543d140d06_0_119"/>
          <p:cNvSpPr/>
          <p:nvPr/>
        </p:nvSpPr>
        <p:spPr>
          <a:xfrm flipH="1">
            <a:off x="2134850" y="2079713"/>
            <a:ext cx="9759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78"/>
          </a:solidFill>
          <a:ln cap="flat" cmpd="sng" w="9525">
            <a:solidFill>
              <a:srgbClr val="000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g1543d140d06_0_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1543d140d06_0_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1543d140d06_0_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543d140d06_0_1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543d140d06_0_1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543d140d06_0_1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22420" y="4858038"/>
            <a:ext cx="1069850" cy="19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838abf5a2b_0_38"/>
          <p:cNvSpPr txBox="1"/>
          <p:nvPr/>
        </p:nvSpPr>
        <p:spPr>
          <a:xfrm>
            <a:off x="1279575" y="4620775"/>
            <a:ext cx="720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D'Mello, S. (2021). Melhorar o envolvimento dos estudantes nas e com as tecnologias de aprendizagem digital. Em </a:t>
            </a:r>
            <a:r>
              <a:rPr b="0" i="1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Digital Education Outlook 2021. Pushing </a:t>
            </a:r>
            <a:endParaRPr b="0" i="1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as fronteiras com inteligência artificial, cadeia de bloqueio e robôs 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(pp. 75-104). Publicação da OCDE. </a:t>
            </a:r>
            <a:r>
              <a:rPr b="0" i="0" lang="lt-LT" sz="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https://doi.</a:t>
            </a:r>
            <a:r>
              <a:rPr b="0" i="0" lang="lt-LT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org/10.1787/589b283f-en </a:t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838abf5a2b_0_38"/>
          <p:cNvSpPr txBox="1"/>
          <p:nvPr/>
        </p:nvSpPr>
        <p:spPr>
          <a:xfrm>
            <a:off x="393125" y="598525"/>
            <a:ext cx="4102800" cy="38790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Abordagens tradicionais de avaliação/medição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questionários de autorrelato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métodos de amostragem de experiência (ESM) (Csikszentmihalyi e Larson, 1987)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reconstrução do dia (Kahneman et al., 2004), 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entrevistas (Turner e Meyer, 2000)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Métodos observacionais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Abordagem de medição digital automatizada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deduzidos de registos académicos e comportamentais, tais como trabalhos de casa, faltas, resultados de testes de aproveitamento, tempo gasto numa plataforma de aprendizagem digital, e assim por diante</a:t>
            </a: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 avançado e experimental: rastreio ocular, tecnologia táctil, sensor (características faciais, momentos corporais, e padrões de interação)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Adaptado de D'Mello (2021). </a:t>
            </a:r>
            <a:endParaRPr/>
          </a:p>
        </p:txBody>
      </p:sp>
      <p:pic>
        <p:nvPicPr>
          <p:cNvPr id="195" name="Google Shape;195;g1838abf5a2b_0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838abf5a2b_0_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838abf5a2b_0_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838abf5a2b_0_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9525" y="46378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1838abf5a2b_0_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838abf5a2b_0_38"/>
          <p:cNvSpPr txBox="1"/>
          <p:nvPr>
            <p:ph idx="4294967295" type="title"/>
          </p:nvPr>
        </p:nvSpPr>
        <p:spPr>
          <a:xfrm>
            <a:off x="2400300" y="219550"/>
            <a:ext cx="4883002" cy="4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lang="lt-LT" sz="2400">
                <a:solidFill>
                  <a:srgbClr val="000078"/>
                </a:solidFill>
              </a:rPr>
              <a:t>Aferição do nível de envolvimento</a:t>
            </a:r>
            <a:endParaRPr b="1" sz="2400">
              <a:solidFill>
                <a:srgbClr val="000078"/>
              </a:solidFill>
            </a:endParaRPr>
          </a:p>
        </p:txBody>
      </p:sp>
      <p:sp>
        <p:nvSpPr>
          <p:cNvPr id="201" name="Google Shape;201;g1838abf5a2b_0_38"/>
          <p:cNvSpPr/>
          <p:nvPr/>
        </p:nvSpPr>
        <p:spPr>
          <a:xfrm>
            <a:off x="4281875" y="766875"/>
            <a:ext cx="4343400" cy="836100"/>
          </a:xfrm>
          <a:prstGeom prst="wedgeRoundRectCallout">
            <a:avLst>
              <a:gd fmla="val -64661" name="adj1"/>
              <a:gd fmla="val 158892" name="adj2"/>
              <a:gd fmla="val 0" name="adj3"/>
            </a:avLst>
          </a:prstGeom>
          <a:solidFill>
            <a:srgbClr val="73EDFF"/>
          </a:solidFill>
          <a:ln cap="flat" cmpd="sng" w="9525">
            <a:solidFill>
              <a:srgbClr val="73E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Dentro do automatizado, podemos distinguir formas pré-configuradas (como Relatórios e Módulos no Moodle, mas também funcionalidades como Graus/niveis), e formas configuráveis como questionários e outro tipo de actividades.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1838abf5a2b_0_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04575" y="2066628"/>
            <a:ext cx="3570600" cy="20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838abf5a2b_0_38"/>
          <p:cNvSpPr txBox="1"/>
          <p:nvPr/>
        </p:nvSpPr>
        <p:spPr>
          <a:xfrm>
            <a:off x="5054675" y="4135675"/>
            <a:ext cx="3570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Moodle (integrado) Relatório de conclusão de actividade </a:t>
            </a:r>
            <a:r>
              <a:rPr b="0" i="0" lang="lt-LT" sz="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https://docs.moodle.org/400/en/Activity_completion_report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1838abf5a2b_0_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5" y="4572588"/>
            <a:ext cx="1069850" cy="19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p3"/>
          <p:cNvGraphicFramePr/>
          <p:nvPr/>
        </p:nvGraphicFramePr>
        <p:xfrm>
          <a:off x="1137020" y="6818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{4D9CF983-37CA-4E85-BCB5-579DA5D5615C}</a:tableStyleId>
              </a:tblPr>
              <a:tblGrid>
                <a:gridCol w="1676975"/>
                <a:gridCol w="2760450"/>
                <a:gridCol w="2600425"/>
              </a:tblGrid>
              <a:tr h="40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300" u="none" cap="none" strike="noStrike">
                          <a:solidFill>
                            <a:srgbClr val="000078"/>
                          </a:solidFill>
                        </a:rPr>
                        <a:t>Atividade</a:t>
                      </a:r>
                      <a:endParaRPr b="1" sz="1600" u="none" cap="none" strike="noStrike">
                        <a:solidFill>
                          <a:srgbClr val="000078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300" u="none" cap="none" strike="noStrike">
                          <a:solidFill>
                            <a:srgbClr val="000078"/>
                          </a:solidFill>
                        </a:rPr>
                        <a:t>Monitorização com base em evidências</a:t>
                      </a:r>
                      <a:endParaRPr b="1" sz="1600" u="none" cap="none" strike="noStrike">
                        <a:solidFill>
                          <a:srgbClr val="000078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lt-LT" sz="1300" u="none" cap="none" strike="noStrike">
                          <a:solidFill>
                            <a:srgbClr val="000078"/>
                          </a:solidFill>
                        </a:rPr>
                        <a:t>Ação/Técnicas</a:t>
                      </a:r>
                      <a:endParaRPr b="1" sz="13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92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Fórum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Contribuições: número, participantes, qualidade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Intervenção directa (professor): encorajar a participação, motivar os alunos (explicitar a relevância da participação)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Atribuição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Pré-configurado pelo LMS:  Conclusão da actividade de. Relatório de Moodle (conclusão da actividade)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Lembrete de tarefa pendente (sistema) e oferecer apoio (professor).</a:t>
                      </a:r>
                      <a:endParaRPr sz="1400" u="none" cap="none" strike="noStrike">
                        <a:solidFill>
                          <a:srgbClr val="737373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e-Portfolio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actividade e-Portfolio - reflexão (SRL) - </a:t>
                      </a:r>
                      <a:r>
                        <a:rPr b="1" lang="lt-LT" sz="1100" u="none" cap="none" strike="noStrike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evidência: adição de artefacto (produção da atividade de aprendizagem</a:t>
                      </a:r>
                      <a:r>
                        <a:rPr lang="lt-LT" sz="1200" u="none" cap="none" strike="noStrike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) 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Intervenção do professor na fase de monitorização - Gráfico/automatismo</a:t>
                      </a:r>
                      <a:endParaRPr sz="1100" u="none" cap="none" strike="noStrike">
                        <a:solidFill>
                          <a:srgbClr val="73737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Estudo de caso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Aprendizagem adaptativa Moodle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Atribuição automática de CS com base nos resultados do quiz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lt-LT" sz="1100" u="none" cap="none" strike="noStrike">
                          <a:solidFill>
                            <a:srgbClr val="000078"/>
                          </a:solidFill>
                        </a:rPr>
                        <a:t>Prevenir a desistência </a:t>
                      </a:r>
                      <a:endParaRPr b="1" sz="1100" u="none" cap="none" strike="noStrike">
                        <a:solidFill>
                          <a:srgbClr val="000078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sng" cap="none" strike="noStrike">
                          <a:solidFill>
                            <a:srgbClr val="737373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Estudantes em risco de abandonar o </a:t>
                      </a: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modelo no Moodle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t-LT" sz="1100" u="none" cap="none" strike="noStrike">
                          <a:solidFill>
                            <a:srgbClr val="737373"/>
                          </a:solidFill>
                        </a:rPr>
                        <a:t>Envio de mensagem ao aluno com base no relatório de dados</a:t>
                      </a:r>
                      <a:endParaRPr sz="1100" u="none" cap="none" strike="noStrike">
                        <a:solidFill>
                          <a:srgbClr val="737373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0" name="Google Shape;2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0" y="13700"/>
            <a:ext cx="1258375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350" y="44300"/>
            <a:ext cx="1079125" cy="4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3350" y="507400"/>
            <a:ext cx="681834" cy="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15200" y="4643175"/>
            <a:ext cx="582946" cy="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00" y="4764291"/>
            <a:ext cx="1258376" cy="37920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"/>
          <p:cNvSpPr txBox="1"/>
          <p:nvPr>
            <p:ph idx="4294967295" type="title"/>
          </p:nvPr>
        </p:nvSpPr>
        <p:spPr>
          <a:xfrm>
            <a:off x="1317925" y="193150"/>
            <a:ext cx="68157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lang="lt-LT" sz="2200">
                <a:solidFill>
                  <a:srgbClr val="000078"/>
                </a:solidFill>
              </a:rPr>
              <a:t>Técnicas e exemplos para promover o envolvimento</a:t>
            </a:r>
            <a:endParaRPr b="1" sz="2200">
              <a:solidFill>
                <a:srgbClr val="000078"/>
              </a:solidFill>
            </a:endParaRPr>
          </a:p>
        </p:txBody>
      </p:sp>
      <p:pic>
        <p:nvPicPr>
          <p:cNvPr id="216" name="Google Shape;216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5" y="4572588"/>
            <a:ext cx="1069850" cy="19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