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eYlUDJh3azZrXSfKFkRS41eBi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684F9F-2936-4C14-B073-482F628E04CE}">
  <a:tblStyle styleId="{C7684F9F-2936-4C14-B073-482F628E04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6B93D6A-D3EC-434B-AB4A-9DBD241A9F9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93835ec53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b93835ec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38abf5a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838abf5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93835ec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b93835ec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lt-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38abf5a2b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838abf5a2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7" name="Google Shape;17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8" name="Google Shape;28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628649" y="665073"/>
            <a:ext cx="7886700" cy="611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628650" y="1485901"/>
            <a:ext cx="7886700" cy="314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indent="-355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928903" y="4767263"/>
            <a:ext cx="5864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40902" t="0"/>
          <a:stretch/>
        </p:blipFill>
        <p:spPr>
          <a:xfrm>
            <a:off x="8244106" y="115083"/>
            <a:ext cx="760409" cy="54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1320348" y="147539"/>
            <a:ext cx="6608555" cy="38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Large scope university development in the context of university restructurization</a:t>
            </a:r>
            <a:b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(N0. 09.3.1-ESFA-V-738-02-0001)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" name="Google Shape;37;p10"/>
          <p:cNvCxnSpPr/>
          <p:nvPr/>
        </p:nvCxnSpPr>
        <p:spPr>
          <a:xfrm>
            <a:off x="0" y="26126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10"/>
          <p:cNvCxnSpPr/>
          <p:nvPr/>
        </p:nvCxnSpPr>
        <p:spPr>
          <a:xfrm rot="10800000">
            <a:off x="1320348" y="78889"/>
            <a:ext cx="0" cy="525320"/>
          </a:xfrm>
          <a:prstGeom prst="straightConnector1">
            <a:avLst/>
          </a:prstGeom>
          <a:noFill/>
          <a:ln cap="flat" cmpd="sng" w="28575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17" y="139919"/>
            <a:ext cx="99518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/>
        </p:nvSpPr>
        <p:spPr>
          <a:xfrm>
            <a:off x="4107426" y="4755906"/>
            <a:ext cx="3821477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C4C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This project has received funding from European Social Fund (project No 09.3.1-ESFA-V-738-02-0001) under grant agreement with the European Social Fund Agency (ESFA)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1227238" y="4755906"/>
            <a:ext cx="3117618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work is licensed under a </a:t>
            </a:r>
            <a:r>
              <a:rPr b="0" i="0" lang="lt-LT" sz="75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reative Commons License" id="42" name="Google Shape;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235" y="4806760"/>
            <a:ext cx="628650" cy="22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1080/00461520.2014.965823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docs.moodle.org/400/en/Activity_completion_repor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i.org/10.1787/589b283f-en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teacamp.vdu.lt/course/view.php?id=91" TargetMode="External"/><Relationship Id="rId10" Type="http://schemas.openxmlformats.org/officeDocument/2006/relationships/hyperlink" Target="https://teacamp.vdu.lt/course/view.php?id=91" TargetMode="External"/><Relationship Id="rId13" Type="http://schemas.openxmlformats.org/officeDocument/2006/relationships/hyperlink" Target="http://creativecommons.org/licenses/by-sa/4.0/" TargetMode="External"/><Relationship Id="rId1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moodle.org/311/en/Students_at_risk_of_dropping_out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93835ec53_0_15"/>
          <p:cNvSpPr txBox="1"/>
          <p:nvPr/>
        </p:nvSpPr>
        <p:spPr>
          <a:xfrm>
            <a:off x="538100" y="721375"/>
            <a:ext cx="8016000" cy="121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“És l'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energia i l'esforç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que utilitzen els estudiants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dins de la seva comunitat d'aprenentatge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observables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mitjançant qualsevol nombre d'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indicadors conductuals, cognitius o afectius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a través d'un continu. Està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modelat per una sèrie d'influències estructurals i internes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incloent-hi la complexa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interacció de relacions, activitats d'aprenentatge i l'entorn d'aprenentatge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."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(Bond i Bedenlier, 2019, pàg. 2)</a:t>
            </a:r>
            <a:endParaRPr/>
          </a:p>
        </p:txBody>
      </p:sp>
      <p:sp>
        <p:nvSpPr>
          <p:cNvPr id="88" name="Google Shape;88;g1b93835ec53_0_15"/>
          <p:cNvSpPr txBox="1"/>
          <p:nvPr/>
        </p:nvSpPr>
        <p:spPr>
          <a:xfrm>
            <a:off x="2194150" y="4723050"/>
            <a:ext cx="53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 i Bedenlier, S. (2019). Facilitating student engagement through educational technology: Towards a conceptual framework.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1-14.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9" name="Google Shape;89;g1b93835ec53_0_15"/>
          <p:cNvSpPr txBox="1"/>
          <p:nvPr/>
        </p:nvSpPr>
        <p:spPr>
          <a:xfrm>
            <a:off x="7780475" y="2883050"/>
            <a:ext cx="1275772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Marc d‘implicació dels estudiants (pàg. 8)</a:t>
            </a:r>
            <a:endParaRPr/>
          </a:p>
        </p:txBody>
      </p:sp>
      <p:sp>
        <p:nvSpPr>
          <p:cNvPr id="90" name="Google Shape;90;g1b93835ec53_0_15"/>
          <p:cNvSpPr txBox="1"/>
          <p:nvPr/>
        </p:nvSpPr>
        <p:spPr>
          <a:xfrm>
            <a:off x="1279574" y="44300"/>
            <a:ext cx="6713775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Marc d'implicació</a:t>
            </a:r>
            <a:endParaRPr/>
          </a:p>
        </p:txBody>
      </p:sp>
      <p:pic>
        <p:nvPicPr>
          <p:cNvPr id="91" name="Google Shape;91;g1b93835ec5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b93835ec53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b93835ec53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b93835ec53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b93835ec53_0_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b93835ec53_0_15"/>
          <p:cNvPicPr preferRelativeResize="0"/>
          <p:nvPr/>
        </p:nvPicPr>
        <p:blipFill rotWithShape="1">
          <a:blip r:embed="rId9">
            <a:alphaModFix/>
          </a:blip>
          <a:srcRect b="0" l="0" r="0" t="9664"/>
          <a:stretch/>
        </p:blipFill>
        <p:spPr>
          <a:xfrm>
            <a:off x="990825" y="1981613"/>
            <a:ext cx="6728677" cy="2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b93835ec53_0_15"/>
          <p:cNvSpPr txBox="1"/>
          <p:nvPr/>
        </p:nvSpPr>
        <p:spPr>
          <a:xfrm>
            <a:off x="1130300" y="1821200"/>
            <a:ext cx="257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Entorn d'aprenentatge millorat per la tecnologia</a:t>
            </a:r>
            <a:endParaRPr/>
          </a:p>
        </p:txBody>
      </p:sp>
      <p:sp>
        <p:nvSpPr>
          <p:cNvPr id="98" name="Google Shape;98;g1b93835ec53_0_15"/>
          <p:cNvSpPr txBox="1"/>
          <p:nvPr/>
        </p:nvSpPr>
        <p:spPr>
          <a:xfrm>
            <a:off x="2111400" y="2450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MICROSISTEMA</a:t>
            </a:r>
            <a:endParaRPr/>
          </a:p>
        </p:txBody>
      </p:sp>
      <p:sp>
        <p:nvSpPr>
          <p:cNvPr id="99" name="Google Shape;99;g1b93835ec53_0_15"/>
          <p:cNvSpPr txBox="1"/>
          <p:nvPr/>
        </p:nvSpPr>
        <p:spPr>
          <a:xfrm>
            <a:off x="4039000" y="1821200"/>
            <a:ext cx="133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Implicació de l'alumn</a:t>
            </a: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</a:t>
            </a:r>
            <a:endParaRPr/>
          </a:p>
        </p:txBody>
      </p:sp>
      <p:sp>
        <p:nvSpPr>
          <p:cNvPr id="100" name="Google Shape;100;g1b93835ec53_0_15"/>
          <p:cNvSpPr txBox="1"/>
          <p:nvPr/>
        </p:nvSpPr>
        <p:spPr>
          <a:xfrm>
            <a:off x="2194150" y="267575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/>
          </a:p>
        </p:txBody>
      </p:sp>
      <p:sp>
        <p:nvSpPr>
          <p:cNvPr id="101" name="Google Shape;101;g1b93835ec53_0_15"/>
          <p:cNvSpPr txBox="1"/>
          <p:nvPr/>
        </p:nvSpPr>
        <p:spPr>
          <a:xfrm>
            <a:off x="2253227" y="3201591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Alumnes</a:t>
            </a:r>
            <a:endParaRPr/>
          </a:p>
        </p:txBody>
      </p:sp>
      <p:sp>
        <p:nvSpPr>
          <p:cNvPr id="102" name="Google Shape;102;g1b93835ec53_0_15"/>
          <p:cNvSpPr txBox="1"/>
          <p:nvPr/>
        </p:nvSpPr>
        <p:spPr>
          <a:xfrm>
            <a:off x="1890734" y="3608210"/>
            <a:ext cx="570864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Els companys</a:t>
            </a:r>
            <a:endParaRPr/>
          </a:p>
        </p:txBody>
      </p:sp>
      <p:sp>
        <p:nvSpPr>
          <p:cNvPr id="103" name="Google Shape;103;g1b93835ec53_0_15"/>
          <p:cNvSpPr txBox="1"/>
          <p:nvPr/>
        </p:nvSpPr>
        <p:spPr>
          <a:xfrm>
            <a:off x="2474992" y="3662000"/>
            <a:ext cx="68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Entorn</a:t>
            </a:r>
            <a:endParaRPr/>
          </a:p>
        </p:txBody>
      </p:sp>
      <p:sp>
        <p:nvSpPr>
          <p:cNvPr id="104" name="Google Shape;104;g1b93835ec53_0_15"/>
          <p:cNvSpPr txBox="1"/>
          <p:nvPr/>
        </p:nvSpPr>
        <p:spPr>
          <a:xfrm>
            <a:off x="1709313" y="3053059"/>
            <a:ext cx="570864" cy="292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/>
          </a:p>
        </p:txBody>
      </p:sp>
      <p:sp>
        <p:nvSpPr>
          <p:cNvPr id="105" name="Google Shape;105;g1b93835ec53_0_15"/>
          <p:cNvSpPr txBox="1"/>
          <p:nvPr/>
        </p:nvSpPr>
        <p:spPr>
          <a:xfrm>
            <a:off x="2741835" y="3047576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Activitats</a:t>
            </a:r>
            <a:endParaRPr/>
          </a:p>
        </p:txBody>
      </p:sp>
      <p:sp>
        <p:nvSpPr>
          <p:cNvPr id="106" name="Google Shape;106;g1b93835ec53_0_15"/>
          <p:cNvSpPr txBox="1"/>
          <p:nvPr/>
        </p:nvSpPr>
        <p:spPr>
          <a:xfrm>
            <a:off x="4412649" y="2621900"/>
            <a:ext cx="5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Afectiu/emocional</a:t>
            </a:r>
            <a:endParaRPr/>
          </a:p>
        </p:txBody>
      </p:sp>
      <p:sp>
        <p:nvSpPr>
          <p:cNvPr id="107" name="Google Shape;107;g1b93835ec53_0_15"/>
          <p:cNvSpPr txBox="1"/>
          <p:nvPr/>
        </p:nvSpPr>
        <p:spPr>
          <a:xfrm>
            <a:off x="3936224" y="3459575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Cognitiu</a:t>
            </a:r>
            <a:endParaRPr/>
          </a:p>
        </p:txBody>
      </p:sp>
      <p:sp>
        <p:nvSpPr>
          <p:cNvPr id="108" name="Google Shape;108;g1b93835ec53_0_15"/>
          <p:cNvSpPr txBox="1"/>
          <p:nvPr/>
        </p:nvSpPr>
        <p:spPr>
          <a:xfrm>
            <a:off x="4817950" y="3459575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Conductual</a:t>
            </a:r>
            <a:endParaRPr/>
          </a:p>
        </p:txBody>
      </p:sp>
      <p:sp>
        <p:nvSpPr>
          <p:cNvPr id="109" name="Google Shape;109;g1b93835ec53_0_15"/>
          <p:cNvSpPr txBox="1"/>
          <p:nvPr/>
        </p:nvSpPr>
        <p:spPr>
          <a:xfrm>
            <a:off x="6568850" y="2314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RESULTATS</a:t>
            </a:r>
            <a:endParaRPr/>
          </a:p>
        </p:txBody>
      </p:sp>
      <p:sp>
        <p:nvSpPr>
          <p:cNvPr id="110" name="Google Shape;110;g1b93835ec53_0_15"/>
          <p:cNvSpPr txBox="1"/>
          <p:nvPr/>
        </p:nvSpPr>
        <p:spPr>
          <a:xfrm>
            <a:off x="6360798" y="2687114"/>
            <a:ext cx="1330200" cy="292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Resultats a curt termini</a:t>
            </a:r>
            <a:endParaRPr/>
          </a:p>
        </p:txBody>
      </p:sp>
      <p:sp>
        <p:nvSpPr>
          <p:cNvPr id="111" name="Google Shape;111;g1b93835ec53_0_15"/>
          <p:cNvSpPr txBox="1"/>
          <p:nvPr/>
        </p:nvSpPr>
        <p:spPr>
          <a:xfrm>
            <a:off x="6506266" y="3503335"/>
            <a:ext cx="1076300" cy="292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Resultats a llarg termini</a:t>
            </a:r>
            <a:endParaRPr/>
          </a:p>
        </p:txBody>
      </p:sp>
      <p:sp>
        <p:nvSpPr>
          <p:cNvPr id="112" name="Google Shape;112;g1b93835ec53_0_15"/>
          <p:cNvSpPr txBox="1"/>
          <p:nvPr/>
        </p:nvSpPr>
        <p:spPr>
          <a:xfrm>
            <a:off x="6498650" y="2916350"/>
            <a:ext cx="10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Acadèmics socials</a:t>
            </a:r>
            <a:endParaRPr/>
          </a:p>
        </p:txBody>
      </p:sp>
      <p:sp>
        <p:nvSpPr>
          <p:cNvPr id="113" name="Google Shape;113;g1b93835ec53_0_15"/>
          <p:cNvSpPr txBox="1"/>
          <p:nvPr/>
        </p:nvSpPr>
        <p:spPr>
          <a:xfrm>
            <a:off x="6498650" y="3734325"/>
            <a:ext cx="10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Acadèmics socials</a:t>
            </a:r>
            <a:endParaRPr/>
          </a:p>
        </p:txBody>
      </p:sp>
      <p:pic>
        <p:nvPicPr>
          <p:cNvPr id="114" name="Google Shape;114;g1b93835ec53_0_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4537979"/>
            <a:ext cx="1014900" cy="1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38abf5a2b_0_0"/>
          <p:cNvSpPr txBox="1"/>
          <p:nvPr/>
        </p:nvSpPr>
        <p:spPr>
          <a:xfrm>
            <a:off x="2429425" y="4681800"/>
            <a:ext cx="60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 i Bedenlier, S. (2019). Facilitating student engagement through educational technology: Towards a conceptual framework.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1-14.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20" name="Google Shape;120;g1838abf5a2b_0_0"/>
          <p:cNvGraphicFramePr/>
          <p:nvPr/>
        </p:nvGraphicFramePr>
        <p:xfrm>
          <a:off x="450888" y="7962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{C7684F9F-2936-4C14-B073-482F628E04CE}</a:tableStyleId>
              </a:tblPr>
              <a:tblGrid>
                <a:gridCol w="2430100"/>
                <a:gridCol w="3227725"/>
                <a:gridCol w="2846750"/>
              </a:tblGrid>
              <a:tr h="275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Implicació cognitiva</a:t>
                      </a:r>
                      <a:endParaRPr/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Implicació afectiva</a:t>
                      </a:r>
                      <a:endParaRPr/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Implicació conductual</a:t>
                      </a:r>
                      <a:endParaRPr/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 un propòsit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Entusiasme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Esforç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315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Integració d'idees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Sentiment de pertinença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Atenció / enfocament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Pensament crític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Satisfacció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Desenvolupament d'una agència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Establiment d'objectius d'aprenentatge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Curiositat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Assistència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Autoregulació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Veu rellevància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Intent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Raonament operatiu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Interès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Finalització dels deures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Intenció d'entendre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Sensació de benestar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Conducta positiva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Reflexió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Vitalitat / diversió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Acció / iniciació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Enfocament / concentració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fet de sentir-se valorat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Confiança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Aprenentatge profund </a:t>
                      </a:r>
                      <a:r>
                        <a:rPr b="0" i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(deep learning</a:t>
                      </a: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 de les expectatives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 / implicació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Aprenentatge dels companys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Gaudi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Petició d'ajuda al professor o als companys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Justificació de decisions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Orgull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Assumpció de la responsabilitat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Comprensió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Emoció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Identificació d'oportunitats / reptes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 més per aprendre més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Ganes de fer-ho bé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Desenvolupament d'habilitats multidisciplinàries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Seguiment / atenció / cura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Interaccions positives amb companys i professors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Suport i ànims als companys</a:t>
                      </a:r>
                      <a:endParaRPr/>
                    </a:p>
                  </a:txBody>
                  <a:tcPr marT="0" marB="0" marR="0" marL="0"/>
                </a:tc>
              </a:tr>
              <a:tr h="1493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Autopercepcions positives i autoeficàcia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Sensació de connexió amb l'escola / universitat / dins de l'aula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Interacció (companys, professor, contingut, tecnologia)</a:t>
                      </a:r>
                      <a:endParaRPr/>
                    </a:p>
                  </a:txBody>
                  <a:tcPr marT="0" marB="0" marR="0" marL="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Preferència per tasques difícils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Actitud positiva sobre l'aprenentatge / aprenentatge de valors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Hàbits d'estudi / accés al material del curs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fet d‘ensenyar als companys i a si mateix</a:t>
                      </a:r>
                      <a:endParaRPr/>
                    </a:p>
                  </a:txBody>
                  <a:tcPr marT="0" marB="0" marR="0" marL="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Temps fent la tasca / permanència en la tasca / persistència</a:t>
                      </a:r>
                      <a:endParaRPr/>
                    </a:p>
                  </a:txBody>
                  <a:tcPr marT="0" marB="0" marR="0" marL="0"/>
                </a:tc>
              </a:tr>
              <a:tr h="2090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Ús d'estratègies d'aprenentatge sofisticades</a:t>
                      </a:r>
                      <a:endParaRPr/>
                    </a:p>
                  </a:txBody>
                  <a:tcPr marT="0" marB="0" marR="0" marL="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/>
                </a:tc>
              </a:tr>
              <a:tr h="3470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lt-LT" sz="9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Percepcions positives del suport docent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Google Shape;121;g1838abf5a2b_0_0"/>
          <p:cNvSpPr txBox="1"/>
          <p:nvPr/>
        </p:nvSpPr>
        <p:spPr>
          <a:xfrm>
            <a:off x="1279576" y="13700"/>
            <a:ext cx="6713774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Indicadors de compromís dels alumnes </a:t>
            </a:r>
            <a:endParaRPr/>
          </a:p>
        </p:txBody>
      </p:sp>
      <p:pic>
        <p:nvPicPr>
          <p:cNvPr id="122" name="Google Shape;122;g1838abf5a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838abf5a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838abf5a2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838abf5a2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838abf5a2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838abf5a2b_0_0"/>
          <p:cNvSpPr txBox="1"/>
          <p:nvPr/>
        </p:nvSpPr>
        <p:spPr>
          <a:xfrm>
            <a:off x="2323825" y="471800"/>
            <a:ext cx="4884600" cy="3793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lt-LT" sz="11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rPr>
              <a:t>(Bond i Bedenlier, 2019, pàg. 3)</a:t>
            </a:r>
            <a:endParaRPr/>
          </a:p>
        </p:txBody>
      </p:sp>
      <p:pic>
        <p:nvPicPr>
          <p:cNvPr id="128" name="Google Shape;128;g1838abf5a2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537979"/>
            <a:ext cx="1014900" cy="1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93835ec53_0_0"/>
          <p:cNvSpPr txBox="1"/>
          <p:nvPr/>
        </p:nvSpPr>
        <p:spPr>
          <a:xfrm>
            <a:off x="1489900" y="4592650"/>
            <a:ext cx="65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Chi, M. T. H. i Wylie R. (2014) The ICAP Framework: Linking Cognitive Engagement to Active Learning Outcomes,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Educational Psychologist, 49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(4), 219-243.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https://doi.org/10.1080/00461520.2014.965823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4" name="Google Shape;134;g1b93835ec53_0_0"/>
          <p:cNvSpPr txBox="1"/>
          <p:nvPr/>
        </p:nvSpPr>
        <p:spPr>
          <a:xfrm>
            <a:off x="545475" y="1072900"/>
            <a:ext cx="8053025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El marc ICAP: vincular el compromís cognitiu amb els resultats d'aprenentatge actiu </a:t>
            </a:r>
            <a:endParaRPr/>
          </a:p>
        </p:txBody>
      </p:sp>
      <p:sp>
        <p:nvSpPr>
          <p:cNvPr id="135" name="Google Shape;135;g1b93835ec53_0_0"/>
          <p:cNvSpPr txBox="1"/>
          <p:nvPr/>
        </p:nvSpPr>
        <p:spPr>
          <a:xfrm>
            <a:off x="1279575" y="1"/>
            <a:ext cx="6786925" cy="92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Activitats de compromís i d'aprenentatge (actius)</a:t>
            </a:r>
            <a:endParaRPr/>
          </a:p>
        </p:txBody>
      </p:sp>
      <p:pic>
        <p:nvPicPr>
          <p:cNvPr id="136" name="Google Shape;136;g1b93835ec5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b93835ec5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b93835ec5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b93835ec53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b93835ec53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g1b93835ec53_0_0"/>
          <p:cNvGraphicFramePr/>
          <p:nvPr/>
        </p:nvGraphicFramePr>
        <p:xfrm>
          <a:off x="545475" y="16569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{C7684F9F-2936-4C14-B073-482F628E04CE}</a:tableStyleId>
              </a:tblPr>
              <a:tblGrid>
                <a:gridCol w="760225"/>
                <a:gridCol w="1653150"/>
                <a:gridCol w="1608925"/>
                <a:gridCol w="2371500"/>
                <a:gridCol w="1659225"/>
              </a:tblGrid>
              <a:tr h="30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b="1" lang="lt-LT" sz="7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PASSIU.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Rebre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ACTIU.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Manipular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CONSTRUCTIU.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Generar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INTERACTIU. 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aloga</a:t>
                      </a: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ESCOLTAR una classe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Escoltar sense fer res més que voler formar-se.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Repetir o assajar;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copiar els passos de la solució; prendre notes textuals.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Reflexionar en veu alta;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dibuixar mapes conceptuals;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formular preguntes.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Defensar i argumentar una posició en parelles o en petit grup.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LLEGIR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 text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Llegir fragments de text sencers en silenci / en veu alta sense fer res més.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Subratllar o remarcar;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fer un resum mitjançant copiar i esborrar.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Autoexplicar;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integrar diferents textos; prendre notes amb les pròpies paraules.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Fer i respondre preguntes de comprensió amb un company.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OBSERVAR un vídeo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Mirar el vídeo sense fer res més.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Manipular la cinta fent una pausa, reproduir, avançar ràpidament, retrocedir.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Explicar els conceptes del vídeo; comparar i contrastar amb coneixements previs o altres materials.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Debatre amb un company sobre les justificacions;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parlar de semblances i diferències.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2" name="Google Shape;142;g1b93835ec53_0_0"/>
          <p:cNvSpPr txBox="1"/>
          <p:nvPr/>
        </p:nvSpPr>
        <p:spPr>
          <a:xfrm>
            <a:off x="2140400" y="4062550"/>
            <a:ext cx="657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Exemples d'activitats d'aprenentatge per mode de participació de Chi i Wylie (2014, pàg. 221)</a:t>
            </a:r>
            <a:endParaRPr/>
          </a:p>
        </p:txBody>
      </p:sp>
      <p:pic>
        <p:nvPicPr>
          <p:cNvPr id="143" name="Google Shape;143;g1b93835ec53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537979"/>
            <a:ext cx="1014900" cy="1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aphicFrame>
        <p:nvGraphicFramePr>
          <p:cNvPr id="150" name="Google Shape;150;p5"/>
          <p:cNvGraphicFramePr/>
          <p:nvPr/>
        </p:nvGraphicFramePr>
        <p:xfrm>
          <a:off x="601434" y="9317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{C7684F9F-2936-4C14-B073-482F628E04CE}</a:tableStyleId>
              </a:tblPr>
              <a:tblGrid>
                <a:gridCol w="663450"/>
                <a:gridCol w="1205475"/>
                <a:gridCol w="1003200"/>
                <a:gridCol w="927775"/>
                <a:gridCol w="4391950"/>
              </a:tblGrid>
              <a:tr h="319750"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Fase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Rol </a:t>
                      </a:r>
                      <a:b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d'alumne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Rol de docent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Setmanes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Procés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</a:tr>
              <a:tr h="8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Nouvingut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Negociador social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1-2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 professor ofereix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activitats interactives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i que ajuden els alumnes a conèixer-se. Així mateix, expressa les expectatives d'implicació en el curs, proporciona orientació al curs i manté els estudiants en el bon camí. Exemples: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trencaglaç, presentacions individuals, debats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sobre qüestions de la comunitat, com ara les regles d'etiqueta en un saló virtual.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Cooperador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Enginyer estructural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3-4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L'instructor forma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parelles d'alumnes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 ofereix activitats que requereixin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pensament crític, reflexió i intercanvi d'idees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Exemples: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revisions entre iguals, crítiques d'activitats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Col·laborador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Facilitador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5-6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 professor ofereix les activitats que requereixen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petits grups per col·laborar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resoldre problemes, reflexionar sobre les experiències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Exemples: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discussions, jocs de rol, debats, trencaclosques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68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Iniciador / soci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Membre de la comunitat / competidor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7-16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Les activitats estan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dissenyades pels alumnes o dirigides pels alumnes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Els debats comencen a anar no només cap a on pretén l'instructor, sinó també on els alumnes els dirigeixen. Exemples: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presentacions en grup i projectes, debats facilitats pels alumnes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5"/>
          <p:cNvSpPr txBox="1"/>
          <p:nvPr/>
        </p:nvSpPr>
        <p:spPr>
          <a:xfrm>
            <a:off x="1602475" y="4740650"/>
            <a:ext cx="59217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Adaptat de: Conrad, R. M. i Donaldson, J. A. (2011). Engaging the online learner: Activities and resources for creative instruction (vol. 38). John Wiley &amp; Sons. (pàg.9)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205425" y="11409"/>
            <a:ext cx="67158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Implicació i perspectiva cronològica</a:t>
            </a:r>
            <a:b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(exemple d'un curs)</a:t>
            </a:r>
            <a:endParaRPr/>
          </a:p>
          <a:p>
            <a:pPr indent="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537979"/>
            <a:ext cx="1014900" cy="1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43d140d06_0_119"/>
          <p:cNvSpPr txBox="1"/>
          <p:nvPr>
            <p:ph idx="4294967295" type="title"/>
          </p:nvPr>
        </p:nvSpPr>
        <p:spPr>
          <a:xfrm>
            <a:off x="1279574" y="73550"/>
            <a:ext cx="6713775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b="1" lang="lt-LT" sz="2400">
                <a:solidFill>
                  <a:srgbClr val="000078"/>
                </a:solidFill>
              </a:rPr>
              <a:t>Dades de compromís dels alumnes</a:t>
            </a:r>
            <a:endParaRPr/>
          </a:p>
        </p:txBody>
      </p:sp>
      <p:sp>
        <p:nvSpPr>
          <p:cNvPr id="164" name="Google Shape;164;g1543d140d06_0_119"/>
          <p:cNvSpPr txBox="1"/>
          <p:nvPr/>
        </p:nvSpPr>
        <p:spPr>
          <a:xfrm>
            <a:off x="2224100" y="2300375"/>
            <a:ext cx="11748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Fomentar el compromís actiu dels alumnes. </a:t>
            </a:r>
            <a:endParaRPr/>
          </a:p>
        </p:txBody>
      </p:sp>
      <p:sp>
        <p:nvSpPr>
          <p:cNvPr id="165" name="Google Shape;165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g1543d140d06_0_119"/>
          <p:cNvSpPr txBox="1"/>
          <p:nvPr/>
        </p:nvSpPr>
        <p:spPr>
          <a:xfrm>
            <a:off x="-5090" y="1058195"/>
            <a:ext cx="2208000" cy="3511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Promoure la implicació activa i creativa dels alumnes en una matèria.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Utilitzar les TD d'estratègies pedagògiques que fomentin les competències transversals, el pensament profund i l'expressió creativa.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Obrir l'aprenentatge a nous contextos del món real, que impliquin els mateixos aprenents en activitats pràctiques, investigacions científiques o resolució de problemes complexos.</a:t>
            </a:r>
            <a:endParaRPr/>
          </a:p>
        </p:txBody>
      </p:sp>
      <p:sp>
        <p:nvSpPr>
          <p:cNvPr id="167" name="Google Shape;167;g1543d140d06_0_119"/>
          <p:cNvSpPr txBox="1"/>
          <p:nvPr/>
        </p:nvSpPr>
        <p:spPr>
          <a:xfrm>
            <a:off x="6465275" y="1466650"/>
            <a:ext cx="2530800" cy="2831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Dades de registre (per exemple, els clics que es fan, la resposta de qüestionaris en un entorn d'aprenentatge)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Contribucions dels estudiants (per exemple, fòrums, blocs, etc. per a l'anàlisi qualitativa)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Dades audiovisuals (per exemple, observacions, tècniques de visió per ordinador)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Dades fisiològiques (per exemple, respostes emocionals dels estudiants)</a:t>
            </a:r>
            <a:endParaRPr/>
          </a:p>
        </p:txBody>
      </p:sp>
      <p:sp>
        <p:nvSpPr>
          <p:cNvPr id="168" name="Google Shape;168;g1543d140d06_0_119"/>
          <p:cNvSpPr txBox="1"/>
          <p:nvPr/>
        </p:nvSpPr>
        <p:spPr>
          <a:xfrm>
            <a:off x="5058349" y="1796644"/>
            <a:ext cx="1422699" cy="15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Proporcionar l'oportunitat d'observar, mesurar i entendre l'aprenentatge i avaluar la implicació.</a:t>
            </a:r>
            <a:endParaRPr/>
          </a:p>
        </p:txBody>
      </p:sp>
      <p:pic>
        <p:nvPicPr>
          <p:cNvPr id="169" name="Google Shape;169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17400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543d140d06_0_119"/>
          <p:cNvSpPr txBox="1"/>
          <p:nvPr/>
        </p:nvSpPr>
        <p:spPr>
          <a:xfrm>
            <a:off x="3110749" y="1178625"/>
            <a:ext cx="2405795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Tecnologies digitals (TD)</a:t>
            </a:r>
            <a:endParaRPr/>
          </a:p>
        </p:txBody>
      </p:sp>
      <p:sp>
        <p:nvSpPr>
          <p:cNvPr id="171" name="Google Shape;171;g1543d140d06_0_119"/>
          <p:cNvSpPr/>
          <p:nvPr/>
        </p:nvSpPr>
        <p:spPr>
          <a:xfrm flipH="1" rot="517781">
            <a:off x="2766491" y="3227794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543d140d06_0_119"/>
          <p:cNvSpPr/>
          <p:nvPr/>
        </p:nvSpPr>
        <p:spPr>
          <a:xfrm rot="-355835">
            <a:off x="4210552" y="3234198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543d140d06_0_119"/>
          <p:cNvSpPr/>
          <p:nvPr/>
        </p:nvSpPr>
        <p:spPr>
          <a:xfrm>
            <a:off x="5096250" y="15168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543d140d06_0_119"/>
          <p:cNvSpPr/>
          <p:nvPr/>
        </p:nvSpPr>
        <p:spPr>
          <a:xfrm flipH="1">
            <a:off x="2134850" y="20797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1543d140d06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543d140d06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543d140d06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543d140d06_0_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543d140d06_0_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543d140d06_0_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537979"/>
            <a:ext cx="1014900" cy="1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38abf5a2b_0_38"/>
          <p:cNvSpPr txBox="1"/>
          <p:nvPr/>
        </p:nvSpPr>
        <p:spPr>
          <a:xfrm>
            <a:off x="1279575" y="4620775"/>
            <a:ext cx="72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 Mello, S. (2021). Improving student engagement in and with digital learning technologies. A: 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Digital Education Outlook 2021. Pushing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frontiers with artificial intelligence, blockchain and robots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(pàg. 75-104). OECD Publishing.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https://doi.org/10.1787/589b283f-en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6" name="Google Shape;186;g1838abf5a2b_0_38"/>
          <p:cNvSpPr txBox="1"/>
          <p:nvPr/>
        </p:nvSpPr>
        <p:spPr>
          <a:xfrm>
            <a:off x="360981" y="769974"/>
            <a:ext cx="4102800" cy="366251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Enfocaments de mesurament tradicionals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Qüestionaris d'autoinforme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Mètodes de mostratge d'experiències (ESM, per les sigles en anglès) (Csikszentmihalyi i Larson, 1987)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Reconstrucció del dia (Kahneman </a:t>
            </a:r>
            <a:r>
              <a:rPr b="0" i="1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2004), 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Entrevistes (Turner i Meyer, 2000)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Mètodes observacionals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Enfocament de mesurament digital automatitzat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S'obté a partir dels registres acadèmics i de comportament, com ara la realització dels deures, les absències, les puntuacions de les proves d'assoliment, el temps dedicat a una plataforma d'aprenentatge digital, etc.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Avançat i experimental: seguiment ocular, tecnologia hàptica, sensor (trets facials, moments corporals i patrons d'interacció)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Adaptació de D Mello (2021). </a:t>
            </a:r>
            <a:endParaRPr/>
          </a:p>
        </p:txBody>
      </p:sp>
      <p:pic>
        <p:nvPicPr>
          <p:cNvPr id="187" name="Google Shape;187;g1838abf5a2b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838abf5a2b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838abf5a2b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838abf5a2b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838abf5a2b_0_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838abf5a2b_0_38"/>
          <p:cNvSpPr txBox="1"/>
          <p:nvPr>
            <p:ph idx="4294967295" type="title"/>
          </p:nvPr>
        </p:nvSpPr>
        <p:spPr>
          <a:xfrm>
            <a:off x="1279574" y="38752"/>
            <a:ext cx="6713775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400">
                <a:solidFill>
                  <a:srgbClr val="000078"/>
                </a:solidFill>
              </a:rPr>
              <a:t>Mesurar la implicació</a:t>
            </a:r>
            <a:endParaRPr/>
          </a:p>
        </p:txBody>
      </p:sp>
      <p:sp>
        <p:nvSpPr>
          <p:cNvPr id="193" name="Google Shape;193;g1838abf5a2b_0_38"/>
          <p:cNvSpPr/>
          <p:nvPr/>
        </p:nvSpPr>
        <p:spPr>
          <a:xfrm>
            <a:off x="4388625" y="1169325"/>
            <a:ext cx="4343400" cy="836100"/>
          </a:xfrm>
          <a:prstGeom prst="wedgeRoundRectCallout">
            <a:avLst>
              <a:gd fmla="val -64661" name="adj1"/>
              <a:gd fmla="val 158892" name="adj2"/>
              <a:gd fmla="val 0" name="adj3"/>
            </a:avLst>
          </a:prstGeom>
          <a:solidFill>
            <a:srgbClr val="73EDFF"/>
          </a:solidFill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Dins de l'automatització podem distingir vies preconfigurades (com informes i mòduls a Moodle, però també funcionalitats com qualificacions), i formes configurables com qüestionaris d'altres tipus d'activitats.</a:t>
            </a: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4" name="Google Shape;194;g1838abf5a2b_0_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04575" y="2066628"/>
            <a:ext cx="3570600" cy="20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838abf5a2b_0_38"/>
          <p:cNvSpPr txBox="1"/>
          <p:nvPr/>
        </p:nvSpPr>
        <p:spPr>
          <a:xfrm>
            <a:off x="5054675" y="4135675"/>
            <a:ext cx="3570600" cy="575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Moodle (incorporat). Informe de compleció de l'activitat </a:t>
            </a:r>
            <a:r>
              <a:rPr b="0" i="0" lang="lt-LT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https://docs.moodle.org/400/en/Activity_completion_report</a:t>
            </a:r>
            <a:r>
              <a:rPr b="0" i="0" lang="lt-LT" sz="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6" name="Google Shape;196;g1838abf5a2b_0_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4537979"/>
            <a:ext cx="1014900" cy="1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3"/>
          <p:cNvGraphicFramePr/>
          <p:nvPr/>
        </p:nvGraphicFramePr>
        <p:xfrm>
          <a:off x="1137020" y="681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{06B93D6A-D3EC-434B-AB4A-9DBD241A9F90}</a:tableStyleId>
              </a:tblPr>
              <a:tblGrid>
                <a:gridCol w="1676975"/>
                <a:gridCol w="2760450"/>
                <a:gridCol w="2600425"/>
              </a:tblGrid>
              <a:tr h="40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Activitat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Seguiment basat en evidència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Acció/tècniques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9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Fòrum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Aportacions: nombre, participants, qualitat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Intervenció directa (professor): fomentar la participació, motivar els alumnes (fer explícita la rellevància de la participació)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Tasca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Preconfigurat per l'SGA: finalització de l'activitat. Informe de Moodle (finalització o compleció de l'activitat)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Recordatori de la tasca pendent (sistema) i oferir suport (professor)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Portafolis digital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Activitat de portafolis electrònic - reflexió (SRL) - </a:t>
                      </a:r>
                      <a:r>
                        <a:rPr b="1"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evidència: addició d'artefacte (sortida de l'activitat d'aprenentatge)</a:t>
                      </a:r>
                      <a:r>
                        <a:rPr lang="lt-LT" sz="12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Intervenció del professorat en l'etapa de seguiment - gràfic / automatisme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Estudi de cas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Aprenentatge adaptatiu de Moodle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Tasca automàtica de l‘estudi de cas en funció dels resultats del qüestionari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Prevenció de l'abandonament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sng" cap="none" strike="noStrike">
                          <a:solidFill>
                            <a:srgbClr val="737373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Alumnes amb risc d'abandonament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 model al Moodle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Enviament d'un missatge a l'estudiant basat en l'informe de dades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2" name="Google Shape;2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15200" y="46431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/>
          <p:nvPr>
            <p:ph idx="4294967295" type="title"/>
          </p:nvPr>
        </p:nvSpPr>
        <p:spPr>
          <a:xfrm>
            <a:off x="1279575" y="273528"/>
            <a:ext cx="6713775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200">
                <a:solidFill>
                  <a:srgbClr val="000078"/>
                </a:solidFill>
              </a:rPr>
              <a:t>Tècniques i exemples per promoure la implicació</a:t>
            </a:r>
            <a:endParaRPr/>
          </a:p>
        </p:txBody>
      </p:sp>
      <p:pic>
        <p:nvPicPr>
          <p:cNvPr id="208" name="Google Shape;208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9375" y="4946604"/>
            <a:ext cx="1014900" cy="1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1359450" y="4716175"/>
            <a:ext cx="663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750">
                <a:solidFill>
                  <a:srgbClr val="1D21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Training material "Monitoring, supporting, and engaging students based on the evidence generated by digital technologies" by</a:t>
            </a:r>
            <a:r>
              <a:rPr lang="lt-LT" sz="750">
                <a:solidFill>
                  <a:srgbClr val="1D2125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lt-LT" sz="750" u="sng">
                <a:solidFill>
                  <a:srgbClr val="8B1A4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Maina, M.F., Guàrdia, L., Duart, J.M., Mancini, F., Malerba, M.L., Volungeviciene, A., Tamoliune, G.</a:t>
            </a:r>
            <a:r>
              <a:rPr lang="lt-LT" sz="750">
                <a:solidFill>
                  <a:srgbClr val="1D21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licensed under a</a:t>
            </a:r>
            <a:r>
              <a:rPr lang="lt-LT" sz="750">
                <a:solidFill>
                  <a:srgbClr val="1D2125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lt-LT" sz="750" u="sng">
                <a:solidFill>
                  <a:srgbClr val="8B1A4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Attribution-ShareAlike 4.0 International License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